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54A01-174C-FD48-BA34-8216F1B094AB}" type="datetimeFigureOut">
              <a:rPr lang="en-US" smtClean="0"/>
              <a:t>8/3/15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B478DE-2D2F-AA4D-B6BA-28A7CF69F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7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B092-8838-AB48-B9AC-701C79D9561C}" type="datetimeFigureOut">
              <a:rPr lang="en-US" smtClean="0"/>
              <a:t>8/3/15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A77A-8223-934D-B65F-FBA4EB41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35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B092-8838-AB48-B9AC-701C79D9561C}" type="datetimeFigureOut">
              <a:rPr lang="en-US" smtClean="0"/>
              <a:t>8/3/15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A77A-8223-934D-B65F-FBA4EB41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78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B092-8838-AB48-B9AC-701C79D9561C}" type="datetimeFigureOut">
              <a:rPr lang="en-US" smtClean="0"/>
              <a:t>8/3/15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A77A-8223-934D-B65F-FBA4EB41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mp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0" y="1016001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36" tIns="45719" rIns="91436" bIns="45719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6"/>
            <a:ext cx="8229600" cy="4954588"/>
          </a:xfrm>
          <a:prstGeom prst="rect">
            <a:avLst/>
          </a:prstGeom>
        </p:spPr>
        <p:txBody>
          <a:bodyPr vert="horz" lIns="91436" tIns="45719" rIns="91436" bIns="45719"/>
          <a:lstStyle>
            <a:lvl1pPr marL="168268" indent="-168268">
              <a:buClr>
                <a:srgbClr val="69BE28"/>
              </a:buClr>
              <a:defRPr sz="2400" b="1" i="0">
                <a:latin typeface="Arial"/>
                <a:cs typeface="Arial"/>
              </a:defRPr>
            </a:lvl1pPr>
            <a:lvl2pPr marL="566714" indent="-168268">
              <a:buFont typeface="Lucida Grande"/>
              <a:buChar char="–"/>
              <a:defRPr sz="2000"/>
            </a:lvl2pPr>
            <a:lvl3pPr marL="1081043" indent="-166681">
              <a:spcAft>
                <a:spcPts val="0"/>
              </a:spcAft>
              <a:buFont typeface="Lucida Grande"/>
              <a:buChar char="–"/>
              <a:defRPr sz="1900"/>
            </a:lvl3pPr>
            <a:lvl4pPr marL="1542986" indent="-171443">
              <a:spcAft>
                <a:spcPts val="0"/>
              </a:spcAft>
              <a:defRPr sz="1600"/>
            </a:lvl4pPr>
            <a:lvl5pPr marL="2004929" indent="-176205">
              <a:spcAft>
                <a:spcPts val="0"/>
              </a:spcAft>
              <a:buFont typeface="Lucida Grande"/>
              <a:buChar char="-"/>
              <a:defRPr sz="15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1" y="6465891"/>
            <a:ext cx="2133600" cy="365125"/>
          </a:xfrm>
          <a:prstGeom prst="rect">
            <a:avLst/>
          </a:prstGeom>
        </p:spPr>
        <p:txBody>
          <a:bodyPr vert="horz" lIns="91436" tIns="45719" rIns="91436" bIns="45719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  <a:latin typeface="Arial"/>
              </a:rPr>
              <a:t>Page </a:t>
            </a:r>
            <a:fld id="{BE3614C6-9B97-DA43-9EC2-F206459474B6}" type="slidenum">
              <a:rPr lang="en-US">
                <a:solidFill>
                  <a:prstClr val="black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535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B092-8838-AB48-B9AC-701C79D9561C}" type="datetimeFigureOut">
              <a:rPr lang="en-US" smtClean="0"/>
              <a:t>8/3/15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A77A-8223-934D-B65F-FBA4EB41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78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B092-8838-AB48-B9AC-701C79D9561C}" type="datetimeFigureOut">
              <a:rPr lang="en-US" smtClean="0"/>
              <a:t>8/3/15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A77A-8223-934D-B65F-FBA4EB41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98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B092-8838-AB48-B9AC-701C79D9561C}" type="datetimeFigureOut">
              <a:rPr lang="en-US" smtClean="0"/>
              <a:t>8/3/15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A77A-8223-934D-B65F-FBA4EB41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05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B092-8838-AB48-B9AC-701C79D9561C}" type="datetimeFigureOut">
              <a:rPr lang="en-US" smtClean="0"/>
              <a:t>8/3/15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A77A-8223-934D-B65F-FBA4EB41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62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B092-8838-AB48-B9AC-701C79D9561C}" type="datetimeFigureOut">
              <a:rPr lang="en-US" smtClean="0"/>
              <a:t>8/3/15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A77A-8223-934D-B65F-FBA4EB41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32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B092-8838-AB48-B9AC-701C79D9561C}" type="datetimeFigureOut">
              <a:rPr lang="en-US" smtClean="0"/>
              <a:t>8/3/15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A77A-8223-934D-B65F-FBA4EB41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42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B092-8838-AB48-B9AC-701C79D9561C}" type="datetimeFigureOut">
              <a:rPr lang="en-US" smtClean="0"/>
              <a:t>8/3/15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A77A-8223-934D-B65F-FBA4EB41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3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B092-8838-AB48-B9AC-701C79D9561C}" type="datetimeFigureOut">
              <a:rPr lang="en-US" smtClean="0"/>
              <a:t>8/3/15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A77A-8223-934D-B65F-FBA4EB41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44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EB092-8838-AB48-B9AC-701C79D9561C}" type="datetimeFigureOut">
              <a:rPr lang="en-US" smtClean="0"/>
              <a:t>8/3/15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9A77A-8223-934D-B65F-FBA4EB41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79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  <a:noFill/>
          <a:ln>
            <a:noFill/>
          </a:ln>
        </p:spPr>
        <p:txBody>
          <a:bodyPr lIns="91421" tIns="45699" rIns="91421" bIns="45699" anchor="ctr" anchorCtr="0">
            <a:noAutofit/>
          </a:bodyPr>
          <a:lstStyle/>
          <a:p>
            <a:pPr lvl="0" algn="ctr">
              <a:buClr>
                <a:schemeClr val="dk1"/>
              </a:buClr>
              <a:buSzPct val="25000"/>
            </a:pPr>
            <a:r>
              <a:rPr lang="en-US" sz="4000" b="1" dirty="0" smtClean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Lab –</a:t>
            </a:r>
            <a:r>
              <a:rPr lang="en-US" sz="4000" b="1" dirty="0" smtClean="0">
                <a:solidFill>
                  <a:srgbClr val="008000"/>
                </a:solidFill>
                <a:ea typeface="Arial"/>
                <a:cs typeface="Arial"/>
                <a:sym typeface="Arial"/>
              </a:rPr>
              <a:t> Working with UDF</a:t>
            </a:r>
            <a:endParaRPr lang="en-US" sz="4000" b="1" dirty="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6553200" y="6465889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1" tIns="45699" rIns="91421" bIns="45699" anchor="ctr" anchorCtr="0">
            <a:noAutofit/>
          </a:bodyPr>
          <a:lstStyle/>
          <a:p>
            <a:pPr>
              <a:buSzPct val="25000"/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  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1441984" y="5698079"/>
            <a:ext cx="6260046" cy="430887"/>
          </a:xfrm>
          <a:prstGeom prst="rect">
            <a:avLst/>
          </a:prstGeom>
          <a:noFill/>
          <a:ln>
            <a:noFill/>
          </a:ln>
        </p:spPr>
        <p:txBody>
          <a:bodyPr lIns="91421" tIns="45699" rIns="91421" bIns="45699" anchor="t" anchorCtr="0">
            <a:noAutofit/>
          </a:bodyPr>
          <a:lstStyle/>
          <a:p>
            <a:pPr algn="ctr">
              <a:buClr>
                <a:srgbClr val="345F13"/>
              </a:buClr>
              <a:buSzPct val="25000"/>
            </a:pPr>
            <a:endParaRPr lang="en-US" sz="2300" b="1" dirty="0">
              <a:solidFill>
                <a:srgbClr val="345F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4294967295"/>
          </p:nvPr>
        </p:nvSpPr>
        <p:spPr>
          <a:xfrm>
            <a:off x="457200" y="1165225"/>
            <a:ext cx="8229600" cy="495458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 UDF – User Defined Function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extend functionality of Hive with custom code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- write custom code in Java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- register the jar in Hive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- as of Hive 0.14, you can register UDF as permanent 		function</a:t>
            </a:r>
            <a:endParaRPr lang="en-US" sz="2800" dirty="0"/>
          </a:p>
          <a:p>
            <a:pPr marL="0" indent="0">
              <a:buNone/>
            </a:pPr>
            <a:r>
              <a:rPr lang="en-US" dirty="0" smtClean="0"/>
              <a:t>	- use it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68124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  <a:noFill/>
          <a:ln>
            <a:noFill/>
          </a:ln>
        </p:spPr>
        <p:txBody>
          <a:bodyPr lIns="91421" tIns="45699" rIns="91421" bIns="45699" anchor="ctr" anchorCtr="0">
            <a:noAutofit/>
          </a:bodyPr>
          <a:lstStyle/>
          <a:p>
            <a:pPr lvl="0" algn="ctr">
              <a:buClr>
                <a:schemeClr val="dk1"/>
              </a:buClr>
              <a:buSzPct val="25000"/>
            </a:pPr>
            <a:r>
              <a:rPr lang="en-US" sz="4000" b="1" dirty="0" smtClean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Lab –</a:t>
            </a:r>
            <a:r>
              <a:rPr lang="en-US" sz="4000" b="1" dirty="0" smtClean="0">
                <a:solidFill>
                  <a:srgbClr val="008000"/>
                </a:solidFill>
                <a:ea typeface="Arial"/>
                <a:cs typeface="Arial"/>
                <a:sym typeface="Arial"/>
              </a:rPr>
              <a:t> Code Example</a:t>
            </a:r>
            <a:endParaRPr lang="en-US" sz="4000" b="1" dirty="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6553200" y="6465889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1" tIns="45699" rIns="91421" bIns="45699" anchor="ctr" anchorCtr="0">
            <a:noAutofit/>
          </a:bodyPr>
          <a:lstStyle/>
          <a:p>
            <a:pPr>
              <a:buSzPct val="25000"/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  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1441984" y="5698079"/>
            <a:ext cx="6260046" cy="430887"/>
          </a:xfrm>
          <a:prstGeom prst="rect">
            <a:avLst/>
          </a:prstGeom>
          <a:noFill/>
          <a:ln>
            <a:noFill/>
          </a:ln>
        </p:spPr>
        <p:txBody>
          <a:bodyPr lIns="91421" tIns="45699" rIns="91421" bIns="45699" anchor="t" anchorCtr="0">
            <a:noAutofit/>
          </a:bodyPr>
          <a:lstStyle/>
          <a:p>
            <a:pPr algn="ctr">
              <a:buClr>
                <a:srgbClr val="345F13"/>
              </a:buClr>
              <a:buSzPct val="25000"/>
            </a:pPr>
            <a:endParaRPr lang="en-US" sz="2300" b="1" dirty="0">
              <a:solidFill>
                <a:srgbClr val="345F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4294967295"/>
          </p:nvPr>
        </p:nvSpPr>
        <p:spPr>
          <a:xfrm>
            <a:off x="457200" y="1165225"/>
            <a:ext cx="8229600" cy="4954587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 </a:t>
            </a:r>
            <a:r>
              <a:rPr lang="en-US" sz="2800" dirty="0"/>
              <a:t>package </a:t>
            </a:r>
            <a:r>
              <a:rPr lang="en-US" sz="2800" dirty="0" err="1"/>
              <a:t>com.example.hive.udf</a:t>
            </a:r>
            <a:r>
              <a:rPr lang="en-US" sz="2800" dirty="0"/>
              <a:t>;</a:t>
            </a:r>
          </a:p>
          <a:p>
            <a:pPr marL="0" indent="0">
              <a:buNone/>
            </a:pP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sz="2800" dirty="0"/>
              <a:t>import </a:t>
            </a:r>
            <a:r>
              <a:rPr lang="en-US" sz="2800" dirty="0" err="1"/>
              <a:t>org.apache.hadoop.hive.ql.exec.UDF</a:t>
            </a:r>
            <a:r>
              <a:rPr lang="en-US" sz="2800" dirty="0"/>
              <a:t>;</a:t>
            </a:r>
          </a:p>
          <a:p>
            <a:pPr marL="0" indent="0">
              <a:buNone/>
            </a:pPr>
            <a:r>
              <a:rPr lang="en-US" sz="2800" dirty="0"/>
              <a:t>import </a:t>
            </a:r>
            <a:r>
              <a:rPr lang="en-US" sz="2800" dirty="0" err="1"/>
              <a:t>org.apache.hadoop.io.Text</a:t>
            </a:r>
            <a:r>
              <a:rPr lang="en-US" sz="2800" dirty="0"/>
              <a:t>;</a:t>
            </a:r>
          </a:p>
          <a:p>
            <a:pPr marL="0" indent="0">
              <a:buNone/>
            </a:pP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sz="2800" dirty="0"/>
              <a:t>public final class Lower extends UDF {</a:t>
            </a:r>
          </a:p>
          <a:p>
            <a:pPr marL="0" indent="0">
              <a:buNone/>
            </a:pPr>
            <a:r>
              <a:rPr lang="en-US" sz="2800" dirty="0"/>
              <a:t>  public Text evaluate(final Text s) {</a:t>
            </a:r>
          </a:p>
          <a:p>
            <a:pPr marL="0" indent="0">
              <a:buNone/>
            </a:pPr>
            <a:r>
              <a:rPr lang="en-US" sz="2800" dirty="0"/>
              <a:t>    if (s == null) { return null; }</a:t>
            </a:r>
          </a:p>
          <a:p>
            <a:pPr marL="0" indent="0">
              <a:buNone/>
            </a:pPr>
            <a:r>
              <a:rPr lang="en-US" sz="2800" dirty="0"/>
              <a:t>    return new Text(</a:t>
            </a:r>
            <a:r>
              <a:rPr lang="en-US" sz="2800" dirty="0" err="1"/>
              <a:t>s.toString</a:t>
            </a:r>
            <a:r>
              <a:rPr lang="en-US" sz="2800" dirty="0"/>
              <a:t>().</a:t>
            </a:r>
            <a:r>
              <a:rPr lang="en-US" sz="2800" dirty="0" err="1"/>
              <a:t>toLowerCase</a:t>
            </a:r>
            <a:r>
              <a:rPr lang="en-US" sz="2800" dirty="0"/>
              <a:t>());</a:t>
            </a:r>
          </a:p>
          <a:p>
            <a:pPr marL="0" indent="0">
              <a:buNone/>
            </a:pPr>
            <a:r>
              <a:rPr lang="en-US" sz="2800" dirty="0"/>
              <a:t>  }</a:t>
            </a:r>
          </a:p>
          <a:p>
            <a:pPr marL="0" indent="0">
              <a:buNone/>
            </a:pPr>
            <a:r>
              <a:rPr lang="en-US" sz="2800" dirty="0"/>
              <a:t>}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44973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  <a:noFill/>
          <a:ln>
            <a:noFill/>
          </a:ln>
        </p:spPr>
        <p:txBody>
          <a:bodyPr lIns="91421" tIns="45699" rIns="91421" bIns="45699" anchor="ctr" anchorCtr="0">
            <a:noAutofit/>
          </a:bodyPr>
          <a:lstStyle/>
          <a:p>
            <a:pPr lvl="0" algn="ctr">
              <a:buClr>
                <a:schemeClr val="dk1"/>
              </a:buClr>
              <a:buSzPct val="25000"/>
            </a:pPr>
            <a:r>
              <a:rPr lang="en-US" sz="4000" b="1" dirty="0" smtClean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Lab –</a:t>
            </a:r>
            <a:r>
              <a:rPr lang="en-US" sz="4000" b="1" dirty="0" smtClean="0">
                <a:solidFill>
                  <a:srgbClr val="008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4000" b="1" dirty="0" smtClean="0">
                <a:solidFill>
                  <a:srgbClr val="008000"/>
                </a:solidFill>
                <a:ea typeface="Arial"/>
                <a:sym typeface="Arial"/>
              </a:rPr>
              <a:t>Register and Use UDF</a:t>
            </a:r>
            <a:endParaRPr lang="en-US" sz="4000" b="1" dirty="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6553200" y="6465889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1" tIns="45699" rIns="91421" bIns="45699" anchor="ctr" anchorCtr="0">
            <a:noAutofit/>
          </a:bodyPr>
          <a:lstStyle/>
          <a:p>
            <a:pPr>
              <a:buSzPct val="25000"/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  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1441984" y="5698079"/>
            <a:ext cx="6260046" cy="430887"/>
          </a:xfrm>
          <a:prstGeom prst="rect">
            <a:avLst/>
          </a:prstGeom>
          <a:noFill/>
          <a:ln>
            <a:noFill/>
          </a:ln>
        </p:spPr>
        <p:txBody>
          <a:bodyPr lIns="91421" tIns="45699" rIns="91421" bIns="45699" anchor="t" anchorCtr="0">
            <a:noAutofit/>
          </a:bodyPr>
          <a:lstStyle/>
          <a:p>
            <a:pPr algn="ctr">
              <a:buClr>
                <a:srgbClr val="345F13"/>
              </a:buClr>
              <a:buSzPct val="25000"/>
            </a:pPr>
            <a:endParaRPr lang="en-US" sz="2300" b="1" dirty="0">
              <a:solidFill>
                <a:srgbClr val="345F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4294967295"/>
          </p:nvPr>
        </p:nvSpPr>
        <p:spPr>
          <a:xfrm>
            <a:off x="457200" y="1165225"/>
            <a:ext cx="8229600" cy="4954587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CREATE </a:t>
            </a:r>
            <a:r>
              <a:rPr lang="en-US" dirty="0"/>
              <a:t>FUNCTION </a:t>
            </a:r>
            <a:r>
              <a:rPr lang="en-US" dirty="0" err="1"/>
              <a:t>my_lower</a:t>
            </a:r>
            <a:r>
              <a:rPr lang="en-US" dirty="0"/>
              <a:t> AS '</a:t>
            </a:r>
            <a:r>
              <a:rPr lang="en-US" dirty="0" err="1"/>
              <a:t>com.example.hive.udf.Lower</a:t>
            </a:r>
            <a:r>
              <a:rPr lang="en-US" dirty="0"/>
              <a:t>' USING JAR '</a:t>
            </a:r>
            <a:r>
              <a:rPr lang="en-US" dirty="0" err="1"/>
              <a:t>hdfs</a:t>
            </a:r>
            <a:r>
              <a:rPr lang="en-US" dirty="0"/>
              <a:t>:///path/to/jar'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mtClean="0"/>
              <a:t>Invoke </a:t>
            </a:r>
            <a:r>
              <a:rPr lang="en-US" dirty="0" smtClean="0"/>
              <a:t>it by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/>
              <a:t>my_lower</a:t>
            </a:r>
            <a:r>
              <a:rPr lang="en-US" dirty="0"/>
              <a:t>(title), sum(</a:t>
            </a:r>
            <a:r>
              <a:rPr lang="en-US" dirty="0" err="1"/>
              <a:t>freq</a:t>
            </a:r>
            <a:r>
              <a:rPr lang="en-US" dirty="0"/>
              <a:t>) from titles group by </a:t>
            </a:r>
            <a:r>
              <a:rPr lang="en-US" dirty="0" err="1"/>
              <a:t>my_lower</a:t>
            </a:r>
            <a:r>
              <a:rPr lang="en-US" dirty="0"/>
              <a:t>(title)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* Upload JAR to HDFS, no </a:t>
            </a:r>
            <a:r>
              <a:rPr lang="en-US" dirty="0" err="1" smtClean="0"/>
              <a:t>classpath</a:t>
            </a:r>
            <a:r>
              <a:rPr lang="en-US" dirty="0" smtClean="0"/>
              <a:t> issues</a:t>
            </a:r>
          </a:p>
        </p:txBody>
      </p:sp>
    </p:spTree>
    <p:extLst>
      <p:ext uri="{BB962C8B-B14F-4D97-AF65-F5344CB8AC3E}">
        <p14:creationId xmlns:p14="http://schemas.microsoft.com/office/powerpoint/2010/main" val="181307038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  <a:noFill/>
          <a:ln>
            <a:noFill/>
          </a:ln>
        </p:spPr>
        <p:txBody>
          <a:bodyPr lIns="91421" tIns="45699" rIns="91421" bIns="45699" anchor="ctr" anchorCtr="0">
            <a:noAutofit/>
          </a:bodyPr>
          <a:lstStyle/>
          <a:p>
            <a:pPr lvl="0" algn="ctr">
              <a:buClr>
                <a:schemeClr val="dk1"/>
              </a:buClr>
              <a:buSzPct val="25000"/>
            </a:pPr>
            <a:r>
              <a:rPr lang="en-US" sz="4000" b="1" dirty="0" smtClean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Lab –</a:t>
            </a:r>
            <a:r>
              <a:rPr lang="en-US" sz="4000" b="1" dirty="0" smtClean="0">
                <a:solidFill>
                  <a:srgbClr val="008000"/>
                </a:solidFill>
                <a:ea typeface="Arial"/>
                <a:cs typeface="Arial"/>
                <a:sym typeface="Arial"/>
              </a:rPr>
              <a:t> Let’s </a:t>
            </a:r>
            <a:r>
              <a:rPr lang="en-US" sz="4000" b="1" dirty="0" smtClean="0">
                <a:solidFill>
                  <a:srgbClr val="008000"/>
                </a:solidFill>
                <a:ea typeface="Arial"/>
                <a:sym typeface="Arial"/>
              </a:rPr>
              <a:t>Try it</a:t>
            </a:r>
            <a:endParaRPr lang="en-US" sz="4000" b="1" dirty="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6553200" y="6465889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1" tIns="45699" rIns="91421" bIns="45699" anchor="ctr" anchorCtr="0">
            <a:noAutofit/>
          </a:bodyPr>
          <a:lstStyle/>
          <a:p>
            <a:pPr>
              <a:buSzPct val="25000"/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  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1441984" y="5698079"/>
            <a:ext cx="6260046" cy="430887"/>
          </a:xfrm>
          <a:prstGeom prst="rect">
            <a:avLst/>
          </a:prstGeom>
          <a:noFill/>
          <a:ln>
            <a:noFill/>
          </a:ln>
        </p:spPr>
        <p:txBody>
          <a:bodyPr lIns="91421" tIns="45699" rIns="91421" bIns="45699" anchor="t" anchorCtr="0">
            <a:noAutofit/>
          </a:bodyPr>
          <a:lstStyle/>
          <a:p>
            <a:pPr algn="ctr">
              <a:buClr>
                <a:srgbClr val="345F13"/>
              </a:buClr>
              <a:buSzPct val="25000"/>
            </a:pPr>
            <a:endParaRPr lang="en-US" sz="2300" b="1" dirty="0">
              <a:solidFill>
                <a:srgbClr val="345F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4294967295"/>
          </p:nvPr>
        </p:nvSpPr>
        <p:spPr>
          <a:xfrm>
            <a:off x="457200" y="1165225"/>
            <a:ext cx="8229600" cy="4954587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Use tweets JSON table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determine US Region by the user’s location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Since </a:t>
            </a:r>
            <a:r>
              <a:rPr lang="en-US" dirty="0" err="1" smtClean="0"/>
              <a:t>userlocation</a:t>
            </a:r>
            <a:r>
              <a:rPr lang="en-US" dirty="0" smtClean="0"/>
              <a:t> is “State, City”, let’s use Hive built-in “split” function. We will split by “,” and since there’s only 1 comma, there will be two items, we only want State, which is item # 0.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 smtClean="0"/>
              <a:t>getRegionUS</a:t>
            </a:r>
            <a:r>
              <a:rPr lang="en-US" dirty="0" smtClean="0"/>
              <a:t>(</a:t>
            </a:r>
            <a:r>
              <a:rPr lang="en-US" dirty="0"/>
              <a:t>split(</a:t>
            </a:r>
            <a:r>
              <a:rPr lang="en-US" dirty="0" err="1"/>
              <a:t>user.userlocation</a:t>
            </a:r>
            <a:r>
              <a:rPr lang="en-US" dirty="0"/>
              <a:t>, ",")[0]) FROM TWEETS;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027918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</TotalTime>
  <Words>149</Words>
  <Application>Microsoft Macintosh PowerPoint</Application>
  <PresentationFormat>On-screen Show (4:3)</PresentationFormat>
  <Paragraphs>45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Lab – Working with UDF</vt:lpstr>
      <vt:lpstr>Lab – Code Example</vt:lpstr>
      <vt:lpstr>Lab – Register and Use UDF</vt:lpstr>
      <vt:lpstr>Lab – Let’s Try it</vt:lpstr>
    </vt:vector>
  </TitlesOfParts>
  <Company>Hortonworks,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– Working with JSON</dc:title>
  <dc:creator>Artem Ervits</dc:creator>
  <cp:lastModifiedBy>Artem Ervits</cp:lastModifiedBy>
  <cp:revision>7</cp:revision>
  <dcterms:created xsi:type="dcterms:W3CDTF">2015-07-31T01:47:19Z</dcterms:created>
  <dcterms:modified xsi:type="dcterms:W3CDTF">2015-08-03T14:44:37Z</dcterms:modified>
</cp:coreProperties>
</file>