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0"/>
  </p:notesMasterIdLst>
  <p:sldIdLst>
    <p:sldId id="256" r:id="rId2"/>
    <p:sldId id="257" r:id="rId3"/>
    <p:sldId id="258" r:id="rId4"/>
    <p:sldId id="295" r:id="rId5"/>
    <p:sldId id="259" r:id="rId6"/>
    <p:sldId id="261" r:id="rId7"/>
    <p:sldId id="296" r:id="rId8"/>
    <p:sldId id="297" r:id="rId9"/>
    <p:sldId id="298" r:id="rId10"/>
    <p:sldId id="299" r:id="rId11"/>
    <p:sldId id="262" r:id="rId12"/>
    <p:sldId id="300" r:id="rId13"/>
    <p:sldId id="260" r:id="rId14"/>
    <p:sldId id="263" r:id="rId15"/>
    <p:sldId id="301" r:id="rId16"/>
    <p:sldId id="264" r:id="rId17"/>
    <p:sldId id="304" r:id="rId18"/>
    <p:sldId id="312" r:id="rId19"/>
    <p:sldId id="305" r:id="rId20"/>
    <p:sldId id="306" r:id="rId21"/>
    <p:sldId id="307" r:id="rId22"/>
    <p:sldId id="309" r:id="rId23"/>
    <p:sldId id="310" r:id="rId24"/>
    <p:sldId id="311" r:id="rId25"/>
    <p:sldId id="302" r:id="rId26"/>
    <p:sldId id="303" r:id="rId27"/>
    <p:sldId id="308" r:id="rId28"/>
    <p:sldId id="313" r:id="rId29"/>
    <p:sldId id="314" r:id="rId30"/>
    <p:sldId id="315" r:id="rId31"/>
    <p:sldId id="323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41"/>
      <p:bold r:id="rId42"/>
      <p:italic r:id="rId43"/>
      <p:boldItalic r:id="rId44"/>
    </p:embeddedFont>
    <p:embeddedFont>
      <p:font typeface="Titillium Web ExtraLight" panose="000003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AB280754-8986-736E-98E4-0AA30FCE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256E5529-7C02-1199-939F-22DC85AE3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6664AFAE-7ABC-A543-89B2-A4654D28A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06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6BF097E2-2DCE-964F-56AD-F33808AA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135DC680-6530-D3D3-63BE-703CA66F2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34DA850A-D35C-5175-4667-D1C3E9D0A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486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D7C8ED4E-492A-5CCA-74E7-535CD933B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>
            <a:extLst>
              <a:ext uri="{FF2B5EF4-FFF2-40B4-BE49-F238E27FC236}">
                <a16:creationId xmlns:a16="http://schemas.microsoft.com/office/drawing/2014/main" id="{CA92BC28-2BDD-079E-67D9-554339071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>
            <a:extLst>
              <a:ext uri="{FF2B5EF4-FFF2-40B4-BE49-F238E27FC236}">
                <a16:creationId xmlns:a16="http://schemas.microsoft.com/office/drawing/2014/main" id="{11E4A19C-53E6-B0A8-D040-82DD4E266B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11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4060147C-F1FA-41F1-49BC-AB26C1494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>
            <a:extLst>
              <a:ext uri="{FF2B5EF4-FFF2-40B4-BE49-F238E27FC236}">
                <a16:creationId xmlns:a16="http://schemas.microsoft.com/office/drawing/2014/main" id="{03878DF0-FA22-34B5-4009-1B36887E6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>
            <a:extLst>
              <a:ext uri="{FF2B5EF4-FFF2-40B4-BE49-F238E27FC236}">
                <a16:creationId xmlns:a16="http://schemas.microsoft.com/office/drawing/2014/main" id="{EC4B0736-6C78-EFEE-89A0-6FC809707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94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456BF19A-92FA-8229-24F2-5585FCD83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>
            <a:extLst>
              <a:ext uri="{FF2B5EF4-FFF2-40B4-BE49-F238E27FC236}">
                <a16:creationId xmlns:a16="http://schemas.microsoft.com/office/drawing/2014/main" id="{A4630885-D84A-6B62-BF9B-CB49864D3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>
            <a:extLst>
              <a:ext uri="{FF2B5EF4-FFF2-40B4-BE49-F238E27FC236}">
                <a16:creationId xmlns:a16="http://schemas.microsoft.com/office/drawing/2014/main" id="{D87D43FC-486C-7FAB-D57D-D0438B41F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20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E5773357-DB2F-3336-84CF-1FC2130EB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>
            <a:extLst>
              <a:ext uri="{FF2B5EF4-FFF2-40B4-BE49-F238E27FC236}">
                <a16:creationId xmlns:a16="http://schemas.microsoft.com/office/drawing/2014/main" id="{8AB48481-5A8F-4500-4E3F-FBA7CEBF5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>
            <a:extLst>
              <a:ext uri="{FF2B5EF4-FFF2-40B4-BE49-F238E27FC236}">
                <a16:creationId xmlns:a16="http://schemas.microsoft.com/office/drawing/2014/main" id="{C4F9C324-922C-2507-D24F-E72A909F3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65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6A02CE9D-FB85-0270-177A-35DAF5E4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>
            <a:extLst>
              <a:ext uri="{FF2B5EF4-FFF2-40B4-BE49-F238E27FC236}">
                <a16:creationId xmlns:a16="http://schemas.microsoft.com/office/drawing/2014/main" id="{506E8C3C-BD89-8999-F3C7-F495A5764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>
            <a:extLst>
              <a:ext uri="{FF2B5EF4-FFF2-40B4-BE49-F238E27FC236}">
                <a16:creationId xmlns:a16="http://schemas.microsoft.com/office/drawing/2014/main" id="{E42F76C4-50A4-3EEF-97D4-54BEDD290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41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B9C40E9D-768C-18FA-D137-3D2FD7860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8BD3F1BA-6C0D-2E3D-A1AD-0BF9CFE2B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0BF211F5-AEBE-3FB8-B8FF-F01BE9AE7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922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45996D30-9095-A14E-33F6-91AE0BAB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11EBB6E7-193C-4850-025C-41E6A0B65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6AFA682F-8DF9-5782-DF85-0D7BF816E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05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5DE6022D-6BAA-3414-2ECA-2F1947CC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A4999676-668D-1EAF-F0D8-B38DE0D0C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7B3CD7FD-C794-2721-C631-EFEB90C1B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952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7DF55D8A-14A7-1DC2-6259-E9BDE657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253E38F3-3C20-1A0B-C9A1-D34819A44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478194F3-A70D-D0E1-FBEC-5EBE4C297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364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7261ABB8-76ED-C2B3-F5F1-BCFC9C982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FE39A5EC-4627-C04F-2EE4-58613FABD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BF5F6AC2-9AEF-06E1-C82A-07041A07A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42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B2A9CCCA-F789-C801-C2A0-B47ACBA9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416D9373-6428-6B6A-41A1-A10B88BB3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AFAAFD00-37A4-D126-E37E-0FBC88A5B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419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5531895A-C977-936B-9757-4D05ACB8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D697C92B-BF98-8D15-926A-A6EAC8D4A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384609E3-8011-2D6C-964B-36F27ED47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95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23E38CE6-55BD-C3FA-937B-51A06B14D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9132CDDE-DB7A-3DE2-396D-FC394EA8E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717C8226-05EF-C07B-1735-03326E15D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80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88C242C2-9B95-D687-DA7D-58A28D2A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5310589A-832A-14F4-5F94-B4803E453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8F58FDFA-908B-A21E-8149-83E3197D2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50971BEF-069A-F51E-7E27-8644D4AB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3E2D3D5B-25F0-66C7-2B7D-DE7F20282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9BCBB0D8-298E-A8DD-D84A-B6EA3A4CA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803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2C0E1B09-7875-C24F-A692-7701DB0E6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0C39B4B2-6667-BAFC-E7E4-618840833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98E473CD-D968-338F-DE3B-31330FE03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430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185CE531-2482-EA23-90EC-5DE02289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467FA1C2-757F-77F8-5AB5-06CF6442A6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9275B1AB-2F63-1A45-1BFA-F3FCC6D5B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98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353B8B59-0D20-B355-9C5C-5CF432AE8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>
            <a:extLst>
              <a:ext uri="{FF2B5EF4-FFF2-40B4-BE49-F238E27FC236}">
                <a16:creationId xmlns:a16="http://schemas.microsoft.com/office/drawing/2014/main" id="{F009B678-3C1A-741C-29A3-149550B8A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>
            <a:extLst>
              <a:ext uri="{FF2B5EF4-FFF2-40B4-BE49-F238E27FC236}">
                <a16:creationId xmlns:a16="http://schemas.microsoft.com/office/drawing/2014/main" id="{57BB0CCD-D1AF-08A4-E71D-52B753BE9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0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C5D4EE77-6ED3-96F0-8208-27941BFB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48B951A4-B99A-27F9-D7C4-5AA883D962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EE41C835-22FB-525D-5CAB-D35C70B97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55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1416FC28-3C59-B0F6-9DDC-5182F9A1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5A6C705F-2610-6649-E846-37C064F66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F24940F4-6A74-7406-018A-969C61604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67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F04D4EB6-09CE-EFBA-C0D3-10E948EC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48C3DCD1-5BDF-D079-0BA5-6DBD7BB40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DEC3F0A6-4B58-88FE-35DE-94BBD57B8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83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DAILY EXPENSE TRACKER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6E46-30DB-5462-F186-5CCCFABB0E08}"/>
              </a:ext>
            </a:extLst>
          </p:cNvPr>
          <p:cNvSpPr txBox="1"/>
          <p:nvPr/>
        </p:nvSpPr>
        <p:spPr>
          <a:xfrm>
            <a:off x="5474208" y="3849155"/>
            <a:ext cx="4139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DONE BY:</a:t>
            </a:r>
          </a:p>
          <a:p>
            <a:r>
              <a:rPr lang="en-IN" dirty="0">
                <a:solidFill>
                  <a:schemeClr val="bg1"/>
                </a:solidFill>
              </a:rPr>
              <a:t>G.MOHIT SAI BALAJI(RA2211026010142)</a:t>
            </a:r>
          </a:p>
          <a:p>
            <a:r>
              <a:rPr lang="en-IN" dirty="0">
                <a:solidFill>
                  <a:schemeClr val="bg1"/>
                </a:solidFill>
              </a:rPr>
              <a:t>M.ABHIRAM SAI(RA2211026010152)</a:t>
            </a:r>
          </a:p>
          <a:p>
            <a:r>
              <a:rPr lang="en-IN" dirty="0">
                <a:solidFill>
                  <a:schemeClr val="bg1"/>
                </a:solidFill>
              </a:rPr>
              <a:t>L.PRAVALLIKA(RA2211026010143)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8B245D12-B85B-4B88-5D31-26B8446C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>
            <a:extLst>
              <a:ext uri="{FF2B5EF4-FFF2-40B4-BE49-F238E27FC236}">
                <a16:creationId xmlns:a16="http://schemas.microsoft.com/office/drawing/2014/main" id="{41D2C947-3A4B-4BAC-8855-6A837EC5A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815" name="Google Shape;815;p20">
            <a:extLst>
              <a:ext uri="{FF2B5EF4-FFF2-40B4-BE49-F238E27FC236}">
                <a16:creationId xmlns:a16="http://schemas.microsoft.com/office/drawing/2014/main" id="{DFFF5B56-2365-E9BD-5668-9A33F9248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000" b="1" dirty="0"/>
              <a:t>9. Database Design &amp; Management</a:t>
            </a:r>
          </a:p>
          <a:p>
            <a:pPr marL="76200" indent="0">
              <a:buNone/>
            </a:pPr>
            <a:r>
              <a:rPr lang="en-US" sz="1000" i="1" dirty="0"/>
              <a:t>As a developer, I want to design a scalable and optimized database structure, so that the system can efficiently store and retrieve user expenses.</a:t>
            </a:r>
            <a:br>
              <a:rPr lang="en-US" sz="1000" dirty="0"/>
            </a:br>
            <a:r>
              <a:rPr lang="en-US" sz="1000" b="1" dirty="0"/>
              <a:t>Acceptance Criteria:</a:t>
            </a:r>
            <a:endParaRPr lang="en-US" sz="1000" dirty="0"/>
          </a:p>
          <a:p>
            <a:r>
              <a:rPr lang="en-US" sz="1000" dirty="0"/>
              <a:t>The database schema includes tables for users, transactions, categories, budgets, and AI-predicted expenses.</a:t>
            </a:r>
          </a:p>
          <a:p>
            <a:r>
              <a:rPr lang="en-US" sz="1000" dirty="0"/>
              <a:t>Query response time is optimized for large datasets.</a:t>
            </a:r>
          </a:p>
          <a:p>
            <a:r>
              <a:rPr lang="en-US" sz="1000" dirty="0"/>
              <a:t>Proper indexing and normalization techniques are used.</a:t>
            </a:r>
          </a:p>
          <a:p>
            <a:r>
              <a:rPr lang="en-US" sz="1000" dirty="0"/>
              <a:t>Secure user authentication and encryption are implemented for sensitive data.</a:t>
            </a:r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r>
              <a:rPr lang="en-US" sz="1000" b="1" dirty="0"/>
              <a:t>10. AI-Based Expense Categorization</a:t>
            </a:r>
          </a:p>
          <a:p>
            <a:pPr marL="76200" indent="0">
              <a:buNone/>
            </a:pPr>
            <a:r>
              <a:rPr lang="en-US" sz="1000" i="1" dirty="0"/>
              <a:t>As a developer, I want to integrate an AI model that automatically categorizes expenses based on text and receipt uploads, so that users don’t have to manually classify their spending.</a:t>
            </a:r>
            <a:br>
              <a:rPr lang="en-US" sz="1000" dirty="0"/>
            </a:br>
            <a:r>
              <a:rPr lang="en-US" sz="1000" b="1" dirty="0"/>
              <a:t>Acceptance Criteria:</a:t>
            </a:r>
            <a:endParaRPr lang="en-US" sz="1000" dirty="0"/>
          </a:p>
          <a:p>
            <a:r>
              <a:rPr lang="en-US" sz="1000" dirty="0"/>
              <a:t>AI model processes expense descriptions and receipt images to determine the category.</a:t>
            </a:r>
          </a:p>
          <a:p>
            <a:r>
              <a:rPr lang="en-US" sz="1000" dirty="0"/>
              <a:t>The system achieves at least 85% accuracy in categorization.</a:t>
            </a:r>
          </a:p>
          <a:p>
            <a:r>
              <a:rPr lang="en-US" sz="1000" dirty="0"/>
              <a:t>Users can manually override the AI-suggested category.</a:t>
            </a:r>
          </a:p>
          <a:p>
            <a:r>
              <a:rPr lang="en-US" sz="1000" dirty="0"/>
              <a:t>The model improves over time using feedback-based learning.</a:t>
            </a:r>
          </a:p>
          <a:p>
            <a:pPr marL="76200" indent="0">
              <a:buNone/>
            </a:pPr>
            <a:endParaRPr 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>
            <a:extLst>
              <a:ext uri="{FF2B5EF4-FFF2-40B4-BE49-F238E27FC236}">
                <a16:creationId xmlns:a16="http://schemas.microsoft.com/office/drawing/2014/main" id="{DDAFA7B6-F78E-3A14-E980-790B1665F1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0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4000" dirty="0"/>
              <a:t>PRODUCT VISION DOCUMENT</a:t>
            </a:r>
            <a:endParaRPr sz="4000" dirty="0"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F649B-19ED-BDF3-1AC5-E21943EB7261}"/>
              </a:ext>
            </a:extLst>
          </p:cNvPr>
          <p:cNvSpPr txBox="1"/>
          <p:nvPr/>
        </p:nvSpPr>
        <p:spPr>
          <a:xfrm>
            <a:off x="311111" y="1046825"/>
            <a:ext cx="81340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1. Audience: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Primary Audience: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Individuals looking to manage and track their daily expenses efficiently.</a:t>
            </a:r>
          </a:p>
          <a:p>
            <a:r>
              <a:rPr lang="en-US" dirty="0">
                <a:solidFill>
                  <a:schemeClr val="bg1"/>
                </a:solidFill>
              </a:rPr>
              <a:t>Young professionals and students who want to set and follow a budget.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Secondary Audience: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Financial advisors looking for a tool to help clients with expense tracking.</a:t>
            </a:r>
          </a:p>
          <a:p>
            <a:r>
              <a:rPr lang="en-US" dirty="0">
                <a:solidFill>
                  <a:schemeClr val="bg1"/>
                </a:solidFill>
              </a:rPr>
              <a:t>Families and groups who want to track shared expenses.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2. Needs: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Primary Needs: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 easy-to-use system for logging and categorizing expenses.</a:t>
            </a:r>
          </a:p>
          <a:p>
            <a:r>
              <a:rPr lang="en-US" dirty="0">
                <a:solidFill>
                  <a:schemeClr val="bg1"/>
                </a:solidFill>
              </a:rPr>
              <a:t>Real-time insights into spending habits.</a:t>
            </a:r>
          </a:p>
          <a:p>
            <a:r>
              <a:rPr lang="en-US" dirty="0">
                <a:solidFill>
                  <a:schemeClr val="bg1"/>
                </a:solidFill>
              </a:rPr>
              <a:t>Secure storage and backup of financial data.</a:t>
            </a:r>
          </a:p>
          <a:p>
            <a:r>
              <a:rPr lang="en-US" dirty="0">
                <a:solidFill>
                  <a:schemeClr val="bg1"/>
                </a:solidFill>
              </a:rPr>
              <a:t>AI-driven financial recommendations to improve savings.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Secondary Needs: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Integration with bank accounts for automatic expense tracking.</a:t>
            </a:r>
          </a:p>
          <a:p>
            <a:r>
              <a:rPr lang="en-US" dirty="0">
                <a:solidFill>
                  <a:schemeClr val="bg1"/>
                </a:solidFill>
              </a:rPr>
              <a:t>Multi-currency support for travelers.</a:t>
            </a:r>
          </a:p>
          <a:p>
            <a:r>
              <a:rPr lang="en-US" dirty="0">
                <a:solidFill>
                  <a:schemeClr val="bg1"/>
                </a:solidFill>
              </a:rPr>
              <a:t>Exporting financial reports for audits and tax purposes.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E4F691A2-121D-8D33-3B86-E0D23B2B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E31998A6-B54C-9440-271C-573F778E6C5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1435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4000" dirty="0"/>
              <a:t>PRODUCT VISION DOCUMENT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D163A1E1-3969-06E3-FB90-6B45EB9A08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12912-2B6E-3361-760F-033E7C433F1F}"/>
              </a:ext>
            </a:extLst>
          </p:cNvPr>
          <p:cNvSpPr txBox="1"/>
          <p:nvPr/>
        </p:nvSpPr>
        <p:spPr>
          <a:xfrm>
            <a:off x="311111" y="796350"/>
            <a:ext cx="81340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3. Product: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Core Product: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mobile and web-based expense tracker</a:t>
            </a:r>
            <a:r>
              <a:rPr lang="en-US" dirty="0">
                <a:solidFill>
                  <a:schemeClr val="bg1"/>
                </a:solidFill>
              </a:rPr>
              <a:t> that enables users to log, categorize, and analyze their daily expenses with AI-driven insights and budgeting tools.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Additional Features: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AI-based Spending Analysis:</a:t>
            </a:r>
            <a:r>
              <a:rPr lang="en-US" dirty="0">
                <a:solidFill>
                  <a:schemeClr val="bg1"/>
                </a:solidFill>
              </a:rPr>
              <a:t> Provides personalized insights and suggests ways to save.</a:t>
            </a:r>
          </a:p>
          <a:p>
            <a:r>
              <a:rPr lang="en-US" b="1" dirty="0">
                <a:solidFill>
                  <a:schemeClr val="bg1"/>
                </a:solidFill>
              </a:rPr>
              <a:t>Expense Sharing:</a:t>
            </a:r>
            <a:r>
              <a:rPr lang="en-US" dirty="0">
                <a:solidFill>
                  <a:schemeClr val="bg1"/>
                </a:solidFill>
              </a:rPr>
              <a:t> Allows users to split expenses with friends and family.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Multi-Currency Support:</a:t>
            </a:r>
            <a:r>
              <a:rPr lang="en-US" dirty="0">
                <a:solidFill>
                  <a:schemeClr val="bg1"/>
                </a:solidFill>
              </a:rPr>
              <a:t> Enables tracking expenses in different currencies with real-time exchange rates.</a:t>
            </a:r>
          </a:p>
          <a:p>
            <a:r>
              <a:rPr lang="en-US" b="1" dirty="0">
                <a:solidFill>
                  <a:schemeClr val="bg1"/>
                </a:solidFill>
              </a:rPr>
              <a:t>Data Export:</a:t>
            </a:r>
            <a:r>
              <a:rPr lang="en-US" dirty="0">
                <a:solidFill>
                  <a:schemeClr val="bg1"/>
                </a:solidFill>
              </a:rPr>
              <a:t> Provides CSV and PDF export options for records.</a:t>
            </a:r>
          </a:p>
          <a:p>
            <a:r>
              <a:rPr lang="en-US" b="1" dirty="0">
                <a:solidFill>
                  <a:schemeClr val="bg1"/>
                </a:solidFill>
              </a:rPr>
              <a:t>Notifications &amp; Reminders:</a:t>
            </a:r>
            <a:r>
              <a:rPr lang="en-US" dirty="0">
                <a:solidFill>
                  <a:schemeClr val="bg1"/>
                </a:solidFill>
              </a:rPr>
              <a:t> Alerts users about due payments and spending limits.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4. Values: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Core Values: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Financial Awareness:</a:t>
            </a:r>
            <a:r>
              <a:rPr lang="en-US" dirty="0">
                <a:solidFill>
                  <a:schemeClr val="bg1"/>
                </a:solidFill>
              </a:rPr>
              <a:t> Helping users gain control over their finances.</a:t>
            </a:r>
          </a:p>
          <a:p>
            <a:r>
              <a:rPr lang="en-US" b="1" dirty="0">
                <a:solidFill>
                  <a:schemeClr val="bg1"/>
                </a:solidFill>
              </a:rPr>
              <a:t>Simplicity:</a:t>
            </a:r>
            <a:r>
              <a:rPr lang="en-US" dirty="0">
                <a:solidFill>
                  <a:schemeClr val="bg1"/>
                </a:solidFill>
              </a:rPr>
              <a:t> Providing an intuitive interface for hassle-free expense tracking.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Differentiators: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AI-powered Insights:</a:t>
            </a:r>
            <a:r>
              <a:rPr lang="en-US" dirty="0">
                <a:solidFill>
                  <a:schemeClr val="bg1"/>
                </a:solidFill>
              </a:rPr>
              <a:t> Uses machine learning to analyze spending patterns and provide financial advice.</a:t>
            </a:r>
          </a:p>
          <a:p>
            <a:r>
              <a:rPr lang="en-US" b="1" dirty="0">
                <a:solidFill>
                  <a:schemeClr val="bg1"/>
                </a:solidFill>
              </a:rPr>
              <a:t>Collaborative Expense Tracking:</a:t>
            </a:r>
            <a:r>
              <a:rPr lang="en-US" dirty="0">
                <a:solidFill>
                  <a:schemeClr val="bg1"/>
                </a:solidFill>
              </a:rPr>
              <a:t> Enables group expense sharing for seamless cost management.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1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1792246" y="1977535"/>
            <a:ext cx="6428423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What is scrum methodology and when to use it - SoftServe">
            <a:extLst>
              <a:ext uri="{FF2B5EF4-FFF2-40B4-BE49-F238E27FC236}">
                <a16:creationId xmlns:a16="http://schemas.microsoft.com/office/drawing/2014/main" id="{E0D956A9-7D35-DAFD-16F1-026BE23C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570250" y="-1187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 REFINEMENT</a:t>
            </a:r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2DEA454-418B-98FA-7D23-A4AA102D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62523"/>
              </p:ext>
            </p:extLst>
          </p:nvPr>
        </p:nvGraphicFramePr>
        <p:xfrm>
          <a:off x="711200" y="936625"/>
          <a:ext cx="7640297" cy="4099152"/>
        </p:xfrm>
        <a:graphic>
          <a:graphicData uri="http://schemas.openxmlformats.org/drawingml/2006/table">
            <a:tbl>
              <a:tblPr/>
              <a:tblGrid>
                <a:gridCol w="653027">
                  <a:extLst>
                    <a:ext uri="{9D8B030D-6E8A-4147-A177-3AD203B41FA5}">
                      <a16:colId xmlns:a16="http://schemas.microsoft.com/office/drawing/2014/main" val="2333166374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3939434325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3257330335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2971247295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1237932542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77034635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1752535367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2673679514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3783082929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2582994174"/>
                    </a:ext>
                  </a:extLst>
                </a:gridCol>
                <a:gridCol w="698727">
                  <a:extLst>
                    <a:ext uri="{9D8B030D-6E8A-4147-A177-3AD203B41FA5}">
                      <a16:colId xmlns:a16="http://schemas.microsoft.com/office/drawing/2014/main" val="3678977944"/>
                    </a:ext>
                  </a:extLst>
                </a:gridCol>
              </a:tblGrid>
              <a:tr h="113279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Epic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User Story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Priority (</a:t>
                      </a:r>
                      <a:r>
                        <a:rPr lang="en-IN" sz="700" dirty="0" err="1">
                          <a:solidFill>
                            <a:schemeClr val="bg1"/>
                          </a:solidFill>
                        </a:rPr>
                        <a:t>MoSCoW</a:t>
                      </a:r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Acceptance Criteria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Functional Requirements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Non-Functional Requirements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Original Estimate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Actual Effort (Days)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858394"/>
                  </a:ext>
                </a:extLst>
              </a:tr>
              <a:tr h="324732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User Registration &amp; Authentication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User Management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register and log in securely so that I can access my personal expense data.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Must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In Progress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User can create an account, log in, and log out securely.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Implement OAuth-based authentication, password encryption.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Ensure secure data storage and GDPR compliance.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3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980550"/>
                  </a:ext>
                </a:extLst>
              </a:tr>
              <a:tr h="412838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Add Expense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Expense Management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add an expense with details like amount, category, and date so that I can track my spending.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Must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User can add expense with mandatory fields.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Input fields for amount, category, date, and description.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Fast response time (&lt;2 sec).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3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25659"/>
                  </a:ext>
                </a:extLst>
              </a:tr>
              <a:tr h="359974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View Expense Summary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Data Visualization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view my total expenses for the month so that I can manage my budget effectively.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Must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System generates a monthly summary with a breakdown by category.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Create an expense summary dashboard with charts using Plotly.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Ensure UI responsiveness and accessibility.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4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91141"/>
                  </a:ext>
                </a:extLst>
              </a:tr>
              <a:tr h="324732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AI-based Spending Analysis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AI Insights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AI-driven insights into my spending patterns so that I can optimize my expenses.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Should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AI model suggests saving tips based on user spending habits.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Implement an ML model for anomaly detection and predictions.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Optimize for low-latency predictions.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7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47611"/>
                  </a:ext>
                </a:extLst>
              </a:tr>
              <a:tr h="342353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Expense Sharing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Collaboration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share expenses with friends so that we can track shared costs together.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Could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Users can create shared expense groups and split costs.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Implement group expense tracking with real-time updates.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Secure transactions and maintain accuracy.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5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959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EF1F1364-6CF0-3FB3-73DC-A2290E61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>
            <a:extLst>
              <a:ext uri="{FF2B5EF4-FFF2-40B4-BE49-F238E27FC236}">
                <a16:creationId xmlns:a16="http://schemas.microsoft.com/office/drawing/2014/main" id="{212DB20C-123A-CB3D-3A33-FF383619E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250" y="-1187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 REFINEMENT</a:t>
            </a:r>
            <a:endParaRPr dirty="0"/>
          </a:p>
        </p:txBody>
      </p:sp>
      <p:sp>
        <p:nvSpPr>
          <p:cNvPr id="843" name="Google Shape;843;p22">
            <a:extLst>
              <a:ext uri="{FF2B5EF4-FFF2-40B4-BE49-F238E27FC236}">
                <a16:creationId xmlns:a16="http://schemas.microsoft.com/office/drawing/2014/main" id="{0542C64F-27FA-79D5-45D1-C7B020263A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83DC4-B18C-953E-4C9B-76AD36F2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49157"/>
              </p:ext>
            </p:extLst>
          </p:nvPr>
        </p:nvGraphicFramePr>
        <p:xfrm>
          <a:off x="635000" y="1152525"/>
          <a:ext cx="7829547" cy="2910568"/>
        </p:xfrm>
        <a:graphic>
          <a:graphicData uri="http://schemas.openxmlformats.org/drawingml/2006/table">
            <a:tbl>
              <a:tblPr/>
              <a:tblGrid>
                <a:gridCol w="711777">
                  <a:extLst>
                    <a:ext uri="{9D8B030D-6E8A-4147-A177-3AD203B41FA5}">
                      <a16:colId xmlns:a16="http://schemas.microsoft.com/office/drawing/2014/main" val="1072867770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2431348459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2159073446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1721959683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3960093368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2327890416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947545575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597824293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1603352113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266928872"/>
                    </a:ext>
                  </a:extLst>
                </a:gridCol>
                <a:gridCol w="711777">
                  <a:extLst>
                    <a:ext uri="{9D8B030D-6E8A-4147-A177-3AD203B41FA5}">
                      <a16:colId xmlns:a16="http://schemas.microsoft.com/office/drawing/2014/main" val="1815908300"/>
                    </a:ext>
                  </a:extLst>
                </a:gridCol>
              </a:tblGrid>
              <a:tr h="113279"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Epic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User Story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Priority (MoSCoW)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Acceptance Criteria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Functional Requirements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Non-Functional Requirements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Original Estimate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Actual Effort (Days)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81168"/>
                  </a:ext>
                </a:extLst>
              </a:tr>
              <a:tr h="412838"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Data Export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Report Generation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export my expense data to CSV/PDF so that I can keep records for tax or auditing purposes.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Should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Users can export data in CSV and PDF formats.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Provide export options in multiple formats.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Data integrity and security compliance.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3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427616"/>
                  </a:ext>
                </a:extLst>
              </a:tr>
              <a:tr h="430459"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Notifications &amp; Reminders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User Engagement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As a user, I want to receive reminders about upcoming bills and spending limits so that I can stay on top of my finances.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Should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Users get push/email notifications for bill payments.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Implement a notification system with customizable alerts.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Ensure minimal delay in notification delivery.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4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683569"/>
                  </a:ext>
                </a:extLst>
              </a:tr>
              <a:tr h="377595"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Multi-Currency Support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Global Accessibility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As a user, I want to track expenses in different currencies so that I can manage my finances while traveling.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Could Have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Users can add expenses in various currencies with automatic conversion.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Implement real-time currency conversion API.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Ensure accurate exchange rate updates.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>
                          <a:solidFill>
                            <a:schemeClr val="bg1"/>
                          </a:solidFill>
                        </a:rPr>
                        <a:t>5 days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solidFill>
                            <a:schemeClr val="bg1"/>
                          </a:solidFill>
                        </a:rPr>
                        <a:t>TBD</a:t>
                      </a:r>
                    </a:p>
                  </a:txBody>
                  <a:tcPr marL="7552" marR="7552" marT="3776" marB="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9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7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5C6ED6-A8C5-4C0C-19D0-3B3CDDD1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184533"/>
            <a:ext cx="7423151" cy="3387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0E274-350D-57C2-6FCD-0C84C701C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E48C1-ABD2-B2EA-DAD8-E983050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47" y="226675"/>
            <a:ext cx="7686000" cy="8574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FE6C-EFF3-A389-6EEA-FD37CCC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4CEA-D14B-B79A-90FD-93805D1E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0" y="1084075"/>
            <a:ext cx="7968480" cy="3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C8AD-B672-5621-F09E-4BF726731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87F89-EB65-9FA3-8019-11F101C4E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4D743-09AB-BB85-C67D-8398AE5B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47" y="226675"/>
            <a:ext cx="7686000" cy="8574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0BF1-78F9-FE75-5D0A-7A21CAF33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2D67D-C1D9-09FB-65BB-12159295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7" y="1084075"/>
            <a:ext cx="8018447" cy="36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113F-433B-0124-672C-A5D081A6E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86F6D-528E-7388-E5F1-EDE3EFDC4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C1D4E-3A8F-0FAE-4EB1-036A81C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47" y="226675"/>
            <a:ext cx="7686000" cy="857400"/>
          </a:xfrm>
        </p:spPr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3257C-4C0E-5FA8-1B62-881C896EF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CD7BB-931A-7C7E-14AB-BB388C6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0" y="1152528"/>
            <a:ext cx="7664640" cy="3098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CA156A-0A2C-4441-96A6-807AFC74043D}"/>
              </a:ext>
            </a:extLst>
          </p:cNvPr>
          <p:cNvCxnSpPr/>
          <p:nvPr/>
        </p:nvCxnSpPr>
        <p:spPr>
          <a:xfrm>
            <a:off x="2353056" y="2298192"/>
            <a:ext cx="603504" cy="85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C78402-57B9-BB58-4B5E-AB9005418FA3}"/>
              </a:ext>
            </a:extLst>
          </p:cNvPr>
          <p:cNvSpPr/>
          <p:nvPr/>
        </p:nvSpPr>
        <p:spPr>
          <a:xfrm>
            <a:off x="2462784" y="3157728"/>
            <a:ext cx="1109472" cy="23914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 mails</a:t>
            </a:r>
            <a:endParaRPr lang="en-IN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387332-E202-96D2-99DD-DA6FADDE2E1C}"/>
              </a:ext>
            </a:extLst>
          </p:cNvPr>
          <p:cNvCxnSpPr/>
          <p:nvPr/>
        </p:nvCxnSpPr>
        <p:spPr>
          <a:xfrm flipV="1">
            <a:off x="2602992" y="1952371"/>
            <a:ext cx="969264" cy="2133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8194D5-6B22-D89F-688A-32F640A6FA81}"/>
              </a:ext>
            </a:extLst>
          </p:cNvPr>
          <p:cNvSpPr/>
          <p:nvPr/>
        </p:nvSpPr>
        <p:spPr>
          <a:xfrm>
            <a:off x="3572256" y="1836931"/>
            <a:ext cx="1121664" cy="213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0DB4-6DDB-A8DF-651A-B8AC0B716528}"/>
              </a:ext>
            </a:extLst>
          </p:cNvPr>
          <p:cNvSpPr txBox="1"/>
          <p:nvPr/>
        </p:nvSpPr>
        <p:spPr>
          <a:xfrm>
            <a:off x="3717048" y="1834847"/>
            <a:ext cx="86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summary</a:t>
            </a:r>
          </a:p>
        </p:txBody>
      </p:sp>
    </p:spTree>
    <p:extLst>
      <p:ext uri="{BB962C8B-B14F-4D97-AF65-F5344CB8AC3E}">
        <p14:creationId xmlns:p14="http://schemas.microsoft.com/office/powerpoint/2010/main" val="16316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371600"/>
            <a:ext cx="7686000" cy="3402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dirty="0"/>
              <a:t>Managing daily expenses is a crucial part of financial planning, yet many people struggle to keep track of their spending. Our </a:t>
            </a:r>
            <a:r>
              <a:rPr lang="en-US" sz="1400" b="1" dirty="0"/>
              <a:t>Daily Expense Tracker</a:t>
            </a:r>
            <a:r>
              <a:rPr lang="en-US" sz="1400" dirty="0"/>
              <a:t> is designed to provide users with a simple, efficient, and AI-driven solution to monitor, analyze, and optimize their expenses.</a:t>
            </a:r>
          </a:p>
          <a:p>
            <a:pPr algn="just"/>
            <a:r>
              <a:rPr lang="en-US" sz="1400" dirty="0"/>
              <a:t>With an intuitive interface and advanced analytics, the system allows users to log transactions, categorize expenses, set budgets, and receive insights into their spending habits. By leveraging </a:t>
            </a:r>
            <a:r>
              <a:rPr lang="en-US" sz="1400" b="1" dirty="0"/>
              <a:t>machine learning and data visualization</a:t>
            </a:r>
            <a:r>
              <a:rPr lang="en-US" sz="1400" dirty="0"/>
              <a:t>, our tracker helps users make informed financial decisions and promotes better money management.</a:t>
            </a:r>
          </a:p>
          <a:p>
            <a:pPr algn="just"/>
            <a:r>
              <a:rPr lang="en-US" sz="1400" dirty="0"/>
              <a:t>The project integrates innovative features such as </a:t>
            </a:r>
            <a:r>
              <a:rPr lang="en-US" sz="1400" b="1" dirty="0"/>
              <a:t>automated expense classification, predictive budget suggestions, and smart alerts</a:t>
            </a:r>
            <a:r>
              <a:rPr lang="en-US" sz="1400" dirty="0"/>
              <a:t> to ensure users stay on top of their financial goals. Whether it's tracking monthly bills, daily purchases, or long-term savings, our solution offers a seamless way to gain control over personal finances.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1B82-3B41-8E0D-A15A-8C5F65F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E871D-1F16-F62F-99C9-66B82214BC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9B2FC-2A29-FD01-F8C9-57BD92D6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47" y="226675"/>
            <a:ext cx="7686000" cy="857400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9A68-F2D4-FFC4-5A37-ACE769611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4B882-9C64-0778-571C-E09274FE6AD9}"/>
              </a:ext>
            </a:extLst>
          </p:cNvPr>
          <p:cNvCxnSpPr/>
          <p:nvPr/>
        </p:nvCxnSpPr>
        <p:spPr>
          <a:xfrm>
            <a:off x="2353056" y="2298192"/>
            <a:ext cx="603504" cy="85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69716CE-7F64-358D-538C-98AB4427E52F}"/>
              </a:ext>
            </a:extLst>
          </p:cNvPr>
          <p:cNvSpPr/>
          <p:nvPr/>
        </p:nvSpPr>
        <p:spPr>
          <a:xfrm>
            <a:off x="2462784" y="3157728"/>
            <a:ext cx="1109472" cy="23914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 mails</a:t>
            </a:r>
            <a:endParaRPr lang="en-IN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7F328-74EE-93B7-F439-E6DAB6A8C471}"/>
              </a:ext>
            </a:extLst>
          </p:cNvPr>
          <p:cNvCxnSpPr/>
          <p:nvPr/>
        </p:nvCxnSpPr>
        <p:spPr>
          <a:xfrm flipV="1">
            <a:off x="2602992" y="1952371"/>
            <a:ext cx="969264" cy="2133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2A12146-FA12-50B0-F2EB-28FFB835D2C8}"/>
              </a:ext>
            </a:extLst>
          </p:cNvPr>
          <p:cNvSpPr/>
          <p:nvPr/>
        </p:nvSpPr>
        <p:spPr>
          <a:xfrm>
            <a:off x="3572256" y="1836931"/>
            <a:ext cx="1121664" cy="213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C1439-C805-E559-6AAC-064B40E5A54F}"/>
              </a:ext>
            </a:extLst>
          </p:cNvPr>
          <p:cNvSpPr txBox="1"/>
          <p:nvPr/>
        </p:nvSpPr>
        <p:spPr>
          <a:xfrm>
            <a:off x="3717048" y="1834847"/>
            <a:ext cx="86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9B9FF-5994-5FBE-92CA-D44058C4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0" y="1152528"/>
            <a:ext cx="7707360" cy="30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3C76656A-9634-6D72-E83E-7F10493B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>
            <a:extLst>
              <a:ext uri="{FF2B5EF4-FFF2-40B4-BE49-F238E27FC236}">
                <a16:creationId xmlns:a16="http://schemas.microsoft.com/office/drawing/2014/main" id="{62197297-556E-0D41-A572-CE1E76FCA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</a:t>
            </a:r>
            <a:endParaRPr dirty="0"/>
          </a:p>
        </p:txBody>
      </p:sp>
      <p:sp>
        <p:nvSpPr>
          <p:cNvPr id="787" name="Google Shape;787;p16">
            <a:extLst>
              <a:ext uri="{FF2B5EF4-FFF2-40B4-BE49-F238E27FC236}">
                <a16:creationId xmlns:a16="http://schemas.microsoft.com/office/drawing/2014/main" id="{A23CF6DF-C002-67E5-995C-6AA9415D7F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9675" y="958850"/>
            <a:ext cx="7686000" cy="342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050" b="1" dirty="0"/>
              <a:t>📍 Sprint 1: User Registration &amp; Authentication</a:t>
            </a:r>
          </a:p>
          <a:p>
            <a:pPr>
              <a:buNone/>
            </a:pPr>
            <a:r>
              <a:rPr lang="en-IN" sz="1050" dirty="0"/>
              <a:t>📆 </a:t>
            </a:r>
            <a:r>
              <a:rPr lang="en-IN" sz="1050" b="1" dirty="0"/>
              <a:t>Focus:</a:t>
            </a:r>
            <a:r>
              <a:rPr lang="en-IN" sz="1050" dirty="0"/>
              <a:t> Enabling secure user authentication and profile management.</a:t>
            </a:r>
          </a:p>
          <a:p>
            <a:pPr>
              <a:buNone/>
            </a:pPr>
            <a:r>
              <a:rPr lang="en-IN" sz="1050" b="1" dirty="0"/>
              <a:t>Sprint Backlog:</a:t>
            </a:r>
          </a:p>
          <a:p>
            <a:pPr>
              <a:buNone/>
            </a:pPr>
            <a:r>
              <a:rPr lang="en-IN" sz="1050" dirty="0"/>
              <a:t>✅ User Registration (Email, Password, OAuth Login)</a:t>
            </a:r>
          </a:p>
          <a:p>
            <a:pPr>
              <a:buNone/>
            </a:pPr>
            <a:r>
              <a:rPr lang="en-IN" sz="1050" dirty="0"/>
              <a:t>✅ User Login &amp; Logout Functionality</a:t>
            </a:r>
          </a:p>
          <a:p>
            <a:pPr>
              <a:buNone/>
            </a:pPr>
            <a:r>
              <a:rPr lang="en-IN" sz="1050" dirty="0"/>
              <a:t>✅ Role-Based Access Control (Admin/User)</a:t>
            </a:r>
          </a:p>
          <a:p>
            <a:pPr>
              <a:buNone/>
            </a:pPr>
            <a:r>
              <a:rPr lang="en-IN" sz="1050" dirty="0"/>
              <a:t>✅ Profile Management (Edit User Details, Password Reset)</a:t>
            </a:r>
          </a:p>
          <a:p>
            <a:pPr marL="101600" indent="0">
              <a:buNone/>
            </a:pPr>
            <a:r>
              <a:rPr lang="en-IN" sz="1050" dirty="0"/>
              <a:t>🎯 </a:t>
            </a:r>
            <a:r>
              <a:rPr lang="en-IN" sz="1050" b="1" dirty="0"/>
              <a:t>Sprint Goal:</a:t>
            </a:r>
            <a:r>
              <a:rPr lang="en-IN" sz="1050" dirty="0"/>
              <a:t> Ensure users can </a:t>
            </a:r>
            <a:r>
              <a:rPr lang="en-IN" sz="1050" b="1" dirty="0"/>
              <a:t>register, log in, and manage profiles securely</a:t>
            </a:r>
            <a:r>
              <a:rPr lang="en-IN" sz="1050" dirty="0"/>
              <a:t>.</a:t>
            </a:r>
          </a:p>
          <a:p>
            <a:pPr marL="101600" indent="0">
              <a:buNone/>
            </a:pPr>
            <a:endParaRPr lang="en-IN" sz="1050" dirty="0"/>
          </a:p>
          <a:p>
            <a:pPr>
              <a:buNone/>
            </a:pPr>
            <a:r>
              <a:rPr lang="en-IN" sz="1000" b="1" dirty="0"/>
              <a:t>📍 Sprint 2: Expense Management (Basic Features)</a:t>
            </a:r>
          </a:p>
          <a:p>
            <a:pPr>
              <a:buNone/>
            </a:pPr>
            <a:r>
              <a:rPr lang="en-IN" sz="1000" dirty="0"/>
              <a:t>📆 </a:t>
            </a:r>
            <a:r>
              <a:rPr lang="en-IN" sz="1000" b="1" dirty="0"/>
              <a:t>Focus:</a:t>
            </a:r>
            <a:r>
              <a:rPr lang="en-IN" sz="1000" dirty="0"/>
              <a:t> Enabling users to log and manage expenses.</a:t>
            </a:r>
          </a:p>
          <a:p>
            <a:pPr>
              <a:buNone/>
            </a:pPr>
            <a:r>
              <a:rPr lang="en-IN" sz="1000" b="1" dirty="0"/>
              <a:t>Sprint Backlog:</a:t>
            </a:r>
          </a:p>
          <a:p>
            <a:pPr>
              <a:buNone/>
            </a:pPr>
            <a:r>
              <a:rPr lang="en-IN" sz="1000" dirty="0"/>
              <a:t>✅ Add New Expense (Manual Entry)</a:t>
            </a:r>
          </a:p>
          <a:p>
            <a:pPr>
              <a:buNone/>
            </a:pPr>
            <a:r>
              <a:rPr lang="en-IN" sz="1000" dirty="0"/>
              <a:t>✅ Edit &amp; Delete Expense</a:t>
            </a:r>
          </a:p>
          <a:p>
            <a:pPr>
              <a:buNone/>
            </a:pPr>
            <a:r>
              <a:rPr lang="en-IN" sz="1000" dirty="0"/>
              <a:t>✅ Expense Categorization (Food, Transport, Bills, etc.)</a:t>
            </a:r>
          </a:p>
          <a:p>
            <a:pPr>
              <a:buNone/>
            </a:pPr>
            <a:r>
              <a:rPr lang="en-IN" sz="1000" dirty="0"/>
              <a:t>✅ Implement Recurring Expenses</a:t>
            </a:r>
          </a:p>
          <a:p>
            <a:pPr marL="101600" indent="0">
              <a:buNone/>
            </a:pPr>
            <a:r>
              <a:rPr lang="en-IN" sz="1000" dirty="0"/>
              <a:t>🎯 </a:t>
            </a:r>
            <a:r>
              <a:rPr lang="en-IN" sz="1000" b="1" dirty="0"/>
              <a:t>Sprint Goal:</a:t>
            </a:r>
            <a:r>
              <a:rPr lang="en-IN" sz="1000" dirty="0"/>
              <a:t> Users should be able to </a:t>
            </a:r>
            <a:r>
              <a:rPr lang="en-IN" sz="1000" b="1" dirty="0"/>
              <a:t>add, edit, delete, and categorize expenses</a:t>
            </a:r>
            <a:r>
              <a:rPr lang="en-IN" sz="1000" dirty="0"/>
              <a:t>.</a:t>
            </a:r>
          </a:p>
          <a:p>
            <a:pPr marL="101600" indent="0">
              <a:buNone/>
            </a:pPr>
            <a:endParaRPr lang="en-IN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>
            <a:extLst>
              <a:ext uri="{FF2B5EF4-FFF2-40B4-BE49-F238E27FC236}">
                <a16:creationId xmlns:a16="http://schemas.microsoft.com/office/drawing/2014/main" id="{B4899062-F3B3-B5B7-592F-2447F54F26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86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8C7920D0-739D-3CBF-CC7D-3D838844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>
            <a:extLst>
              <a:ext uri="{FF2B5EF4-FFF2-40B4-BE49-F238E27FC236}">
                <a16:creationId xmlns:a16="http://schemas.microsoft.com/office/drawing/2014/main" id="{98A05632-9A75-A6E7-89DB-40FF31D90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</a:t>
            </a:r>
            <a:endParaRPr dirty="0"/>
          </a:p>
        </p:txBody>
      </p:sp>
      <p:sp>
        <p:nvSpPr>
          <p:cNvPr id="787" name="Google Shape;787;p16">
            <a:extLst>
              <a:ext uri="{FF2B5EF4-FFF2-40B4-BE49-F238E27FC236}">
                <a16:creationId xmlns:a16="http://schemas.microsoft.com/office/drawing/2014/main" id="{B7C0DBD0-E040-59A0-0DCE-DC234E61AB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9675" y="958850"/>
            <a:ext cx="7686000" cy="342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000" b="1" dirty="0"/>
              <a:t>📍 Sprint 3: AI-Based Financial Insights</a:t>
            </a:r>
          </a:p>
          <a:p>
            <a:pPr>
              <a:buNone/>
            </a:pPr>
            <a:r>
              <a:rPr lang="en-IN" sz="1000" dirty="0"/>
              <a:t>📆 </a:t>
            </a:r>
            <a:r>
              <a:rPr lang="en-IN" sz="1000" b="1" dirty="0"/>
              <a:t>Focus:</a:t>
            </a:r>
            <a:r>
              <a:rPr lang="en-IN" sz="1000" dirty="0"/>
              <a:t> Introducing AI-driven financial insights.</a:t>
            </a:r>
          </a:p>
          <a:p>
            <a:pPr>
              <a:buNone/>
            </a:pPr>
            <a:r>
              <a:rPr lang="en-IN" sz="1000" b="1" dirty="0"/>
              <a:t>Sprint Backlog:</a:t>
            </a:r>
          </a:p>
          <a:p>
            <a:pPr>
              <a:buNone/>
            </a:pPr>
            <a:r>
              <a:rPr lang="en-IN" sz="1000" dirty="0"/>
              <a:t>✅ Smart Budgeting Suggestions (Auto Budget Recommendations)</a:t>
            </a:r>
          </a:p>
          <a:p>
            <a:pPr>
              <a:buNone/>
            </a:pPr>
            <a:r>
              <a:rPr lang="en-IN" sz="1000" dirty="0"/>
              <a:t>✅ AI-Based Category Detection (Auto-assign categories based on past data)</a:t>
            </a:r>
          </a:p>
          <a:p>
            <a:pPr marL="101600" indent="0">
              <a:buNone/>
            </a:pPr>
            <a:r>
              <a:rPr lang="en-IN" sz="1000" dirty="0"/>
              <a:t>🎯 </a:t>
            </a:r>
            <a:r>
              <a:rPr lang="en-IN" sz="1000" b="1" dirty="0"/>
              <a:t>Sprint Goal:</a:t>
            </a:r>
            <a:r>
              <a:rPr lang="en-IN" sz="1000" dirty="0"/>
              <a:t> Users should get </a:t>
            </a:r>
            <a:r>
              <a:rPr lang="en-IN" sz="1000" b="1" dirty="0"/>
              <a:t>AI-powered insights on their spending habits</a:t>
            </a:r>
            <a:r>
              <a:rPr lang="en-IN" sz="1000" dirty="0"/>
              <a:t>.</a:t>
            </a:r>
          </a:p>
          <a:p>
            <a:pPr marL="101600" indent="0">
              <a:buNone/>
            </a:pPr>
            <a:endParaRPr lang="en-IN" sz="1050" dirty="0"/>
          </a:p>
          <a:p>
            <a:pPr>
              <a:buNone/>
            </a:pPr>
            <a:r>
              <a:rPr lang="en-US" sz="1000" b="1" dirty="0"/>
              <a:t>📍 Sprint 4: Expense Summary &amp; Visualization</a:t>
            </a:r>
          </a:p>
          <a:p>
            <a:pPr>
              <a:buNone/>
            </a:pPr>
            <a:r>
              <a:rPr lang="en-US" sz="1000" dirty="0"/>
              <a:t>📆 </a:t>
            </a:r>
            <a:r>
              <a:rPr lang="en-US" sz="1000" b="1" dirty="0"/>
              <a:t>Focus:</a:t>
            </a:r>
            <a:r>
              <a:rPr lang="en-US" sz="1000" dirty="0"/>
              <a:t> Providing users with a visual summary of their expenses.</a:t>
            </a:r>
          </a:p>
          <a:p>
            <a:pPr>
              <a:buNone/>
            </a:pPr>
            <a:r>
              <a:rPr lang="en-US" sz="1000" b="1" dirty="0"/>
              <a:t>Sprint Backlog:</a:t>
            </a:r>
          </a:p>
          <a:p>
            <a:pPr>
              <a:buNone/>
            </a:pPr>
            <a:r>
              <a:rPr lang="en-US" sz="1000" dirty="0"/>
              <a:t>✅ Expense Summary Dashboard (Pie Charts, Bar Graphs)</a:t>
            </a:r>
          </a:p>
          <a:p>
            <a:pPr>
              <a:buNone/>
            </a:pPr>
            <a:r>
              <a:rPr lang="en-US" sz="1000" dirty="0"/>
              <a:t>✅ Category-wise Spending Breakdown</a:t>
            </a:r>
          </a:p>
          <a:p>
            <a:pPr>
              <a:buNone/>
            </a:pPr>
            <a:r>
              <a:rPr lang="en-US" sz="1000" dirty="0"/>
              <a:t>✅ Monthly &amp; Weekly Spending Reports</a:t>
            </a:r>
          </a:p>
          <a:p>
            <a:pPr marL="101600" indent="0">
              <a:buNone/>
            </a:pPr>
            <a:r>
              <a:rPr lang="en-US" sz="1000" dirty="0"/>
              <a:t>🎯 </a:t>
            </a:r>
            <a:r>
              <a:rPr lang="en-US" sz="1000" b="1" dirty="0"/>
              <a:t>Sprint Goal:</a:t>
            </a:r>
            <a:r>
              <a:rPr lang="en-US" sz="1000" dirty="0"/>
              <a:t> Users should be able to </a:t>
            </a:r>
            <a:r>
              <a:rPr lang="en-US" sz="1000" b="1" dirty="0"/>
              <a:t>visualize their expenses effectively</a:t>
            </a:r>
            <a:r>
              <a:rPr lang="en-US" sz="1000" dirty="0"/>
              <a:t>.</a:t>
            </a:r>
          </a:p>
          <a:p>
            <a:pPr marL="101600" indent="0">
              <a:buNone/>
            </a:pPr>
            <a:endParaRPr lang="en-IN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>
            <a:extLst>
              <a:ext uri="{FF2B5EF4-FFF2-40B4-BE49-F238E27FC236}">
                <a16:creationId xmlns:a16="http://schemas.microsoft.com/office/drawing/2014/main" id="{23789E7C-653B-2837-C2EF-B07325FDBB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51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5ED7ABA8-11EF-9083-28AC-FBABA752B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>
            <a:extLst>
              <a:ext uri="{FF2B5EF4-FFF2-40B4-BE49-F238E27FC236}">
                <a16:creationId xmlns:a16="http://schemas.microsoft.com/office/drawing/2014/main" id="{D1FD3E17-E496-6CC4-92F6-846941706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</a:t>
            </a:r>
            <a:endParaRPr dirty="0"/>
          </a:p>
        </p:txBody>
      </p:sp>
      <p:sp>
        <p:nvSpPr>
          <p:cNvPr id="787" name="Google Shape;787;p16">
            <a:extLst>
              <a:ext uri="{FF2B5EF4-FFF2-40B4-BE49-F238E27FC236}">
                <a16:creationId xmlns:a16="http://schemas.microsoft.com/office/drawing/2014/main" id="{8EC1DF98-ACF9-011B-34E0-BCBC70A96BF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9675" y="958850"/>
            <a:ext cx="7686000" cy="342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/>
              <a:t>📍 Sprint 5: Expense Sharing &amp; Collaboration</a:t>
            </a:r>
          </a:p>
          <a:p>
            <a:pPr>
              <a:buNone/>
            </a:pPr>
            <a:r>
              <a:rPr lang="en-US" sz="1000" dirty="0"/>
              <a:t>📆 </a:t>
            </a:r>
            <a:r>
              <a:rPr lang="en-US" sz="1000" b="1" dirty="0"/>
              <a:t>Focus:</a:t>
            </a:r>
            <a:r>
              <a:rPr lang="en-US" sz="1000" dirty="0"/>
              <a:t> Enabling group expense tracking and cost splitting.</a:t>
            </a:r>
          </a:p>
          <a:p>
            <a:pPr>
              <a:buNone/>
            </a:pPr>
            <a:r>
              <a:rPr lang="en-US" sz="1000" b="1" dirty="0"/>
              <a:t>Sprint Backlog:</a:t>
            </a:r>
          </a:p>
          <a:p>
            <a:pPr>
              <a:buNone/>
            </a:pPr>
            <a:r>
              <a:rPr lang="en-US" sz="1000" dirty="0"/>
              <a:t>✅ Split Expenses with Friends/Family</a:t>
            </a:r>
          </a:p>
          <a:p>
            <a:pPr>
              <a:buNone/>
            </a:pPr>
            <a:r>
              <a:rPr lang="en-US" sz="1000" dirty="0"/>
              <a:t>✅ Shared Expense Groups (Tracking Balances)</a:t>
            </a:r>
          </a:p>
          <a:p>
            <a:pPr>
              <a:buNone/>
            </a:pPr>
            <a:r>
              <a:rPr lang="en-US" sz="1000" dirty="0"/>
              <a:t>✅ Reimbursement Tracking</a:t>
            </a:r>
          </a:p>
          <a:p>
            <a:pPr marL="101600" indent="0">
              <a:buNone/>
            </a:pPr>
            <a:r>
              <a:rPr lang="en-US" sz="1000" dirty="0"/>
              <a:t>🎯 </a:t>
            </a:r>
            <a:r>
              <a:rPr lang="en-US" sz="1000" b="1" dirty="0"/>
              <a:t>Sprint Goal:</a:t>
            </a:r>
            <a:r>
              <a:rPr lang="en-US" sz="1000" dirty="0"/>
              <a:t> Users should be able to </a:t>
            </a:r>
            <a:r>
              <a:rPr lang="en-US" sz="1000" b="1" dirty="0"/>
              <a:t>split and track shared expenses seamlessly</a:t>
            </a:r>
            <a:r>
              <a:rPr lang="en-US" sz="1000" dirty="0"/>
              <a:t>.</a:t>
            </a:r>
          </a:p>
          <a:p>
            <a:pPr marL="101600" indent="0">
              <a:buNone/>
            </a:pPr>
            <a:endParaRPr lang="en-IN" sz="1050" dirty="0"/>
          </a:p>
          <a:p>
            <a:pPr>
              <a:buNone/>
            </a:pPr>
            <a:r>
              <a:rPr lang="en-IN" sz="1000" b="1" dirty="0"/>
              <a:t>📍 Sprint 6: Notifications &amp; Alerts</a:t>
            </a:r>
          </a:p>
          <a:p>
            <a:pPr>
              <a:buNone/>
            </a:pPr>
            <a:r>
              <a:rPr lang="en-IN" sz="1000" dirty="0"/>
              <a:t>📆 </a:t>
            </a:r>
            <a:r>
              <a:rPr lang="en-IN" sz="1000" b="1" dirty="0"/>
              <a:t>Focus:</a:t>
            </a:r>
            <a:r>
              <a:rPr lang="en-IN" sz="1000" dirty="0"/>
              <a:t> Improving user engagement with automated notifications.</a:t>
            </a:r>
          </a:p>
          <a:p>
            <a:pPr>
              <a:buNone/>
            </a:pPr>
            <a:r>
              <a:rPr lang="en-IN" sz="1000" b="1" dirty="0"/>
              <a:t>Sprint Backlog:</a:t>
            </a:r>
          </a:p>
          <a:p>
            <a:pPr>
              <a:buNone/>
            </a:pPr>
            <a:r>
              <a:rPr lang="en-IN" sz="1000" dirty="0"/>
              <a:t>✅ Bill Payment Reminders (Upcoming Due Payments)</a:t>
            </a:r>
          </a:p>
          <a:p>
            <a:pPr>
              <a:buNone/>
            </a:pPr>
            <a:r>
              <a:rPr lang="en-IN" sz="1000" dirty="0"/>
              <a:t>✅ Budget Limit Alerts (Notify on Overspending)</a:t>
            </a:r>
          </a:p>
          <a:p>
            <a:pPr>
              <a:buNone/>
            </a:pPr>
            <a:r>
              <a:rPr lang="en-IN" sz="1000" dirty="0"/>
              <a:t>✅ Expense Confirmation Notifications</a:t>
            </a:r>
          </a:p>
          <a:p>
            <a:pPr marL="101600" indent="0">
              <a:buNone/>
            </a:pPr>
            <a:r>
              <a:rPr lang="en-IN" sz="1000" dirty="0"/>
              <a:t>🎯 </a:t>
            </a:r>
            <a:r>
              <a:rPr lang="en-IN" sz="1000" b="1" dirty="0"/>
              <a:t>Sprint Goal:</a:t>
            </a:r>
            <a:r>
              <a:rPr lang="en-IN" sz="1000" dirty="0"/>
              <a:t> Users should receive </a:t>
            </a:r>
            <a:r>
              <a:rPr lang="en-IN" sz="1000" b="1" dirty="0"/>
              <a:t>timely notifications for budgeting &amp; payments</a:t>
            </a:r>
            <a:r>
              <a:rPr lang="en-IN" sz="800" dirty="0"/>
              <a:t>.</a:t>
            </a:r>
          </a:p>
          <a:p>
            <a:pPr marL="101600" indent="0">
              <a:buNone/>
            </a:pPr>
            <a:endParaRPr lang="en-IN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>
            <a:extLst>
              <a:ext uri="{FF2B5EF4-FFF2-40B4-BE49-F238E27FC236}">
                <a16:creationId xmlns:a16="http://schemas.microsoft.com/office/drawing/2014/main" id="{91DE1D54-5CBA-D6DE-E1A9-A6C6CC7440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36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1DBA382A-0770-5FDC-906F-4B51040E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>
            <a:extLst>
              <a:ext uri="{FF2B5EF4-FFF2-40B4-BE49-F238E27FC236}">
                <a16:creationId xmlns:a16="http://schemas.microsoft.com/office/drawing/2014/main" id="{8CDF5BFB-1232-FEFE-3300-CFE7E4FA7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</a:t>
            </a:r>
            <a:endParaRPr dirty="0"/>
          </a:p>
        </p:txBody>
      </p:sp>
      <p:sp>
        <p:nvSpPr>
          <p:cNvPr id="787" name="Google Shape;787;p16">
            <a:extLst>
              <a:ext uri="{FF2B5EF4-FFF2-40B4-BE49-F238E27FC236}">
                <a16:creationId xmlns:a16="http://schemas.microsoft.com/office/drawing/2014/main" id="{E0594504-803C-AC18-BC64-157A7B85D8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9675" y="958850"/>
            <a:ext cx="7686000" cy="342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000" b="1" dirty="0"/>
              <a:t>📍 Sprint 7: Security &amp; Integrations</a:t>
            </a:r>
          </a:p>
          <a:p>
            <a:pPr>
              <a:buNone/>
            </a:pPr>
            <a:r>
              <a:rPr lang="en-IN" sz="1000" dirty="0"/>
              <a:t>📆 </a:t>
            </a:r>
            <a:r>
              <a:rPr lang="en-IN" sz="1000" b="1" dirty="0"/>
              <a:t>Focus:</a:t>
            </a:r>
            <a:r>
              <a:rPr lang="en-IN" sz="1000" dirty="0"/>
              <a:t> Strengthening security and adding integrations.</a:t>
            </a:r>
          </a:p>
          <a:p>
            <a:pPr>
              <a:buNone/>
            </a:pPr>
            <a:r>
              <a:rPr lang="en-IN" sz="1000" b="1" dirty="0"/>
              <a:t>Sprint Backlog:</a:t>
            </a:r>
          </a:p>
          <a:p>
            <a:pPr>
              <a:buNone/>
            </a:pPr>
            <a:r>
              <a:rPr lang="en-IN" sz="1000" dirty="0"/>
              <a:t>✅ Two-Factor Authentication (2FA) for Login</a:t>
            </a:r>
          </a:p>
          <a:p>
            <a:pPr>
              <a:buNone/>
            </a:pPr>
            <a:r>
              <a:rPr lang="en-IN" sz="1000" dirty="0"/>
              <a:t>✅ Multi-Currency Support (Currency Conversion API)</a:t>
            </a:r>
          </a:p>
          <a:p>
            <a:pPr marL="101600" indent="0">
              <a:buNone/>
            </a:pPr>
            <a:r>
              <a:rPr lang="en-IN" sz="1000" dirty="0"/>
              <a:t>🎯 </a:t>
            </a:r>
            <a:r>
              <a:rPr lang="en-IN" sz="1000" b="1" dirty="0"/>
              <a:t>Sprint Goal:</a:t>
            </a:r>
            <a:r>
              <a:rPr lang="en-IN" sz="1000" dirty="0"/>
              <a:t> Ensure </a:t>
            </a:r>
            <a:r>
              <a:rPr lang="en-IN" sz="1000" b="1" dirty="0"/>
              <a:t>secure access, compliance, and global usability</a:t>
            </a:r>
            <a:r>
              <a:rPr lang="en-IN" sz="1000" dirty="0"/>
              <a:t>.</a:t>
            </a:r>
          </a:p>
          <a:p>
            <a:pPr marL="101600" indent="0">
              <a:buNone/>
            </a:pPr>
            <a:endParaRPr lang="en-IN" sz="1050" dirty="0"/>
          </a:p>
          <a:p>
            <a:pPr>
              <a:buNone/>
            </a:pPr>
            <a:r>
              <a:rPr lang="en-IN" sz="1000" b="1" dirty="0"/>
              <a:t>📍 Sprint 8: Testing, Deployment &amp; Final Improvements</a:t>
            </a:r>
          </a:p>
          <a:p>
            <a:pPr>
              <a:buNone/>
            </a:pPr>
            <a:r>
              <a:rPr lang="en-IN" sz="1000" dirty="0"/>
              <a:t>📆 </a:t>
            </a:r>
            <a:r>
              <a:rPr lang="en-IN" sz="1000" b="1" dirty="0"/>
              <a:t>Focus:</a:t>
            </a:r>
            <a:r>
              <a:rPr lang="en-IN" sz="1000" dirty="0"/>
              <a:t> Fixing bugs, final testing, and preparing for launch.</a:t>
            </a:r>
          </a:p>
          <a:p>
            <a:pPr>
              <a:buNone/>
            </a:pPr>
            <a:r>
              <a:rPr lang="en-IN" sz="1000" b="1" dirty="0"/>
              <a:t>Sprint Backlog:</a:t>
            </a:r>
          </a:p>
          <a:p>
            <a:pPr>
              <a:buNone/>
            </a:pPr>
            <a:r>
              <a:rPr lang="en-IN" sz="1000" dirty="0"/>
              <a:t>✅ Performance &amp; Load Testing</a:t>
            </a:r>
          </a:p>
          <a:p>
            <a:pPr>
              <a:buNone/>
            </a:pPr>
            <a:r>
              <a:rPr lang="en-IN" sz="1000" dirty="0"/>
              <a:t>✅ Bug Fixes &amp; UI Improvements</a:t>
            </a:r>
          </a:p>
          <a:p>
            <a:pPr>
              <a:buNone/>
            </a:pPr>
            <a:r>
              <a:rPr lang="en-IN" sz="1000" dirty="0"/>
              <a:t>✅ Beta Testing &amp; Feedback Implementation</a:t>
            </a:r>
          </a:p>
          <a:p>
            <a:pPr>
              <a:buNone/>
            </a:pPr>
            <a:r>
              <a:rPr lang="en-IN" sz="1000" dirty="0"/>
              <a:t>✅ Final Deployment &amp; Monitoring</a:t>
            </a:r>
          </a:p>
          <a:p>
            <a:pPr marL="101600" indent="0">
              <a:buNone/>
            </a:pPr>
            <a:r>
              <a:rPr lang="en-IN" sz="1000" dirty="0"/>
              <a:t>🎯 </a:t>
            </a:r>
            <a:r>
              <a:rPr lang="en-IN" sz="1000" b="1" dirty="0"/>
              <a:t>Sprint Goal:</a:t>
            </a:r>
            <a:r>
              <a:rPr lang="en-IN" sz="1000" dirty="0"/>
              <a:t> The application should be </a:t>
            </a:r>
            <a:r>
              <a:rPr lang="en-IN" sz="1000" b="1" dirty="0"/>
              <a:t>stable, optimized, and deployment-ready</a:t>
            </a:r>
            <a:r>
              <a:rPr lang="en-IN" sz="800" dirty="0"/>
              <a:t>.</a:t>
            </a:r>
          </a:p>
          <a:p>
            <a:pPr marL="101600" indent="0">
              <a:buNone/>
            </a:pPr>
            <a:endParaRPr lang="en-IN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>
            <a:extLst>
              <a:ext uri="{FF2B5EF4-FFF2-40B4-BE49-F238E27FC236}">
                <a16:creationId xmlns:a16="http://schemas.microsoft.com/office/drawing/2014/main" id="{AACAD147-26B3-2B28-5A69-925957E27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74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C0DF-0F1E-6255-B3D6-C0549DA45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21" y="250363"/>
            <a:ext cx="7729200" cy="712805"/>
          </a:xfrm>
        </p:spPr>
        <p:txBody>
          <a:bodyPr/>
          <a:lstStyle/>
          <a:p>
            <a:r>
              <a:rPr lang="en-IN" dirty="0"/>
              <a:t>MS PLANNER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E90BC-30F7-0B39-692F-692E88F9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1" y="1390786"/>
            <a:ext cx="7161220" cy="33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B32B2-F6D1-5E02-B1CB-040DC360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9560-451C-2759-BC89-03270D86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21" y="250363"/>
            <a:ext cx="7729200" cy="712805"/>
          </a:xfrm>
        </p:spPr>
        <p:txBody>
          <a:bodyPr/>
          <a:lstStyle/>
          <a:p>
            <a:r>
              <a:rPr lang="en-IN" dirty="0"/>
              <a:t>MS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6FBBC-9B15-B1A8-1D68-885E3985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" y="1499615"/>
            <a:ext cx="7680960" cy="33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4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E48BF950-9571-ABA6-D356-F59ABF30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A4279942-8BEE-BE34-8B22-A897E3112B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94B2AA59-2A24-2464-93AB-73EDDB1005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D0A78-4030-C70F-BB1F-981D7DB0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046825"/>
            <a:ext cx="8161125" cy="37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FF79586A-E27F-3C34-C72B-053006F6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6BC59205-ED0B-06A3-5543-3333A086CE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C425CC75-DDAE-6101-2989-1755A66EDA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A6441-1446-23D6-2956-C7F570DB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212850"/>
            <a:ext cx="8097625" cy="35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917B76B3-6907-C0C8-D2AD-DFADC35D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B2C31AF0-9631-5421-2568-0DE9EE3802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03B4FF0B-B78E-745C-97D0-B729361668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9BAE2-4FC6-281B-888B-FC129B62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6824"/>
            <a:ext cx="8129375" cy="3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0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17"/>
          <p:cNvPicPr preferRelativeResize="0"/>
          <p:nvPr/>
        </p:nvPicPr>
        <p:blipFill rotWithShape="1">
          <a:blip r:embed="rId3">
            <a:alphaModFix/>
          </a:blip>
          <a:srcRect l="36052" r="13839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AEBBD-C898-F3B7-4B96-3580D81F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400" u="sng" dirty="0"/>
              <a:t>Business Problem:</a:t>
            </a:r>
          </a:p>
          <a:p>
            <a:pPr marL="76200" indent="0" algn="just">
              <a:buNone/>
            </a:pPr>
            <a:r>
              <a:rPr lang="en-US" sz="1400" dirty="0"/>
              <a:t>Many individuals struggle with financial management due to:</a:t>
            </a:r>
          </a:p>
          <a:p>
            <a:pPr algn="just"/>
            <a:r>
              <a:rPr lang="en-US" sz="1400" dirty="0"/>
              <a:t>Lack of awareness of spending habits.</a:t>
            </a:r>
          </a:p>
          <a:p>
            <a:pPr algn="just"/>
            <a:r>
              <a:rPr lang="en-US" sz="1400" dirty="0"/>
              <a:t>Difficulty in maintaining a consistent budget.</a:t>
            </a:r>
          </a:p>
          <a:p>
            <a:pPr algn="just"/>
            <a:r>
              <a:rPr lang="en-US" sz="1400" dirty="0"/>
              <a:t>Inability to visualize financial data for informed decisions.</a:t>
            </a:r>
          </a:p>
          <a:p>
            <a:pPr algn="just"/>
            <a:r>
              <a:rPr lang="en-US" sz="1400" dirty="0"/>
              <a:t>This often leads to overspending, debt, and missed financial goals.</a:t>
            </a:r>
            <a:endParaRPr lang="en-IN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BB92E9-F19E-9718-37A5-A0509FE0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E19AA404-F76F-A26A-89A6-BEE99347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8FF12A7E-81B4-4A82-4BD7-A682230830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53AF8F41-88D1-4B35-5D28-435294D692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029E0-F88E-1134-87B6-B74AD1A3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046825"/>
            <a:ext cx="8116675" cy="34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1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CB27C4F5-F314-9B60-2383-A323CC93D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F981F349-75CA-00DD-013D-7F688D04DF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1A62960C-1981-023A-854D-81F4EF88DE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B174E-E210-5670-07DB-38CE2802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123950"/>
            <a:ext cx="8020050" cy="36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95FDBECC-47A6-2036-4A87-4AE20EED6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810BAB1C-6356-E3D4-F446-4FAD445DBB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596D1E98-8945-D9C7-A8D0-68A6E4F094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8FB9F-B2A0-F236-5862-E1D3B91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046825"/>
            <a:ext cx="8110325" cy="36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E0AB0A45-0672-EFE6-DCC7-9D056ECC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A5D4BE71-FBBB-B22D-CF14-4AC82CD874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5F36C15D-2A9E-5BC6-641D-79CE92E53A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B0BB5-3723-AFFA-D465-5A5CCAAF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046825"/>
            <a:ext cx="8178800" cy="36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1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4B1562DB-6DE9-A01A-21B5-F72006D77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0B3FB1DB-F5B5-21CB-B17C-256EC20EE2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B62E6DC1-9489-611F-05AB-70FC8966E7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243C7-6170-C32E-44EC-3312C2EA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098549"/>
            <a:ext cx="8123025" cy="34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77B4F21B-5BB1-4DD6-B4F7-0372B1BF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F1FDBBF3-3B9A-5981-A312-47BED809A9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68D3C11F-B743-FA3A-90DE-40E84EBE08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807C0-8BE3-6E5A-B465-481FDC8C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1098549"/>
            <a:ext cx="8084925" cy="3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9568D192-36F6-8879-E61A-8BFA6997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19551323-9A22-72C4-BFC4-3B806EA66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DF98B6DF-CFE7-A834-B8EA-CFE48A1FB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7D025-03FF-E913-F289-DD09434D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046825"/>
            <a:ext cx="8045450" cy="37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8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ADD081A1-F8E5-DAB9-B1D6-4A5609EC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EF0D21ED-FC33-7999-7DC4-443F68A69F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03D647FB-584B-4578-3651-5CA778A0C1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796FA-29A0-ADD7-1A84-740C9A9F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046825"/>
            <a:ext cx="8123025" cy="36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3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AF4FC17E-0178-631A-B3AA-97C2E119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>
            <a:extLst>
              <a:ext uri="{FF2B5EF4-FFF2-40B4-BE49-F238E27FC236}">
                <a16:creationId xmlns:a16="http://schemas.microsoft.com/office/drawing/2014/main" id="{816421F8-A599-1E9E-5964-6623DA4E01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111" y="262025"/>
            <a:ext cx="7060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/>
              <a:t>OUTPUTS </a:t>
            </a:r>
            <a:endParaRPr sz="4000" dirty="0"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43B3BECA-E4A8-775E-FB62-570FA6CB60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31844-0C9B-4620-F74A-608A0923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046825"/>
            <a:ext cx="8123025" cy="3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93C470E3-D6EA-1990-D9B3-D0E89D6F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17">
            <a:extLst>
              <a:ext uri="{FF2B5EF4-FFF2-40B4-BE49-F238E27FC236}">
                <a16:creationId xmlns:a16="http://schemas.microsoft.com/office/drawing/2014/main" id="{1EBCC27B-19EF-5E9B-DE27-314C192C10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6052" r="13839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7">
            <a:extLst>
              <a:ext uri="{FF2B5EF4-FFF2-40B4-BE49-F238E27FC236}">
                <a16:creationId xmlns:a16="http://schemas.microsoft.com/office/drawing/2014/main" id="{3771A3DE-6328-3AEE-F44C-7007ECBEE1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D263-C35B-F354-DCBC-AECB31CB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400" u="sng" dirty="0"/>
              <a:t>Proposed Solution:</a:t>
            </a:r>
          </a:p>
          <a:p>
            <a:pPr marL="76200" indent="0" algn="just">
              <a:buNone/>
            </a:pPr>
            <a:r>
              <a:rPr lang="en-US" sz="1400" dirty="0"/>
              <a:t>Develop a user-friendly Daily Expense Tracker application that provides:</a:t>
            </a:r>
          </a:p>
          <a:p>
            <a:pPr marL="76200" indent="0" algn="just">
              <a:buNone/>
            </a:pPr>
            <a:r>
              <a:rPr lang="en-US" sz="1400" dirty="0"/>
              <a:t>1. Real-Time Expense Tracking: Simplify logging of daily income and expenses.</a:t>
            </a:r>
          </a:p>
          <a:p>
            <a:pPr marL="76200" indent="0" algn="just">
              <a:buNone/>
            </a:pPr>
            <a:r>
              <a:rPr lang="en-US" sz="1400" dirty="0"/>
              <a:t>2. Categorization of Spending: Organize transactions by categories for better analysis.</a:t>
            </a:r>
          </a:p>
          <a:p>
            <a:pPr marL="76200" indent="0" algn="just">
              <a:buNone/>
            </a:pPr>
            <a:r>
              <a:rPr lang="en-US" sz="1400" dirty="0"/>
              <a:t>3. Visualization of Financial Data: Generate reports and charts for actionable insights.</a:t>
            </a:r>
          </a:p>
          <a:p>
            <a:pPr marL="76200" indent="0" algn="just">
              <a:buNone/>
            </a:pPr>
            <a:r>
              <a:rPr lang="en-US" sz="1400" dirty="0"/>
              <a:t>4. Budget Management Tools: Assist users in setting and maintaining budgets.</a:t>
            </a:r>
          </a:p>
          <a:p>
            <a:pPr marL="76200" indent="0" algn="just">
              <a:buNone/>
            </a:pPr>
            <a:r>
              <a:rPr lang="en-US" sz="1400" dirty="0"/>
              <a:t>5. Data Export and Backup: Ensure secure handling and portability of financial data.</a:t>
            </a:r>
            <a:endParaRPr lang="en-IN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407C46-6077-3144-C83E-A4A57324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21009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514350" y="711200"/>
            <a:ext cx="7994650" cy="3879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LIMITATIONS IN EXISTING SYSTEMS</a:t>
            </a:r>
          </a:p>
          <a:p>
            <a:pPr marL="38100" indent="0" algn="just">
              <a:buNone/>
            </a:pPr>
            <a:r>
              <a:rPr lang="en-US" sz="1000" dirty="0"/>
              <a:t>While many expense tracking solutions exist, they often come with several limitations that affect their usability, accuracy, and overall effectiveness. Some key limitations include: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Manual Data Entry</a:t>
            </a:r>
            <a:r>
              <a:rPr lang="en-US" sz="1000" dirty="0"/>
              <a:t> – Many existing apps require users to input each transaction manually, making the process time-consuming and prone to human errors.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Limited AI &amp; Automation</a:t>
            </a:r>
            <a:r>
              <a:rPr lang="en-US" sz="1000" dirty="0"/>
              <a:t> – Most systems lack intelligent automation for categorizing expenses or predicting future spending patterns, leading to inefficient financial planning.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Poor Integration with Banks &amp; Wallets</a:t>
            </a:r>
            <a:r>
              <a:rPr lang="en-US" sz="1000" dirty="0"/>
              <a:t> – Some expense trackers do not support seamless integration with bank accounts, credit cards, or digital wallets, requiring users to manually reconcile their transactions.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Lack of Personalized Insights</a:t>
            </a:r>
            <a:r>
              <a:rPr lang="en-US" sz="1000" dirty="0"/>
              <a:t> – Many systems fail to provide deep insights, such as spending trends, budget recommendations, or alerts for unusual transactions.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Security &amp; Privacy Concerns</a:t>
            </a:r>
            <a:r>
              <a:rPr lang="en-US" sz="1000" dirty="0"/>
              <a:t> – Some platforms may not have strong data encryption or privacy measures, putting sensitive financial data at risk.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Limited Multi-User Support</a:t>
            </a:r>
            <a:r>
              <a:rPr lang="en-US" sz="1000" dirty="0"/>
              <a:t> – Most trackers are designed for single users and do not support shared financial management for families or businesses.</a:t>
            </a:r>
          </a:p>
          <a:p>
            <a:pPr marL="266700" indent="-228600" algn="just">
              <a:buSzPct val="100000"/>
              <a:buFont typeface="+mj-lt"/>
              <a:buAutoNum type="arabicPeriod"/>
            </a:pPr>
            <a:r>
              <a:rPr lang="en-US" sz="1000" b="1" dirty="0"/>
              <a:t>Inflexible Budgeting Features</a:t>
            </a:r>
            <a:r>
              <a:rPr lang="en-US" sz="1000" dirty="0"/>
              <a:t> – Many apps offer rigid budgeting tools that do not adapt to changing financial goals or irregular income patterns.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000" b="1" dirty="0"/>
              <a:t>1. Overview Dashboard</a:t>
            </a:r>
          </a:p>
          <a:p>
            <a:pPr marL="76200" indent="0">
              <a:buNone/>
            </a:pPr>
            <a:r>
              <a:rPr lang="en-US" sz="1000" i="1" dirty="0"/>
              <a:t>As a user, I want to see a summary of my financial data on a single dashboard, so that I can quickly understand my overall financial status.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dashboard displays total income, total expenses, and remaining balance for the selected period.</a:t>
            </a:r>
          </a:p>
          <a:p>
            <a:r>
              <a:rPr lang="en-US" sz="1000" dirty="0"/>
              <a:t>Key metrics (e.g., highest spending category, upcoming recurring expenses) are prominently featured.</a:t>
            </a:r>
          </a:p>
          <a:p>
            <a:r>
              <a:rPr lang="en-US" sz="1000" dirty="0"/>
              <a:t>Users can customize the layout by selecting which widgets to display.</a:t>
            </a:r>
          </a:p>
          <a:p>
            <a:endParaRPr lang="en-US" sz="1000" dirty="0"/>
          </a:p>
          <a:p>
            <a:pPr marL="76200" indent="0">
              <a:buNone/>
            </a:pPr>
            <a:r>
              <a:rPr lang="en-US" sz="1000" b="1" dirty="0"/>
              <a:t>2. Category-Based Visualization</a:t>
            </a:r>
          </a:p>
          <a:p>
            <a:pPr marL="76200" indent="0">
              <a:buNone/>
            </a:pPr>
            <a:r>
              <a:rPr lang="en-US" sz="1000" i="1" dirty="0"/>
              <a:t>As a user, I want to see how much I’ve spent in each category, so that I can identify where most of my money is going.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system provides a pie chart or bar graph showing expenses by category.</a:t>
            </a:r>
          </a:p>
          <a:p>
            <a:r>
              <a:rPr lang="en-US" sz="1000" dirty="0"/>
              <a:t>Users can hover over chart sections to see detailed amounts and percentages.</a:t>
            </a:r>
          </a:p>
          <a:p>
            <a:r>
              <a:rPr lang="en-US" sz="1000" dirty="0"/>
              <a:t>Filters are available to view data for specific time ranges (e.g., weekly, monthly).</a:t>
            </a:r>
          </a:p>
          <a:p>
            <a:pPr marL="76200" indent="0">
              <a:buNone/>
            </a:pPr>
            <a:endParaRPr 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A89F734A-DD9C-121F-80FC-F6DA981B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>
            <a:extLst>
              <a:ext uri="{FF2B5EF4-FFF2-40B4-BE49-F238E27FC236}">
                <a16:creationId xmlns:a16="http://schemas.microsoft.com/office/drawing/2014/main" id="{260E3C9F-EB13-FB65-BF43-899171678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815" name="Google Shape;815;p20">
            <a:extLst>
              <a:ext uri="{FF2B5EF4-FFF2-40B4-BE49-F238E27FC236}">
                <a16:creationId xmlns:a16="http://schemas.microsoft.com/office/drawing/2014/main" id="{2BCD4907-3E89-A7A8-42B5-FA1957E38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000" b="1" dirty="0"/>
              <a:t>3. Trends Over Time</a:t>
            </a:r>
          </a:p>
          <a:p>
            <a:pPr marL="76200" indent="0">
              <a:buNone/>
            </a:pPr>
            <a:r>
              <a:rPr lang="en-US" sz="1000" i="1" dirty="0"/>
              <a:t>As a user, I want to view my spending trends over time, so that I can see whether my expenses are increasing or decreasing.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system displays a line graph of expenses over time (daily, weekly, monthly).</a:t>
            </a:r>
          </a:p>
          <a:p>
            <a:r>
              <a:rPr lang="en-US" sz="1000" dirty="0"/>
              <a:t>Users can toggle between cumulative and non-cumulative trends.</a:t>
            </a:r>
          </a:p>
          <a:p>
            <a:r>
              <a:rPr lang="en-US" sz="1000" dirty="0"/>
              <a:t>The graph highlights anomalies (e.g., unusually high expenses).</a:t>
            </a:r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r>
              <a:rPr lang="en-US" sz="1000" b="1" dirty="0"/>
              <a:t>4. Budget Tracking</a:t>
            </a:r>
          </a:p>
          <a:p>
            <a:pPr marL="76200" indent="0">
              <a:buNone/>
            </a:pPr>
            <a:r>
              <a:rPr lang="en-US" sz="1000" i="1" dirty="0"/>
              <a:t>As a user, I want to see how much of my budget I’ve used in each category, so that I can adjust my spending accordingly.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dashboard shows a progress bar or donut chart for each budget category.</a:t>
            </a:r>
          </a:p>
          <a:p>
            <a:r>
              <a:rPr lang="en-US" sz="1000" dirty="0"/>
              <a:t>Categories exceeding the budget are highlighted (e.g., in red).</a:t>
            </a:r>
          </a:p>
          <a:p>
            <a:r>
              <a:rPr lang="en-US" sz="1000" dirty="0"/>
              <a:t>Users can drill down to see which transactions contributed to the category total.</a:t>
            </a:r>
          </a:p>
          <a:p>
            <a:pPr marL="76200" indent="0">
              <a:buNone/>
            </a:pPr>
            <a:endParaRPr 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>
            <a:extLst>
              <a:ext uri="{FF2B5EF4-FFF2-40B4-BE49-F238E27FC236}">
                <a16:creationId xmlns:a16="http://schemas.microsoft.com/office/drawing/2014/main" id="{E6843883-BB81-4879-1BA4-B45F64D832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4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323AAB15-1601-4FE3-3C9C-F51E343A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>
            <a:extLst>
              <a:ext uri="{FF2B5EF4-FFF2-40B4-BE49-F238E27FC236}">
                <a16:creationId xmlns:a16="http://schemas.microsoft.com/office/drawing/2014/main" id="{5530D6B9-3470-9C9D-D11F-A2EAE8318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815" name="Google Shape;815;p20">
            <a:extLst>
              <a:ext uri="{FF2B5EF4-FFF2-40B4-BE49-F238E27FC236}">
                <a16:creationId xmlns:a16="http://schemas.microsoft.com/office/drawing/2014/main" id="{CE0D6A72-ADA8-0128-39EE-F5078DFBA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000" b="1" dirty="0"/>
              <a:t>5. Expense Comparison Dashboard</a:t>
            </a:r>
          </a:p>
          <a:p>
            <a:pPr marL="76200" indent="0">
              <a:buNone/>
            </a:pPr>
            <a:r>
              <a:rPr lang="en-US" sz="1000" i="1" dirty="0"/>
              <a:t>As a user, I want to compare my expenses across different periods, so that I can analyze changes in my spending behavior.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A bar graph compares expenses across two or more time periods (e.g., this month vs. last month).</a:t>
            </a:r>
          </a:p>
          <a:p>
            <a:r>
              <a:rPr lang="en-US" sz="1000" dirty="0"/>
              <a:t>The system calculates percentage increases or decreases in each category.</a:t>
            </a:r>
          </a:p>
          <a:p>
            <a:r>
              <a:rPr lang="en-US" sz="1000" dirty="0"/>
              <a:t>Users can switch between category-specific and overall comparisons.</a:t>
            </a:r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r>
              <a:rPr lang="en-US" sz="1000" b="1" dirty="0"/>
              <a:t>6. Geographical Visualization</a:t>
            </a:r>
          </a:p>
          <a:p>
            <a:pPr marL="76200" indent="0">
              <a:buNone/>
            </a:pPr>
            <a:r>
              <a:rPr lang="en-US" sz="1000" i="1" dirty="0"/>
              <a:t>As a user, I want to see my expenses mapped geographically, so that I can understand spending patterns by location.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system displays a map with markers for locations where expenses occurred.</a:t>
            </a:r>
          </a:p>
          <a:p>
            <a:r>
              <a:rPr lang="en-US" sz="1000" dirty="0"/>
              <a:t>Markers are sized or colored based on the amount spent.</a:t>
            </a:r>
          </a:p>
          <a:p>
            <a:r>
              <a:rPr lang="en-US" sz="1000" dirty="0"/>
              <a:t>Users can filter the map by time range and categories.</a:t>
            </a:r>
          </a:p>
          <a:p>
            <a:pPr marL="76200" indent="0">
              <a:buNone/>
            </a:pPr>
            <a:endParaRPr 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>
            <a:extLst>
              <a:ext uri="{FF2B5EF4-FFF2-40B4-BE49-F238E27FC236}">
                <a16:creationId xmlns:a16="http://schemas.microsoft.com/office/drawing/2014/main" id="{700DA9B0-81A4-1F09-0C76-564A03C3C3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9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F0C4E2AC-3896-8F2C-FEEE-EB082DD7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>
            <a:extLst>
              <a:ext uri="{FF2B5EF4-FFF2-40B4-BE49-F238E27FC236}">
                <a16:creationId xmlns:a16="http://schemas.microsoft.com/office/drawing/2014/main" id="{3E654838-C0A5-57C0-7EBC-4FC55BCBB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815" name="Google Shape;815;p20">
            <a:extLst>
              <a:ext uri="{FF2B5EF4-FFF2-40B4-BE49-F238E27FC236}">
                <a16:creationId xmlns:a16="http://schemas.microsoft.com/office/drawing/2014/main" id="{0E11308E-DB2C-6E86-93A8-3C7B8CDA8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000" b="1" dirty="0"/>
              <a:t>7. Expense Prediction Dashboard</a:t>
            </a:r>
          </a:p>
          <a:p>
            <a:pPr marL="76200" indent="0">
              <a:buNone/>
            </a:pPr>
            <a:r>
              <a:rPr lang="en-US" sz="1000" i="1" dirty="0"/>
              <a:t>As a user, I want to see projected expenses for the upcoming months, so that I can plan my finances better.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The system displays predicted expenses as a line or bar chart.</a:t>
            </a:r>
          </a:p>
          <a:p>
            <a:r>
              <a:rPr lang="en-US" sz="1000" dirty="0"/>
              <a:t>Predictions are broken down by category.</a:t>
            </a:r>
          </a:p>
          <a:p>
            <a:r>
              <a:rPr lang="en-US" sz="1000" dirty="0"/>
              <a:t>Users can adjust predictions based on planned changes (e.g., vacations, new recurring expenses).</a:t>
            </a:r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r>
              <a:rPr lang="en-US" sz="1000" b="1" dirty="0"/>
              <a:t>8. Customizable Reports</a:t>
            </a:r>
          </a:p>
          <a:p>
            <a:pPr marL="76200" indent="0">
              <a:buNone/>
            </a:pPr>
            <a:r>
              <a:rPr lang="en-US" sz="1000" i="1" dirty="0"/>
              <a:t>As a user, I want to generate custom reports with selected data visualizations, so that I can analyze my finances in detail.</a:t>
            </a:r>
            <a:br>
              <a:rPr lang="en-US" sz="1000" dirty="0"/>
            </a:br>
            <a:r>
              <a:rPr lang="en-US" sz="1000" b="1" dirty="0"/>
              <a:t>Acceptance Criteria</a:t>
            </a:r>
            <a:r>
              <a:rPr lang="en-US" sz="1000" dirty="0"/>
              <a:t>:</a:t>
            </a:r>
          </a:p>
          <a:p>
            <a:r>
              <a:rPr lang="en-US" sz="1000" dirty="0"/>
              <a:t>Users can choose data points (e.g., categories, date ranges) to include in the report.</a:t>
            </a:r>
          </a:p>
          <a:p>
            <a:r>
              <a:rPr lang="en-US" sz="1000" dirty="0"/>
              <a:t>The system generates a downloadable report in PDF or Excel format.</a:t>
            </a:r>
          </a:p>
          <a:p>
            <a:r>
              <a:rPr lang="en-US" sz="1000" dirty="0"/>
              <a:t>Visualizations in the report match those displayed in the dashboard.</a:t>
            </a:r>
          </a:p>
          <a:p>
            <a:pPr marL="76200" indent="0">
              <a:buNone/>
            </a:pPr>
            <a:endParaRPr 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>
            <a:extLst>
              <a:ext uri="{FF2B5EF4-FFF2-40B4-BE49-F238E27FC236}">
                <a16:creationId xmlns:a16="http://schemas.microsoft.com/office/drawing/2014/main" id="{F63D37F0-BEC3-B634-151A-4E22D5A60A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3292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2717</Words>
  <Application>Microsoft Office PowerPoint</Application>
  <PresentationFormat>On-screen Show (16:9)</PresentationFormat>
  <Paragraphs>365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Titillium Web ExtraLight</vt:lpstr>
      <vt:lpstr>Arial</vt:lpstr>
      <vt:lpstr>Titillium Web</vt:lpstr>
      <vt:lpstr>Calibri</vt:lpstr>
      <vt:lpstr>Thaliard template</vt:lpstr>
      <vt:lpstr>DAILY EXPENSE TRACKER</vt:lpstr>
      <vt:lpstr>INTRODUCTION</vt:lpstr>
      <vt:lpstr>BUSINESS CASE</vt:lpstr>
      <vt:lpstr>BUSINESS CASE</vt:lpstr>
      <vt:lpstr>PowerPoint Presentation</vt:lpstr>
      <vt:lpstr>USER STORIES</vt:lpstr>
      <vt:lpstr>USER STORIES</vt:lpstr>
      <vt:lpstr>USER STORIES</vt:lpstr>
      <vt:lpstr>USER STORIES</vt:lpstr>
      <vt:lpstr>USER STORIES</vt:lpstr>
      <vt:lpstr>PowerPoint Presentation</vt:lpstr>
      <vt:lpstr>PowerPoint Presentation</vt:lpstr>
      <vt:lpstr>PowerPoint Presentation</vt:lpstr>
      <vt:lpstr>PRODUCT BACKLOG REFINEMENT</vt:lpstr>
      <vt:lpstr>PRODUCT BACKLOG REFINEMENT</vt:lpstr>
      <vt:lpstr>GANTT CHART</vt:lpstr>
      <vt:lpstr>SYSTEM ARCHITECTURE</vt:lpstr>
      <vt:lpstr>SYSTEM ARCHITECTURE</vt:lpstr>
      <vt:lpstr>USE CASE</vt:lpstr>
      <vt:lpstr>ER DIAGRAM</vt:lpstr>
      <vt:lpstr>SPRINT PLAN</vt:lpstr>
      <vt:lpstr>SPRINT PLAN</vt:lpstr>
      <vt:lpstr>SPRINT PLAN</vt:lpstr>
      <vt:lpstr>SPRINT PLAN</vt:lpstr>
      <vt:lpstr>MS PLANNER</vt:lpstr>
      <vt:lpstr>MS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MOHIT SAI BALAJI</dc:creator>
  <cp:lastModifiedBy>MOHIT SAI BALAJI</cp:lastModifiedBy>
  <cp:revision>9</cp:revision>
  <dcterms:modified xsi:type="dcterms:W3CDTF">2025-05-07T08:55:09Z</dcterms:modified>
</cp:coreProperties>
</file>