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8BF19D-CA1A-5162-B935-3C89AE833DB1}"/>
              </a:ext>
            </a:extLst>
          </p:cNvPr>
          <p:cNvPicPr>
            <a:picLocks noGrp="1" noChangeAspect="1"/>
          </p:cNvPicPr>
          <p:nvPr>
            <p:ph idx="1"/>
          </p:nvPr>
        </p:nvPicPr>
        <p:blipFill>
          <a:blip r:embed="rId2"/>
          <a:stretch>
            <a:fillRect/>
          </a:stretch>
        </p:blipFill>
        <p:spPr>
          <a:xfrm>
            <a:off x="1" y="-46383"/>
            <a:ext cx="12192000" cy="6904383"/>
          </a:xfrm>
        </p:spPr>
      </p:pic>
      <p:sp>
        <p:nvSpPr>
          <p:cNvPr id="2" name="Title 1">
            <a:extLst>
              <a:ext uri="{FF2B5EF4-FFF2-40B4-BE49-F238E27FC236}">
                <a16:creationId xmlns:a16="http://schemas.microsoft.com/office/drawing/2014/main" id="{D42AB992-A28B-048F-AD5B-2A13589808AB}"/>
              </a:ext>
            </a:extLst>
          </p:cNvPr>
          <p:cNvSpPr>
            <a:spLocks noGrp="1"/>
          </p:cNvSpPr>
          <p:nvPr>
            <p:ph type="title"/>
          </p:nvPr>
        </p:nvSpPr>
        <p:spPr>
          <a:xfrm>
            <a:off x="1164120" y="2845971"/>
            <a:ext cx="10058400" cy="1450757"/>
          </a:xfrm>
        </p:spPr>
        <p:txBody>
          <a:bodyPr>
            <a:normAutofit fontScale="90000"/>
          </a:bodyPr>
          <a:lstStyle/>
          <a:p>
            <a:pPr algn="ctr"/>
            <a:r>
              <a:rPr lang="en-US" sz="9600" dirty="0">
                <a:solidFill>
                  <a:schemeClr val="accent5">
                    <a:lumMod val="40000"/>
                    <a:lumOff val="60000"/>
                  </a:schemeClr>
                </a:solidFill>
              </a:rPr>
              <a:t>IPL ANALYSIS</a:t>
            </a:r>
            <a:br>
              <a:rPr lang="en-US" dirty="0">
                <a:solidFill>
                  <a:schemeClr val="accent5">
                    <a:lumMod val="40000"/>
                    <a:lumOff val="60000"/>
                  </a:schemeClr>
                </a:solidFill>
              </a:rPr>
            </a:br>
            <a:r>
              <a:rPr lang="en-US" dirty="0">
                <a:solidFill>
                  <a:schemeClr val="accent5">
                    <a:lumMod val="40000"/>
                    <a:lumOff val="60000"/>
                  </a:schemeClr>
                </a:solidFill>
              </a:rPr>
              <a:t>USING POWER BI</a:t>
            </a:r>
            <a:endParaRPr lang="en-IN" dirty="0">
              <a:solidFill>
                <a:schemeClr val="accent5">
                  <a:lumMod val="40000"/>
                  <a:lumOff val="60000"/>
                </a:schemeClr>
              </a:solidFill>
            </a:endParaRPr>
          </a:p>
        </p:txBody>
      </p:sp>
      <p:sp>
        <p:nvSpPr>
          <p:cNvPr id="6" name="TextBox 5">
            <a:extLst>
              <a:ext uri="{FF2B5EF4-FFF2-40B4-BE49-F238E27FC236}">
                <a16:creationId xmlns:a16="http://schemas.microsoft.com/office/drawing/2014/main" id="{4FA939BF-2D81-548C-65E6-0609EA6EFCEF}"/>
              </a:ext>
            </a:extLst>
          </p:cNvPr>
          <p:cNvSpPr txBox="1"/>
          <p:nvPr/>
        </p:nvSpPr>
        <p:spPr>
          <a:xfrm>
            <a:off x="7372350" y="4838700"/>
            <a:ext cx="4391025" cy="1477328"/>
          </a:xfrm>
          <a:prstGeom prst="rect">
            <a:avLst/>
          </a:prstGeom>
          <a:noFill/>
        </p:spPr>
        <p:txBody>
          <a:bodyPr wrap="square" rtlCol="0">
            <a:spAutoFit/>
          </a:bodyPr>
          <a:lstStyle/>
          <a:p>
            <a:pPr algn="r"/>
            <a:r>
              <a:rPr lang="en-US" dirty="0">
                <a:solidFill>
                  <a:schemeClr val="accent5">
                    <a:lumMod val="40000"/>
                    <a:lumOff val="60000"/>
                  </a:schemeClr>
                </a:solidFill>
              </a:rPr>
              <a:t>PRESENTED BY:</a:t>
            </a:r>
          </a:p>
          <a:p>
            <a:pPr algn="r"/>
            <a:endParaRPr lang="en-US" dirty="0">
              <a:solidFill>
                <a:schemeClr val="accent5">
                  <a:lumMod val="40000"/>
                  <a:lumOff val="60000"/>
                </a:schemeClr>
              </a:solidFill>
            </a:endParaRPr>
          </a:p>
          <a:p>
            <a:pPr algn="r"/>
            <a:r>
              <a:rPr lang="en-US" dirty="0">
                <a:solidFill>
                  <a:schemeClr val="accent5">
                    <a:lumMod val="40000"/>
                    <a:lumOff val="60000"/>
                  </a:schemeClr>
                </a:solidFill>
              </a:rPr>
              <a:t>G.MOHIT SAI BALAJI (RA2211026010142)</a:t>
            </a:r>
          </a:p>
          <a:p>
            <a:pPr algn="r"/>
            <a:endParaRPr lang="en-US" dirty="0">
              <a:solidFill>
                <a:schemeClr val="accent5">
                  <a:lumMod val="40000"/>
                  <a:lumOff val="60000"/>
                </a:schemeClr>
              </a:solidFill>
            </a:endParaRPr>
          </a:p>
          <a:p>
            <a:pPr algn="r"/>
            <a:r>
              <a:rPr lang="en-US" dirty="0">
                <a:solidFill>
                  <a:schemeClr val="accent5">
                    <a:lumMod val="40000"/>
                    <a:lumOff val="60000"/>
                  </a:schemeClr>
                </a:solidFill>
              </a:rPr>
              <a:t>K.GURU CHARAN (RA2211026010141)</a:t>
            </a:r>
            <a:endParaRPr lang="en-IN" dirty="0">
              <a:solidFill>
                <a:schemeClr val="accent5">
                  <a:lumMod val="40000"/>
                  <a:lumOff val="60000"/>
                </a:schemeClr>
              </a:solidFill>
            </a:endParaRPr>
          </a:p>
        </p:txBody>
      </p:sp>
    </p:spTree>
    <p:extLst>
      <p:ext uri="{BB962C8B-B14F-4D97-AF65-F5344CB8AC3E}">
        <p14:creationId xmlns:p14="http://schemas.microsoft.com/office/powerpoint/2010/main" val="235426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0B580-A245-3E89-67F6-A5686424285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BA9272-DCA4-41AE-DE53-FF374D67DD71}"/>
              </a:ext>
            </a:extLst>
          </p:cNvPr>
          <p:cNvPicPr>
            <a:picLocks noGrp="1" noChangeAspect="1"/>
          </p:cNvPicPr>
          <p:nvPr>
            <p:ph idx="1"/>
          </p:nvPr>
        </p:nvPicPr>
        <p:blipFill>
          <a:blip r:embed="rId2"/>
          <a:stretch>
            <a:fillRect/>
          </a:stretch>
        </p:blipFill>
        <p:spPr>
          <a:xfrm>
            <a:off x="-49696" y="-644918"/>
            <a:ext cx="12291391" cy="7502918"/>
          </a:xfrm>
        </p:spPr>
      </p:pic>
      <p:sp>
        <p:nvSpPr>
          <p:cNvPr id="4" name="TextBox 3">
            <a:extLst>
              <a:ext uri="{FF2B5EF4-FFF2-40B4-BE49-F238E27FC236}">
                <a16:creationId xmlns:a16="http://schemas.microsoft.com/office/drawing/2014/main" id="{5BD5A8EC-8EF3-B66F-1D6F-F7C4FB3C74C4}"/>
              </a:ext>
            </a:extLst>
          </p:cNvPr>
          <p:cNvSpPr txBox="1"/>
          <p:nvPr/>
        </p:nvSpPr>
        <p:spPr>
          <a:xfrm>
            <a:off x="188430" y="1114425"/>
            <a:ext cx="7067550" cy="3539430"/>
          </a:xfrm>
          <a:prstGeom prst="rect">
            <a:avLst/>
          </a:prstGeom>
          <a:noFill/>
        </p:spPr>
        <p:txBody>
          <a:bodyPr wrap="square" rtlCol="0">
            <a:spAutoFit/>
          </a:bodyPr>
          <a:lstStyle/>
          <a:p>
            <a:pPr algn="just"/>
            <a:r>
              <a:rPr lang="en-US" sz="2800" dirty="0">
                <a:solidFill>
                  <a:schemeClr val="accent5">
                    <a:lumMod val="40000"/>
                    <a:lumOff val="60000"/>
                  </a:schemeClr>
                </a:solidFill>
              </a:rPr>
              <a:t>Title Winner:</a:t>
            </a:r>
          </a:p>
          <a:p>
            <a:pPr algn="just"/>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Displays the winning team for the selected season. In the example shown, Chennai Super Kings are the title winners. This adds a season-specific context to the data, giving insights into which team emerged victorious that year.</a:t>
            </a:r>
            <a:endParaRPr lang="en-IN" sz="2800" dirty="0">
              <a:solidFill>
                <a:schemeClr val="accent5">
                  <a:lumMod val="40000"/>
                  <a:lumOff val="60000"/>
                </a:schemeClr>
              </a:solidFill>
            </a:endParaRPr>
          </a:p>
        </p:txBody>
      </p:sp>
      <p:pic>
        <p:nvPicPr>
          <p:cNvPr id="3" name="Picture 2">
            <a:extLst>
              <a:ext uri="{FF2B5EF4-FFF2-40B4-BE49-F238E27FC236}">
                <a16:creationId xmlns:a16="http://schemas.microsoft.com/office/drawing/2014/main" id="{006B7C34-79A1-4BC4-1598-4FF7ACD9811C}"/>
              </a:ext>
            </a:extLst>
          </p:cNvPr>
          <p:cNvPicPr>
            <a:picLocks noChangeAspect="1"/>
          </p:cNvPicPr>
          <p:nvPr/>
        </p:nvPicPr>
        <p:blipFill>
          <a:blip r:embed="rId3"/>
          <a:stretch>
            <a:fillRect/>
          </a:stretch>
        </p:blipFill>
        <p:spPr>
          <a:xfrm>
            <a:off x="7570305" y="2104657"/>
            <a:ext cx="3945420" cy="2003767"/>
          </a:xfrm>
          <a:prstGeom prst="rect">
            <a:avLst/>
          </a:prstGeom>
        </p:spPr>
      </p:pic>
    </p:spTree>
    <p:extLst>
      <p:ext uri="{BB962C8B-B14F-4D97-AF65-F5344CB8AC3E}">
        <p14:creationId xmlns:p14="http://schemas.microsoft.com/office/powerpoint/2010/main" val="1815749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C84D5-2B92-DFD3-3E2F-0C66F25B4F5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942CD1-BDDF-35C4-4460-B1744B3D5C0E}"/>
              </a:ext>
            </a:extLst>
          </p:cNvPr>
          <p:cNvPicPr>
            <a:picLocks noGrp="1" noChangeAspect="1"/>
          </p:cNvPicPr>
          <p:nvPr>
            <p:ph idx="1"/>
          </p:nvPr>
        </p:nvPicPr>
        <p:blipFill>
          <a:blip r:embed="rId2"/>
          <a:stretch>
            <a:fillRect/>
          </a:stretch>
        </p:blipFill>
        <p:spPr>
          <a:xfrm>
            <a:off x="0" y="-740168"/>
            <a:ext cx="12291391" cy="7502918"/>
          </a:xfrm>
        </p:spPr>
      </p:pic>
      <p:sp>
        <p:nvSpPr>
          <p:cNvPr id="4" name="TextBox 3">
            <a:extLst>
              <a:ext uri="{FF2B5EF4-FFF2-40B4-BE49-F238E27FC236}">
                <a16:creationId xmlns:a16="http://schemas.microsoft.com/office/drawing/2014/main" id="{7234F691-2018-CECA-2C5A-536FAE4AB639}"/>
              </a:ext>
            </a:extLst>
          </p:cNvPr>
          <p:cNvSpPr txBox="1"/>
          <p:nvPr/>
        </p:nvSpPr>
        <p:spPr>
          <a:xfrm>
            <a:off x="251378" y="1336825"/>
            <a:ext cx="7067550" cy="3539430"/>
          </a:xfrm>
          <a:prstGeom prst="rect">
            <a:avLst/>
          </a:prstGeom>
          <a:noFill/>
        </p:spPr>
        <p:txBody>
          <a:bodyPr wrap="square" rtlCol="0">
            <a:spAutoFit/>
          </a:bodyPr>
          <a:lstStyle/>
          <a:p>
            <a:pPr algn="just"/>
            <a:r>
              <a:rPr lang="en-US" sz="2800" dirty="0">
                <a:solidFill>
                  <a:schemeClr val="accent5">
                    <a:lumMod val="40000"/>
                    <a:lumOff val="60000"/>
                  </a:schemeClr>
                </a:solidFill>
              </a:rPr>
              <a:t>Toss Decision by Season:</a:t>
            </a:r>
          </a:p>
          <a:p>
            <a:pPr algn="just"/>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This visualization presents the toss decisions made by each team in different seasons.</a:t>
            </a:r>
          </a:p>
          <a:p>
            <a:pPr algn="just"/>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The following decisions include:</a:t>
            </a:r>
          </a:p>
          <a:p>
            <a:pPr marL="514350" indent="-514350" algn="just">
              <a:buAutoNum type="arabicPeriod"/>
            </a:pPr>
            <a:r>
              <a:rPr lang="en-US" sz="2800" dirty="0">
                <a:solidFill>
                  <a:schemeClr val="accent5">
                    <a:lumMod val="40000"/>
                    <a:lumOff val="60000"/>
                  </a:schemeClr>
                </a:solidFill>
              </a:rPr>
              <a:t>Bat</a:t>
            </a:r>
          </a:p>
          <a:p>
            <a:pPr marL="514350" indent="-514350" algn="just">
              <a:buAutoNum type="arabicPeriod"/>
            </a:pPr>
            <a:r>
              <a:rPr lang="en-US" sz="2800" dirty="0">
                <a:solidFill>
                  <a:schemeClr val="accent5">
                    <a:lumMod val="40000"/>
                    <a:lumOff val="60000"/>
                  </a:schemeClr>
                </a:solidFill>
              </a:rPr>
              <a:t>Ball</a:t>
            </a:r>
            <a:endParaRPr lang="en-IN" sz="2800" dirty="0">
              <a:solidFill>
                <a:schemeClr val="accent5">
                  <a:lumMod val="40000"/>
                  <a:lumOff val="60000"/>
                </a:schemeClr>
              </a:solidFill>
            </a:endParaRPr>
          </a:p>
        </p:txBody>
      </p:sp>
      <p:pic>
        <p:nvPicPr>
          <p:cNvPr id="6" name="Picture 5">
            <a:extLst>
              <a:ext uri="{FF2B5EF4-FFF2-40B4-BE49-F238E27FC236}">
                <a16:creationId xmlns:a16="http://schemas.microsoft.com/office/drawing/2014/main" id="{E0EB09D5-A12B-B95F-8C66-8EE6C1F7CB83}"/>
              </a:ext>
            </a:extLst>
          </p:cNvPr>
          <p:cNvPicPr>
            <a:picLocks noChangeAspect="1"/>
          </p:cNvPicPr>
          <p:nvPr/>
        </p:nvPicPr>
        <p:blipFill>
          <a:blip r:embed="rId3"/>
          <a:stretch>
            <a:fillRect/>
          </a:stretch>
        </p:blipFill>
        <p:spPr>
          <a:xfrm>
            <a:off x="7805477" y="1434669"/>
            <a:ext cx="3724795" cy="3343742"/>
          </a:xfrm>
          <a:prstGeom prst="rect">
            <a:avLst/>
          </a:prstGeom>
        </p:spPr>
      </p:pic>
    </p:spTree>
    <p:extLst>
      <p:ext uri="{BB962C8B-B14F-4D97-AF65-F5344CB8AC3E}">
        <p14:creationId xmlns:p14="http://schemas.microsoft.com/office/powerpoint/2010/main" val="1716433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3E0A-B638-69C5-11ED-8ED45394EBA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D58537-A853-3748-67E1-996922365143}"/>
              </a:ext>
            </a:extLst>
          </p:cNvPr>
          <p:cNvPicPr>
            <a:picLocks noGrp="1" noChangeAspect="1"/>
          </p:cNvPicPr>
          <p:nvPr>
            <p:ph idx="1"/>
          </p:nvPr>
        </p:nvPicPr>
        <p:blipFill>
          <a:blip r:embed="rId2"/>
          <a:stretch>
            <a:fillRect/>
          </a:stretch>
        </p:blipFill>
        <p:spPr>
          <a:xfrm>
            <a:off x="0" y="0"/>
            <a:ext cx="12291391" cy="6858000"/>
          </a:xfrm>
        </p:spPr>
      </p:pic>
      <p:sp>
        <p:nvSpPr>
          <p:cNvPr id="4" name="TextBox 3">
            <a:extLst>
              <a:ext uri="{FF2B5EF4-FFF2-40B4-BE49-F238E27FC236}">
                <a16:creationId xmlns:a16="http://schemas.microsoft.com/office/drawing/2014/main" id="{5273210C-B313-7629-A80F-F44F1718214C}"/>
              </a:ext>
            </a:extLst>
          </p:cNvPr>
          <p:cNvSpPr txBox="1"/>
          <p:nvPr/>
        </p:nvSpPr>
        <p:spPr>
          <a:xfrm>
            <a:off x="270428" y="812950"/>
            <a:ext cx="7067550" cy="4401205"/>
          </a:xfrm>
          <a:prstGeom prst="rect">
            <a:avLst/>
          </a:prstGeom>
          <a:noFill/>
        </p:spPr>
        <p:txBody>
          <a:bodyPr wrap="square" rtlCol="0">
            <a:spAutoFit/>
          </a:bodyPr>
          <a:lstStyle/>
          <a:p>
            <a:pPr algn="just"/>
            <a:r>
              <a:rPr lang="en-US" sz="2800" dirty="0">
                <a:solidFill>
                  <a:schemeClr val="accent5">
                    <a:lumMod val="40000"/>
                    <a:lumOff val="60000"/>
                  </a:schemeClr>
                </a:solidFill>
              </a:rPr>
              <a:t>Wins on Venue:</a:t>
            </a:r>
          </a:p>
          <a:p>
            <a:pPr algn="just"/>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Shows the distribution of wins at different venues (stadiums). For example, statistics include win counts at venues like M.A. Chidambaram Stadium, Wankhede Stadium, and more. This breakdown helps analyze team performance across various grounds, showing which teams performed well on specific pitches.</a:t>
            </a:r>
            <a:endParaRPr lang="en-IN" sz="2800" dirty="0">
              <a:solidFill>
                <a:schemeClr val="accent5">
                  <a:lumMod val="40000"/>
                  <a:lumOff val="60000"/>
                </a:schemeClr>
              </a:solidFill>
            </a:endParaRPr>
          </a:p>
        </p:txBody>
      </p:sp>
      <p:pic>
        <p:nvPicPr>
          <p:cNvPr id="3" name="Picture 2">
            <a:extLst>
              <a:ext uri="{FF2B5EF4-FFF2-40B4-BE49-F238E27FC236}">
                <a16:creationId xmlns:a16="http://schemas.microsoft.com/office/drawing/2014/main" id="{DF0B0E62-81FD-ED95-411F-4CD890348690}"/>
              </a:ext>
            </a:extLst>
          </p:cNvPr>
          <p:cNvPicPr>
            <a:picLocks noChangeAspect="1"/>
          </p:cNvPicPr>
          <p:nvPr/>
        </p:nvPicPr>
        <p:blipFill>
          <a:blip r:embed="rId3"/>
          <a:stretch>
            <a:fillRect/>
          </a:stretch>
        </p:blipFill>
        <p:spPr>
          <a:xfrm>
            <a:off x="7337978" y="1514474"/>
            <a:ext cx="4680504" cy="3829051"/>
          </a:xfrm>
          <a:prstGeom prst="rect">
            <a:avLst/>
          </a:prstGeom>
        </p:spPr>
      </p:pic>
    </p:spTree>
    <p:extLst>
      <p:ext uri="{BB962C8B-B14F-4D97-AF65-F5344CB8AC3E}">
        <p14:creationId xmlns:p14="http://schemas.microsoft.com/office/powerpoint/2010/main" val="2630209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30CC9-F891-92DA-2238-7E56056AAC9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D76DB0-1F13-3ABF-9C1B-6572612AB01E}"/>
              </a:ext>
            </a:extLst>
          </p:cNvPr>
          <p:cNvPicPr>
            <a:picLocks noGrp="1" noChangeAspect="1"/>
          </p:cNvPicPr>
          <p:nvPr>
            <p:ph idx="1"/>
          </p:nvPr>
        </p:nvPicPr>
        <p:blipFill>
          <a:blip r:embed="rId2"/>
          <a:stretch>
            <a:fillRect/>
          </a:stretch>
        </p:blipFill>
        <p:spPr>
          <a:xfrm>
            <a:off x="0" y="0"/>
            <a:ext cx="12291391" cy="6858000"/>
          </a:xfrm>
        </p:spPr>
      </p:pic>
      <p:sp>
        <p:nvSpPr>
          <p:cNvPr id="4" name="TextBox 3">
            <a:extLst>
              <a:ext uri="{FF2B5EF4-FFF2-40B4-BE49-F238E27FC236}">
                <a16:creationId xmlns:a16="http://schemas.microsoft.com/office/drawing/2014/main" id="{7AAC90C3-DD2D-B240-8CA4-206CF6140698}"/>
              </a:ext>
            </a:extLst>
          </p:cNvPr>
          <p:cNvSpPr txBox="1"/>
          <p:nvPr/>
        </p:nvSpPr>
        <p:spPr>
          <a:xfrm>
            <a:off x="270428" y="812950"/>
            <a:ext cx="7067550" cy="4832092"/>
          </a:xfrm>
          <a:prstGeom prst="rect">
            <a:avLst/>
          </a:prstGeom>
          <a:noFill/>
        </p:spPr>
        <p:txBody>
          <a:bodyPr wrap="square" rtlCol="0">
            <a:spAutoFit/>
          </a:bodyPr>
          <a:lstStyle/>
          <a:p>
            <a:pPr algn="just"/>
            <a:r>
              <a:rPr lang="en-US" sz="2800" dirty="0">
                <a:solidFill>
                  <a:schemeClr val="accent5">
                    <a:lumMod val="40000"/>
                    <a:lumOff val="60000"/>
                  </a:schemeClr>
                </a:solidFill>
              </a:rPr>
              <a:t>Wins by Team in a Season:</a:t>
            </a:r>
          </a:p>
          <a:p>
            <a:pPr algn="just"/>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This bar chart visualizes the number of wins for each team within a particular season, with bars representing each team’s win count. In the example, Chennai Super Kings and Delhi Capitals have higher counts, indicating their strong </a:t>
            </a:r>
            <a:r>
              <a:rPr lang="en-US" sz="2800" dirty="0" err="1">
                <a:solidFill>
                  <a:schemeClr val="accent5">
                    <a:lumMod val="40000"/>
                    <a:lumOff val="60000"/>
                  </a:schemeClr>
                </a:solidFill>
              </a:rPr>
              <a:t>performance.This</a:t>
            </a:r>
            <a:r>
              <a:rPr lang="en-US" sz="2800" dirty="0">
                <a:solidFill>
                  <a:schemeClr val="accent5">
                    <a:lumMod val="40000"/>
                    <a:lumOff val="60000"/>
                  </a:schemeClr>
                </a:solidFill>
              </a:rPr>
              <a:t> chart allows viewers to compare team success in a single glance, highlighting which teams dominated the season.</a:t>
            </a:r>
            <a:endParaRPr lang="en-IN" sz="2800" dirty="0">
              <a:solidFill>
                <a:schemeClr val="accent5">
                  <a:lumMod val="40000"/>
                  <a:lumOff val="60000"/>
                </a:schemeClr>
              </a:solidFill>
            </a:endParaRPr>
          </a:p>
        </p:txBody>
      </p:sp>
      <p:pic>
        <p:nvPicPr>
          <p:cNvPr id="3" name="Picture 2">
            <a:extLst>
              <a:ext uri="{FF2B5EF4-FFF2-40B4-BE49-F238E27FC236}">
                <a16:creationId xmlns:a16="http://schemas.microsoft.com/office/drawing/2014/main" id="{04A4CF0C-62C9-4521-CA9A-92709869CD14}"/>
              </a:ext>
            </a:extLst>
          </p:cNvPr>
          <p:cNvPicPr>
            <a:picLocks noChangeAspect="1"/>
          </p:cNvPicPr>
          <p:nvPr/>
        </p:nvPicPr>
        <p:blipFill>
          <a:blip r:embed="rId3"/>
          <a:stretch>
            <a:fillRect/>
          </a:stretch>
        </p:blipFill>
        <p:spPr>
          <a:xfrm>
            <a:off x="7337978" y="1514474"/>
            <a:ext cx="4680504" cy="3829051"/>
          </a:xfrm>
          <a:prstGeom prst="rect">
            <a:avLst/>
          </a:prstGeom>
        </p:spPr>
      </p:pic>
    </p:spTree>
    <p:extLst>
      <p:ext uri="{BB962C8B-B14F-4D97-AF65-F5344CB8AC3E}">
        <p14:creationId xmlns:p14="http://schemas.microsoft.com/office/powerpoint/2010/main" val="2945230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9F171-EEED-EB92-B1F0-BD98EBDA5BF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F20E2-C256-FB65-96D0-A60C4A20500E}"/>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3C4FCA70-BAAF-E5A3-4EB1-67B2E55EAE2C}"/>
              </a:ext>
            </a:extLst>
          </p:cNvPr>
          <p:cNvSpPr txBox="1"/>
          <p:nvPr/>
        </p:nvSpPr>
        <p:spPr>
          <a:xfrm>
            <a:off x="361950" y="0"/>
            <a:ext cx="5610225" cy="1200329"/>
          </a:xfrm>
          <a:prstGeom prst="rect">
            <a:avLst/>
          </a:prstGeom>
          <a:noFill/>
        </p:spPr>
        <p:txBody>
          <a:bodyPr wrap="square" rtlCol="0">
            <a:spAutoFit/>
          </a:bodyPr>
          <a:lstStyle/>
          <a:p>
            <a:r>
              <a:rPr lang="en-US" sz="3600" dirty="0">
                <a:solidFill>
                  <a:schemeClr val="accent5">
                    <a:lumMod val="40000"/>
                    <a:lumOff val="60000"/>
                  </a:schemeClr>
                </a:solidFill>
              </a:rPr>
              <a:t>ADDITIONAL MEASURES :</a:t>
            </a:r>
          </a:p>
          <a:p>
            <a:endParaRPr lang="en-IN" sz="3600" dirty="0">
              <a:solidFill>
                <a:schemeClr val="accent5">
                  <a:lumMod val="40000"/>
                  <a:lumOff val="60000"/>
                </a:schemeClr>
              </a:solidFill>
            </a:endParaRPr>
          </a:p>
        </p:txBody>
      </p:sp>
      <p:pic>
        <p:nvPicPr>
          <p:cNvPr id="6" name="Picture 5">
            <a:extLst>
              <a:ext uri="{FF2B5EF4-FFF2-40B4-BE49-F238E27FC236}">
                <a16:creationId xmlns:a16="http://schemas.microsoft.com/office/drawing/2014/main" id="{A35C1253-0133-4302-29B7-A8CDEEFA7D32}"/>
              </a:ext>
            </a:extLst>
          </p:cNvPr>
          <p:cNvPicPr>
            <a:picLocks noChangeAspect="1"/>
          </p:cNvPicPr>
          <p:nvPr/>
        </p:nvPicPr>
        <p:blipFill>
          <a:blip r:embed="rId3"/>
          <a:srcRect t="11625" b="62731"/>
          <a:stretch/>
        </p:blipFill>
        <p:spPr>
          <a:xfrm>
            <a:off x="495300" y="1677790"/>
            <a:ext cx="11029950" cy="1417835"/>
          </a:xfrm>
          <a:prstGeom prst="rect">
            <a:avLst/>
          </a:prstGeom>
        </p:spPr>
      </p:pic>
      <p:sp>
        <p:nvSpPr>
          <p:cNvPr id="7" name="TextBox 6">
            <a:extLst>
              <a:ext uri="{FF2B5EF4-FFF2-40B4-BE49-F238E27FC236}">
                <a16:creationId xmlns:a16="http://schemas.microsoft.com/office/drawing/2014/main" id="{AA2E64E3-25C7-59BC-E28A-DCFBA477C5B6}"/>
              </a:ext>
            </a:extLst>
          </p:cNvPr>
          <p:cNvSpPr txBox="1"/>
          <p:nvPr/>
        </p:nvSpPr>
        <p:spPr>
          <a:xfrm>
            <a:off x="361950" y="933450"/>
            <a:ext cx="2476500" cy="523220"/>
          </a:xfrm>
          <a:prstGeom prst="rect">
            <a:avLst/>
          </a:prstGeom>
          <a:noFill/>
        </p:spPr>
        <p:txBody>
          <a:bodyPr wrap="square" rtlCol="0">
            <a:spAutoFit/>
          </a:bodyPr>
          <a:lstStyle/>
          <a:p>
            <a:r>
              <a:rPr lang="en-US" sz="2800" dirty="0">
                <a:solidFill>
                  <a:schemeClr val="accent5">
                    <a:lumMod val="40000"/>
                    <a:lumOff val="60000"/>
                  </a:schemeClr>
                </a:solidFill>
              </a:rPr>
              <a:t>STRIKE RATE :</a:t>
            </a:r>
            <a:endParaRPr lang="en-IN" sz="2800" dirty="0">
              <a:solidFill>
                <a:schemeClr val="accent5">
                  <a:lumMod val="40000"/>
                  <a:lumOff val="60000"/>
                </a:schemeClr>
              </a:solidFill>
            </a:endParaRPr>
          </a:p>
        </p:txBody>
      </p:sp>
      <p:pic>
        <p:nvPicPr>
          <p:cNvPr id="9" name="Picture 8">
            <a:extLst>
              <a:ext uri="{FF2B5EF4-FFF2-40B4-BE49-F238E27FC236}">
                <a16:creationId xmlns:a16="http://schemas.microsoft.com/office/drawing/2014/main" id="{B725E161-09F4-ABAB-92BD-1C883D45A917}"/>
              </a:ext>
            </a:extLst>
          </p:cNvPr>
          <p:cNvPicPr>
            <a:picLocks noChangeAspect="1"/>
          </p:cNvPicPr>
          <p:nvPr/>
        </p:nvPicPr>
        <p:blipFill>
          <a:blip r:embed="rId4"/>
          <a:srcRect t="11167" b="68740"/>
          <a:stretch/>
        </p:blipFill>
        <p:spPr>
          <a:xfrm>
            <a:off x="495300" y="4695825"/>
            <a:ext cx="11029950" cy="1417834"/>
          </a:xfrm>
          <a:prstGeom prst="rect">
            <a:avLst/>
          </a:prstGeom>
        </p:spPr>
      </p:pic>
      <p:sp>
        <p:nvSpPr>
          <p:cNvPr id="10" name="TextBox 9">
            <a:extLst>
              <a:ext uri="{FF2B5EF4-FFF2-40B4-BE49-F238E27FC236}">
                <a16:creationId xmlns:a16="http://schemas.microsoft.com/office/drawing/2014/main" id="{AC2E7D91-D83C-3AC1-B0FA-250B0BD2964C}"/>
              </a:ext>
            </a:extLst>
          </p:cNvPr>
          <p:cNvSpPr txBox="1"/>
          <p:nvPr/>
        </p:nvSpPr>
        <p:spPr>
          <a:xfrm>
            <a:off x="495299" y="3666471"/>
            <a:ext cx="3895725" cy="523220"/>
          </a:xfrm>
          <a:prstGeom prst="rect">
            <a:avLst/>
          </a:prstGeom>
          <a:noFill/>
        </p:spPr>
        <p:txBody>
          <a:bodyPr wrap="square" rtlCol="0">
            <a:spAutoFit/>
          </a:bodyPr>
          <a:lstStyle/>
          <a:p>
            <a:r>
              <a:rPr lang="en-US" sz="2800" dirty="0">
                <a:solidFill>
                  <a:schemeClr val="accent5">
                    <a:lumMod val="40000"/>
                    <a:lumOff val="60000"/>
                  </a:schemeClr>
                </a:solidFill>
              </a:rPr>
              <a:t>BOWLING STRIKE RATE :</a:t>
            </a:r>
            <a:endParaRPr lang="en-IN" sz="2800" dirty="0">
              <a:solidFill>
                <a:schemeClr val="accent5">
                  <a:lumMod val="40000"/>
                  <a:lumOff val="60000"/>
                </a:schemeClr>
              </a:solidFill>
            </a:endParaRPr>
          </a:p>
        </p:txBody>
      </p:sp>
    </p:spTree>
    <p:extLst>
      <p:ext uri="{BB962C8B-B14F-4D97-AF65-F5344CB8AC3E}">
        <p14:creationId xmlns:p14="http://schemas.microsoft.com/office/powerpoint/2010/main" val="3223976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3EF0F-576E-FA2B-84D2-19BB62142B6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B8FA9A-1B06-20D9-6212-DE5E6CFB363D}"/>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EF7FE1E5-7E0C-A144-DFDC-57C5361CBD09}"/>
              </a:ext>
            </a:extLst>
          </p:cNvPr>
          <p:cNvSpPr txBox="1"/>
          <p:nvPr/>
        </p:nvSpPr>
        <p:spPr>
          <a:xfrm>
            <a:off x="361950" y="0"/>
            <a:ext cx="5610225" cy="1200329"/>
          </a:xfrm>
          <a:prstGeom prst="rect">
            <a:avLst/>
          </a:prstGeom>
          <a:noFill/>
        </p:spPr>
        <p:txBody>
          <a:bodyPr wrap="square" rtlCol="0">
            <a:spAutoFit/>
          </a:bodyPr>
          <a:lstStyle/>
          <a:p>
            <a:r>
              <a:rPr lang="en-US" sz="3600" dirty="0">
                <a:solidFill>
                  <a:schemeClr val="accent5">
                    <a:lumMod val="40000"/>
                    <a:lumOff val="60000"/>
                  </a:schemeClr>
                </a:solidFill>
              </a:rPr>
              <a:t>ADDITIONAL MEASURES :</a:t>
            </a:r>
          </a:p>
          <a:p>
            <a:endParaRPr lang="en-IN" sz="3600" dirty="0">
              <a:solidFill>
                <a:schemeClr val="accent5">
                  <a:lumMod val="40000"/>
                  <a:lumOff val="60000"/>
                </a:schemeClr>
              </a:solidFill>
            </a:endParaRPr>
          </a:p>
        </p:txBody>
      </p:sp>
      <p:sp>
        <p:nvSpPr>
          <p:cNvPr id="7" name="TextBox 6">
            <a:extLst>
              <a:ext uri="{FF2B5EF4-FFF2-40B4-BE49-F238E27FC236}">
                <a16:creationId xmlns:a16="http://schemas.microsoft.com/office/drawing/2014/main" id="{744430D3-AEBB-C0BC-BBAC-4C595713522A}"/>
              </a:ext>
            </a:extLst>
          </p:cNvPr>
          <p:cNvSpPr txBox="1"/>
          <p:nvPr/>
        </p:nvSpPr>
        <p:spPr>
          <a:xfrm>
            <a:off x="361950" y="933450"/>
            <a:ext cx="2476500" cy="523220"/>
          </a:xfrm>
          <a:prstGeom prst="rect">
            <a:avLst/>
          </a:prstGeom>
          <a:noFill/>
        </p:spPr>
        <p:txBody>
          <a:bodyPr wrap="square" rtlCol="0">
            <a:spAutoFit/>
          </a:bodyPr>
          <a:lstStyle/>
          <a:p>
            <a:r>
              <a:rPr lang="en-US" sz="2800" dirty="0">
                <a:solidFill>
                  <a:schemeClr val="accent5">
                    <a:lumMod val="40000"/>
                    <a:lumOff val="60000"/>
                  </a:schemeClr>
                </a:solidFill>
              </a:rPr>
              <a:t>ECONOMY :</a:t>
            </a:r>
            <a:endParaRPr lang="en-IN" sz="2800" dirty="0">
              <a:solidFill>
                <a:schemeClr val="accent5">
                  <a:lumMod val="40000"/>
                  <a:lumOff val="60000"/>
                </a:schemeClr>
              </a:solidFill>
            </a:endParaRPr>
          </a:p>
        </p:txBody>
      </p:sp>
      <p:sp>
        <p:nvSpPr>
          <p:cNvPr id="10" name="TextBox 9">
            <a:extLst>
              <a:ext uri="{FF2B5EF4-FFF2-40B4-BE49-F238E27FC236}">
                <a16:creationId xmlns:a16="http://schemas.microsoft.com/office/drawing/2014/main" id="{698FD6E3-FF2E-E9BC-3F13-67CA6FE71E14}"/>
              </a:ext>
            </a:extLst>
          </p:cNvPr>
          <p:cNvSpPr txBox="1"/>
          <p:nvPr/>
        </p:nvSpPr>
        <p:spPr>
          <a:xfrm>
            <a:off x="361950" y="3586492"/>
            <a:ext cx="3895725" cy="523220"/>
          </a:xfrm>
          <a:prstGeom prst="rect">
            <a:avLst/>
          </a:prstGeom>
          <a:noFill/>
        </p:spPr>
        <p:txBody>
          <a:bodyPr wrap="square" rtlCol="0">
            <a:spAutoFit/>
          </a:bodyPr>
          <a:lstStyle/>
          <a:p>
            <a:r>
              <a:rPr lang="en-US" sz="2800" dirty="0">
                <a:solidFill>
                  <a:schemeClr val="accent5">
                    <a:lumMod val="40000"/>
                    <a:lumOff val="60000"/>
                  </a:schemeClr>
                </a:solidFill>
              </a:rPr>
              <a:t>TITLE WINNER :</a:t>
            </a:r>
            <a:endParaRPr lang="en-IN" sz="2800" dirty="0">
              <a:solidFill>
                <a:schemeClr val="accent5">
                  <a:lumMod val="40000"/>
                  <a:lumOff val="60000"/>
                </a:schemeClr>
              </a:solidFill>
            </a:endParaRPr>
          </a:p>
        </p:txBody>
      </p:sp>
      <p:pic>
        <p:nvPicPr>
          <p:cNvPr id="11" name="Picture 10">
            <a:extLst>
              <a:ext uri="{FF2B5EF4-FFF2-40B4-BE49-F238E27FC236}">
                <a16:creationId xmlns:a16="http://schemas.microsoft.com/office/drawing/2014/main" id="{136F6B61-842A-A4C6-7A8D-4B53B63FDE1E}"/>
              </a:ext>
            </a:extLst>
          </p:cNvPr>
          <p:cNvPicPr>
            <a:picLocks noChangeAspect="1"/>
          </p:cNvPicPr>
          <p:nvPr/>
        </p:nvPicPr>
        <p:blipFill>
          <a:blip r:embed="rId3"/>
          <a:srcRect t="11339" b="72853"/>
          <a:stretch/>
        </p:blipFill>
        <p:spPr>
          <a:xfrm>
            <a:off x="457199" y="1658182"/>
            <a:ext cx="11029951" cy="1351717"/>
          </a:xfrm>
          <a:prstGeom prst="rect">
            <a:avLst/>
          </a:prstGeom>
        </p:spPr>
      </p:pic>
      <p:pic>
        <p:nvPicPr>
          <p:cNvPr id="13" name="Picture 12">
            <a:extLst>
              <a:ext uri="{FF2B5EF4-FFF2-40B4-BE49-F238E27FC236}">
                <a16:creationId xmlns:a16="http://schemas.microsoft.com/office/drawing/2014/main" id="{913820DD-46E2-C4F3-FA21-F4B39991C917}"/>
              </a:ext>
            </a:extLst>
          </p:cNvPr>
          <p:cNvPicPr>
            <a:picLocks noChangeAspect="1"/>
          </p:cNvPicPr>
          <p:nvPr/>
        </p:nvPicPr>
        <p:blipFill>
          <a:blip r:embed="rId4"/>
          <a:srcRect t="11340" b="73365"/>
          <a:stretch/>
        </p:blipFill>
        <p:spPr>
          <a:xfrm>
            <a:off x="457199" y="4491007"/>
            <a:ext cx="10991851" cy="1643984"/>
          </a:xfrm>
          <a:prstGeom prst="rect">
            <a:avLst/>
          </a:prstGeom>
        </p:spPr>
      </p:pic>
    </p:spTree>
    <p:extLst>
      <p:ext uri="{BB962C8B-B14F-4D97-AF65-F5344CB8AC3E}">
        <p14:creationId xmlns:p14="http://schemas.microsoft.com/office/powerpoint/2010/main" val="1337790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1DA6C-B290-8ACC-0946-4A7CFEC25CA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2874D7-7F05-00AE-BE3B-F00D2690B382}"/>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AF423F53-6E67-BFBE-8E48-AE9357E2E221}"/>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ANALYSIS :</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12302DAC-3FDC-8ADF-3B30-93587834342B}"/>
              </a:ext>
            </a:extLst>
          </p:cNvPr>
          <p:cNvSpPr txBox="1"/>
          <p:nvPr/>
        </p:nvSpPr>
        <p:spPr>
          <a:xfrm>
            <a:off x="361950" y="1012954"/>
            <a:ext cx="11315700" cy="5016758"/>
          </a:xfrm>
          <a:prstGeom prst="rect">
            <a:avLst/>
          </a:prstGeom>
          <a:noFill/>
        </p:spPr>
        <p:txBody>
          <a:bodyPr wrap="square" rtlCol="0">
            <a:spAutoFit/>
          </a:bodyPr>
          <a:lstStyle/>
          <a:p>
            <a:r>
              <a:rPr lang="en-US" sz="2800" dirty="0">
                <a:solidFill>
                  <a:schemeClr val="accent5">
                    <a:lumMod val="40000"/>
                    <a:lumOff val="60000"/>
                  </a:schemeClr>
                </a:solidFill>
              </a:rPr>
              <a:t>Batting Insights:</a:t>
            </a:r>
          </a:p>
          <a:p>
            <a:endParaRPr lang="en-US" sz="2800" dirty="0">
              <a:solidFill>
                <a:schemeClr val="accent5">
                  <a:lumMod val="40000"/>
                  <a:lumOff val="60000"/>
                </a:schemeClr>
              </a:solidFill>
            </a:endParaRPr>
          </a:p>
          <a:p>
            <a:pPr marL="457200" indent="-457200">
              <a:buFont typeface="Arial" panose="020B0604020202020204" pitchFamily="34" charset="0"/>
              <a:buChar char="•"/>
            </a:pPr>
            <a:r>
              <a:rPr lang="en-US" sz="2400" b="1" dirty="0">
                <a:solidFill>
                  <a:schemeClr val="accent5">
                    <a:lumMod val="40000"/>
                    <a:lumOff val="60000"/>
                  </a:schemeClr>
                </a:solidFill>
              </a:rPr>
              <a:t>Run Scorers: </a:t>
            </a:r>
            <a:r>
              <a:rPr lang="en-US" sz="2400" dirty="0">
                <a:solidFill>
                  <a:schemeClr val="accent5">
                    <a:lumMod val="40000"/>
                    <a:lumOff val="60000"/>
                  </a:schemeClr>
                </a:solidFill>
              </a:rPr>
              <a:t>MS Dhoni, highlighted in the batting stats, has accumulated an impressive total of 4,978 runs, indicating his crucial role in his team’s batting lineup. His high count of boundaries and sixes shows his ability to consistently score and accelerate when needed.</a:t>
            </a:r>
          </a:p>
          <a:p>
            <a:pPr marL="457200" indent="-457200">
              <a:buFont typeface="Arial" panose="020B0604020202020204" pitchFamily="34" charset="0"/>
              <a:buChar char="•"/>
            </a:pPr>
            <a:r>
              <a:rPr lang="en-US" sz="2400" b="1" dirty="0">
                <a:solidFill>
                  <a:schemeClr val="accent5">
                    <a:lumMod val="40000"/>
                    <a:lumOff val="60000"/>
                  </a:schemeClr>
                </a:solidFill>
              </a:rPr>
              <a:t>Strike Rate</a:t>
            </a:r>
            <a:r>
              <a:rPr lang="en-US" sz="2400" dirty="0">
                <a:solidFill>
                  <a:schemeClr val="accent5">
                    <a:lumMod val="40000"/>
                    <a:lumOff val="60000"/>
                  </a:schemeClr>
                </a:solidFill>
              </a:rPr>
              <a:t>: With a strike rate of 130.93, Dhoni shows a good balance between scoring aggressively and maintaining consistency. This is a valuable trait for T20 cricket, where fast scoring is essential.</a:t>
            </a:r>
          </a:p>
          <a:p>
            <a:pPr marL="457200" indent="-457200">
              <a:buFont typeface="Arial" panose="020B0604020202020204" pitchFamily="34" charset="0"/>
              <a:buChar char="•"/>
            </a:pPr>
            <a:r>
              <a:rPr lang="en-US" sz="2400" b="1" dirty="0">
                <a:solidFill>
                  <a:schemeClr val="accent5">
                    <a:lumMod val="40000"/>
                    <a:lumOff val="60000"/>
                  </a:schemeClr>
                </a:solidFill>
              </a:rPr>
              <a:t>Power Hitters</a:t>
            </a:r>
            <a:r>
              <a:rPr lang="en-US" sz="2400" dirty="0">
                <a:solidFill>
                  <a:schemeClr val="accent5">
                    <a:lumMod val="40000"/>
                    <a:lumOff val="60000"/>
                  </a:schemeClr>
                </a:solidFill>
              </a:rPr>
              <a:t>: The counts of fours and sixes provide insight into a player's ability to clear boundaries, which is key in T20 formats. High numbers of boundaries often correlate with match-winning innings, making boundary statistics an indicator of impact players.</a:t>
            </a:r>
            <a:endParaRPr lang="en-IN" sz="2400" dirty="0">
              <a:solidFill>
                <a:schemeClr val="accent5">
                  <a:lumMod val="40000"/>
                  <a:lumOff val="60000"/>
                </a:schemeClr>
              </a:solidFill>
            </a:endParaRPr>
          </a:p>
        </p:txBody>
      </p:sp>
    </p:spTree>
    <p:extLst>
      <p:ext uri="{BB962C8B-B14F-4D97-AF65-F5344CB8AC3E}">
        <p14:creationId xmlns:p14="http://schemas.microsoft.com/office/powerpoint/2010/main" val="454801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140B1-B971-2FBD-F4D3-101BDB256252}"/>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E1EB82-D2A1-B939-60E4-D06054E44589}"/>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788EF647-DE5E-6176-7A8B-1AD1E7552957}"/>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ANALYSIS :</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C76E7AFD-5F6C-07BF-CAC0-B4657296B6D2}"/>
              </a:ext>
            </a:extLst>
          </p:cNvPr>
          <p:cNvSpPr txBox="1"/>
          <p:nvPr/>
        </p:nvSpPr>
        <p:spPr>
          <a:xfrm>
            <a:off x="361950" y="1012954"/>
            <a:ext cx="11315700" cy="4585871"/>
          </a:xfrm>
          <a:prstGeom prst="rect">
            <a:avLst/>
          </a:prstGeom>
          <a:noFill/>
        </p:spPr>
        <p:txBody>
          <a:bodyPr wrap="square" rtlCol="0">
            <a:spAutoFit/>
          </a:bodyPr>
          <a:lstStyle/>
          <a:p>
            <a:r>
              <a:rPr lang="en-US" sz="2800" dirty="0">
                <a:solidFill>
                  <a:schemeClr val="accent5">
                    <a:lumMod val="40000"/>
                    <a:lumOff val="60000"/>
                  </a:schemeClr>
                </a:solidFill>
              </a:rPr>
              <a:t>Bowling Insights:</a:t>
            </a:r>
          </a:p>
          <a:p>
            <a:endParaRPr lang="en-US" sz="2400" dirty="0">
              <a:solidFill>
                <a:schemeClr val="accent5">
                  <a:lumMod val="40000"/>
                  <a:lumOff val="60000"/>
                </a:schemeClr>
              </a:solidFill>
            </a:endParaRPr>
          </a:p>
          <a:p>
            <a:pPr marL="342900" indent="-342900">
              <a:buFont typeface="Arial" panose="020B0604020202020204" pitchFamily="34" charset="0"/>
              <a:buChar char="•"/>
            </a:pPr>
            <a:r>
              <a:rPr lang="en-US" sz="2400" dirty="0">
                <a:solidFill>
                  <a:schemeClr val="accent5">
                    <a:lumMod val="40000"/>
                    <a:lumOff val="60000"/>
                  </a:schemeClr>
                </a:solidFill>
              </a:rPr>
              <a:t>Wicket-Taking Ability: DJ Bravo’s performance in the bowling stats section indicates his effectiveness as a wicket-taker, which is essential for disrupting opposition momentum.</a:t>
            </a:r>
          </a:p>
          <a:p>
            <a:pPr marL="342900" indent="-342900">
              <a:buFont typeface="Arial" panose="020B0604020202020204" pitchFamily="34" charset="0"/>
              <a:buChar char="•"/>
            </a:pPr>
            <a:r>
              <a:rPr lang="en-US" sz="2400" dirty="0">
                <a:solidFill>
                  <a:schemeClr val="accent5">
                    <a:lumMod val="40000"/>
                    <a:lumOff val="60000"/>
                  </a:schemeClr>
                </a:solidFill>
              </a:rPr>
              <a:t>Economy Rate and Average: Bravo’s economy rate (7.94) and average (21.06) suggest he is a reliable bowler who can control the flow of runs while taking crucial wickets. His strike rate of 15.92 highlights his knack for taking wickets at regular intervals, which can be key to shifting the balance in a match.</a:t>
            </a:r>
          </a:p>
          <a:p>
            <a:pPr marL="342900" indent="-342900">
              <a:buFont typeface="Arial" panose="020B0604020202020204" pitchFamily="34" charset="0"/>
              <a:buChar char="•"/>
            </a:pPr>
            <a:r>
              <a:rPr lang="en-US" sz="2400" dirty="0">
                <a:solidFill>
                  <a:schemeClr val="accent5">
                    <a:lumMod val="40000"/>
                    <a:lumOff val="60000"/>
                  </a:schemeClr>
                </a:solidFill>
              </a:rPr>
              <a:t>Bowler Consistency: These metrics are useful to identify bowlers who are not only economical but also have a high strike rate, making them valuable in T20 formats where containing runs is as crucial as taking wickets.</a:t>
            </a:r>
            <a:endParaRPr lang="en-IN" sz="2400" dirty="0">
              <a:solidFill>
                <a:schemeClr val="accent5">
                  <a:lumMod val="40000"/>
                  <a:lumOff val="60000"/>
                </a:schemeClr>
              </a:solidFill>
            </a:endParaRPr>
          </a:p>
        </p:txBody>
      </p:sp>
    </p:spTree>
    <p:extLst>
      <p:ext uri="{BB962C8B-B14F-4D97-AF65-F5344CB8AC3E}">
        <p14:creationId xmlns:p14="http://schemas.microsoft.com/office/powerpoint/2010/main" val="335445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38177-DCD3-8C1F-E50A-6EE395D10E63}"/>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42F9A4-E490-7C8E-5EE5-A8308006FC89}"/>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8905DDC8-895F-20AE-F6E6-C0E5FCE61BAF}"/>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ANALYSIS :</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BBC58CF1-09B3-44A4-50F5-A05BC36C8A3E}"/>
              </a:ext>
            </a:extLst>
          </p:cNvPr>
          <p:cNvSpPr txBox="1"/>
          <p:nvPr/>
        </p:nvSpPr>
        <p:spPr>
          <a:xfrm>
            <a:off x="295275" y="1517779"/>
            <a:ext cx="11315700" cy="3847207"/>
          </a:xfrm>
          <a:prstGeom prst="rect">
            <a:avLst/>
          </a:prstGeom>
          <a:noFill/>
        </p:spPr>
        <p:txBody>
          <a:bodyPr wrap="square" rtlCol="0">
            <a:spAutoFit/>
          </a:bodyPr>
          <a:lstStyle/>
          <a:p>
            <a:r>
              <a:rPr lang="en-US" sz="2800" dirty="0">
                <a:solidFill>
                  <a:schemeClr val="accent5">
                    <a:lumMod val="40000"/>
                    <a:lumOff val="60000"/>
                  </a:schemeClr>
                </a:solidFill>
              </a:rPr>
              <a:t>Toss Decision Patterns</a:t>
            </a:r>
            <a:r>
              <a:rPr lang="en-US" sz="2400" dirty="0">
                <a:solidFill>
                  <a:schemeClr val="accent5">
                    <a:lumMod val="40000"/>
                    <a:lumOff val="60000"/>
                  </a:schemeClr>
                </a:solidFill>
              </a:rPr>
              <a:t>:</a:t>
            </a:r>
          </a:p>
          <a:p>
            <a:endParaRPr lang="en-US" sz="2400" dirty="0">
              <a:solidFill>
                <a:schemeClr val="accent5">
                  <a:lumMod val="40000"/>
                  <a:lumOff val="60000"/>
                </a:schemeClr>
              </a:solidFill>
            </a:endParaRPr>
          </a:p>
          <a:p>
            <a:pPr marL="342900" indent="-342900">
              <a:buFont typeface="Arial" panose="020B0604020202020204" pitchFamily="34" charset="0"/>
              <a:buChar char="•"/>
            </a:pPr>
            <a:r>
              <a:rPr lang="en-US" sz="2400" dirty="0">
                <a:solidFill>
                  <a:schemeClr val="accent5">
                    <a:lumMod val="40000"/>
                    <a:lumOff val="60000"/>
                  </a:schemeClr>
                </a:solidFill>
              </a:rPr>
              <a:t>The toss decision data highlights that teams have preferred strategies regarding batting or fielding first based on venue conditions, opposition, and team strengths. Teams opting to bat or field in different venues indicate how the pitch and environmental factors are being strategically considered.</a:t>
            </a:r>
          </a:p>
          <a:p>
            <a:pPr marL="342900" indent="-342900">
              <a:buFont typeface="Arial" panose="020B0604020202020204" pitchFamily="34" charset="0"/>
              <a:buChar char="•"/>
            </a:pPr>
            <a:r>
              <a:rPr lang="en-US" sz="2400" dirty="0">
                <a:solidFill>
                  <a:schemeClr val="accent5">
                    <a:lumMod val="40000"/>
                    <a:lumOff val="60000"/>
                  </a:schemeClr>
                </a:solidFill>
              </a:rPr>
              <a:t>Impact of Toss Decisions: The data on wins by runs, wickets, and Super Overs allows analysis of how crucial toss decisions can be. For instance, if teams winning the toss and choosing to bat have a higher winning percentage, it may indicate the advantage of setting a target on specific pitches.</a:t>
            </a:r>
            <a:endParaRPr lang="en-IN" sz="2400" dirty="0">
              <a:solidFill>
                <a:schemeClr val="accent5">
                  <a:lumMod val="40000"/>
                  <a:lumOff val="60000"/>
                </a:schemeClr>
              </a:solidFill>
            </a:endParaRPr>
          </a:p>
        </p:txBody>
      </p:sp>
    </p:spTree>
    <p:extLst>
      <p:ext uri="{BB962C8B-B14F-4D97-AF65-F5344CB8AC3E}">
        <p14:creationId xmlns:p14="http://schemas.microsoft.com/office/powerpoint/2010/main" val="1083613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19228-A9FE-054B-FA74-2A7917946363}"/>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9CC441-00EC-168A-68B9-262EC07E03F5}"/>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9ECC3B2D-D96C-9C8B-2C2F-9CB5D1AFFB64}"/>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ANALYSIS :</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0435C21B-F2D9-A999-DD19-729041C431BE}"/>
              </a:ext>
            </a:extLst>
          </p:cNvPr>
          <p:cNvSpPr txBox="1"/>
          <p:nvPr/>
        </p:nvSpPr>
        <p:spPr>
          <a:xfrm>
            <a:off x="295275" y="1517779"/>
            <a:ext cx="11315700" cy="3477875"/>
          </a:xfrm>
          <a:prstGeom prst="rect">
            <a:avLst/>
          </a:prstGeom>
          <a:noFill/>
        </p:spPr>
        <p:txBody>
          <a:bodyPr wrap="square" rtlCol="0">
            <a:spAutoFit/>
          </a:bodyPr>
          <a:lstStyle/>
          <a:p>
            <a:r>
              <a:rPr lang="en-US" sz="2800" dirty="0">
                <a:solidFill>
                  <a:schemeClr val="accent5">
                    <a:lumMod val="40000"/>
                    <a:lumOff val="60000"/>
                  </a:schemeClr>
                </a:solidFill>
              </a:rPr>
              <a:t>Venue-Based Performance:</a:t>
            </a:r>
          </a:p>
          <a:p>
            <a:endParaRPr lang="en-US" sz="2400" dirty="0">
              <a:solidFill>
                <a:schemeClr val="accent5">
                  <a:lumMod val="40000"/>
                  <a:lumOff val="60000"/>
                </a:schemeClr>
              </a:solidFill>
            </a:endParaRPr>
          </a:p>
          <a:p>
            <a:pPr marL="342900" indent="-342900">
              <a:buFont typeface="Arial" panose="020B0604020202020204" pitchFamily="34" charset="0"/>
              <a:buChar char="•"/>
            </a:pPr>
            <a:r>
              <a:rPr lang="en-US" sz="2400" dirty="0">
                <a:solidFill>
                  <a:schemeClr val="accent5">
                    <a:lumMod val="40000"/>
                    <a:lumOff val="60000"/>
                  </a:schemeClr>
                </a:solidFill>
              </a:rPr>
              <a:t>Stadium Preferences: The "Wins on Venue" chart gives insights into team strengths across different stadiums. For instance, some teams may perform better in certain venues due to favorable pitch conditions, crowd support, or familiarity with the ground.</a:t>
            </a:r>
          </a:p>
          <a:p>
            <a:pPr marL="342900" indent="-342900">
              <a:buFont typeface="Arial" panose="020B0604020202020204" pitchFamily="34" charset="0"/>
              <a:buChar char="•"/>
            </a:pPr>
            <a:r>
              <a:rPr lang="en-US" sz="2400" dirty="0">
                <a:solidFill>
                  <a:schemeClr val="accent5">
                    <a:lumMod val="40000"/>
                    <a:lumOff val="60000"/>
                  </a:schemeClr>
                </a:solidFill>
              </a:rPr>
              <a:t>Home Advantage: Teams with more wins at specific stadiums may benefit from a home-ground advantage, where knowledge of pitch behavior plays a crucial role in game strategy.</a:t>
            </a:r>
            <a:endParaRPr lang="en-IN" sz="2400" dirty="0">
              <a:solidFill>
                <a:schemeClr val="accent5">
                  <a:lumMod val="40000"/>
                  <a:lumOff val="60000"/>
                </a:schemeClr>
              </a:solidFill>
            </a:endParaRPr>
          </a:p>
        </p:txBody>
      </p:sp>
    </p:spTree>
    <p:extLst>
      <p:ext uri="{BB962C8B-B14F-4D97-AF65-F5344CB8AC3E}">
        <p14:creationId xmlns:p14="http://schemas.microsoft.com/office/powerpoint/2010/main" val="3846503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A8933-5DD8-B8EB-042E-B8FDE5FED868}"/>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0A8D02-B5E5-777F-97AA-881D43D434FD}"/>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9ECF7209-5CAA-695B-590A-74EA594891ED}"/>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INTRODUCTION</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38A2337-FB78-BB40-53A9-FB1E92197E83}"/>
              </a:ext>
            </a:extLst>
          </p:cNvPr>
          <p:cNvSpPr txBox="1"/>
          <p:nvPr/>
        </p:nvSpPr>
        <p:spPr>
          <a:xfrm>
            <a:off x="361950" y="1012954"/>
            <a:ext cx="11315700" cy="4832092"/>
          </a:xfrm>
          <a:prstGeom prst="rect">
            <a:avLst/>
          </a:prstGeom>
          <a:noFill/>
        </p:spPr>
        <p:txBody>
          <a:bodyPr wrap="square" rtlCol="0">
            <a:spAutoFit/>
          </a:bodyPr>
          <a:lstStyle/>
          <a:p>
            <a:r>
              <a:rPr lang="en-US" sz="2800" dirty="0">
                <a:solidFill>
                  <a:schemeClr val="accent5">
                    <a:lumMod val="40000"/>
                    <a:lumOff val="60000"/>
                  </a:schemeClr>
                </a:solidFill>
              </a:rPr>
              <a:t>This IPL Dashboard provides a comprehensive analysis of team and player performances across multiple IPL seasons. It presents key batting and bowling statistics, including the total runs, number of boundaries and sixes, and strike rates for prominent players like MS Dhoni. The dashboard also highlights bowler statistics such as wickets taken, economy rate, and average. Interactive visualizations allow users to explore win patterns by venue, toss decisions by season, and seasonal victories by teams, with Chennai Super Kings emerging as the title winner for the selected season. This data-driven approach offers valuable insights into the dynamics of IPL matches, enhancing understanding of performance trends and strategic outcomes.</a:t>
            </a:r>
            <a:endParaRPr lang="en-IN" sz="2800" dirty="0">
              <a:solidFill>
                <a:schemeClr val="accent5">
                  <a:lumMod val="40000"/>
                  <a:lumOff val="60000"/>
                </a:schemeClr>
              </a:solidFill>
            </a:endParaRPr>
          </a:p>
        </p:txBody>
      </p:sp>
    </p:spTree>
    <p:extLst>
      <p:ext uri="{BB962C8B-B14F-4D97-AF65-F5344CB8AC3E}">
        <p14:creationId xmlns:p14="http://schemas.microsoft.com/office/powerpoint/2010/main" val="349050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F3731-F694-975F-133D-B2A3D5458D3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51827A-A3E1-0117-BF00-A2BE4D78CFF5}"/>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8D07E259-DFF8-83CD-1B77-77C261DD6115}"/>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ANALYSIS :</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938B37DD-E32C-4CEB-5FE2-A362B0FCB4DB}"/>
              </a:ext>
            </a:extLst>
          </p:cNvPr>
          <p:cNvSpPr txBox="1"/>
          <p:nvPr/>
        </p:nvSpPr>
        <p:spPr>
          <a:xfrm>
            <a:off x="295275" y="1517779"/>
            <a:ext cx="11315700" cy="3908762"/>
          </a:xfrm>
          <a:prstGeom prst="rect">
            <a:avLst/>
          </a:prstGeom>
          <a:noFill/>
        </p:spPr>
        <p:txBody>
          <a:bodyPr wrap="square" rtlCol="0">
            <a:spAutoFit/>
          </a:bodyPr>
          <a:lstStyle/>
          <a:p>
            <a:r>
              <a:rPr lang="en-US" sz="2800" dirty="0">
                <a:solidFill>
                  <a:schemeClr val="accent5">
                    <a:lumMod val="40000"/>
                    <a:lumOff val="60000"/>
                  </a:schemeClr>
                </a:solidFill>
              </a:rPr>
              <a:t>Team Performance Over a Season:</a:t>
            </a:r>
          </a:p>
          <a:p>
            <a:endParaRPr lang="en-US" sz="2800" dirty="0">
              <a:solidFill>
                <a:schemeClr val="accent5">
                  <a:lumMod val="40000"/>
                  <a:lumOff val="60000"/>
                </a:schemeClr>
              </a:solidFill>
            </a:endParaRPr>
          </a:p>
          <a:p>
            <a:pPr marL="342900" indent="-342900">
              <a:buFont typeface="Arial" panose="020B0604020202020204" pitchFamily="34" charset="0"/>
              <a:buChar char="•"/>
            </a:pPr>
            <a:r>
              <a:rPr lang="en-US" sz="2400" dirty="0">
                <a:solidFill>
                  <a:schemeClr val="accent5">
                    <a:lumMod val="40000"/>
                    <a:lumOff val="60000"/>
                  </a:schemeClr>
                </a:solidFill>
              </a:rPr>
              <a:t>Top Performers: The bar chart showing "Wins by Team in a Season" indicates that Chennai Super Kings and Delhi Capitals have consistently performed well, with high win counts. This suggests these teams have well-rounded squads capable of winning matches across conditions.</a:t>
            </a:r>
          </a:p>
          <a:p>
            <a:endParaRPr lang="en-US" sz="2400" dirty="0">
              <a:solidFill>
                <a:schemeClr val="accent5">
                  <a:lumMod val="40000"/>
                  <a:lumOff val="60000"/>
                </a:schemeClr>
              </a:solidFill>
            </a:endParaRPr>
          </a:p>
          <a:p>
            <a:pPr marL="342900" indent="-342900">
              <a:buFont typeface="Arial" panose="020B0604020202020204" pitchFamily="34" charset="0"/>
              <a:buChar char="•"/>
            </a:pPr>
            <a:r>
              <a:rPr lang="en-US" sz="2400" dirty="0">
                <a:solidFill>
                  <a:schemeClr val="accent5">
                    <a:lumMod val="40000"/>
                    <a:lumOff val="60000"/>
                  </a:schemeClr>
                </a:solidFill>
              </a:rPr>
              <a:t>Competitive Edge: The spread of wins across teams shows the level of competition in the season. Teams with fewer wins can analyze these stats to improve their strategies, player combinations, and decision-making in future games.</a:t>
            </a:r>
            <a:endParaRPr lang="en-IN" sz="2400" dirty="0">
              <a:solidFill>
                <a:schemeClr val="accent5">
                  <a:lumMod val="40000"/>
                  <a:lumOff val="60000"/>
                </a:schemeClr>
              </a:solidFill>
            </a:endParaRPr>
          </a:p>
        </p:txBody>
      </p:sp>
    </p:spTree>
    <p:extLst>
      <p:ext uri="{BB962C8B-B14F-4D97-AF65-F5344CB8AC3E}">
        <p14:creationId xmlns:p14="http://schemas.microsoft.com/office/powerpoint/2010/main" val="2977232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0C863-745E-B772-408A-E29D93A4A1E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75AF3A-C84B-A1BC-3C35-3AB042B30A53}"/>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72B15F3C-6E09-052F-F2F3-69CE35A85A18}"/>
              </a:ext>
            </a:extLst>
          </p:cNvPr>
          <p:cNvSpPr txBox="1"/>
          <p:nvPr/>
        </p:nvSpPr>
        <p:spPr>
          <a:xfrm>
            <a:off x="361950" y="0"/>
            <a:ext cx="4410075" cy="769441"/>
          </a:xfrm>
          <a:prstGeom prst="rect">
            <a:avLst/>
          </a:prstGeom>
          <a:noFill/>
        </p:spPr>
        <p:txBody>
          <a:bodyPr wrap="square" rtlCol="0">
            <a:spAutoFit/>
          </a:bodyPr>
          <a:lstStyle/>
          <a:p>
            <a:r>
              <a:rPr lang="en-US" sz="4400" dirty="0">
                <a:solidFill>
                  <a:schemeClr val="accent5">
                    <a:lumMod val="40000"/>
                    <a:lumOff val="60000"/>
                  </a:schemeClr>
                </a:solidFill>
              </a:rPr>
              <a:t>CONCLUSION</a:t>
            </a:r>
            <a:r>
              <a:rPr lang="en-US" sz="3600" dirty="0">
                <a:solidFill>
                  <a:schemeClr val="accent5">
                    <a:lumMod val="40000"/>
                    <a:lumOff val="60000"/>
                  </a:schemeClr>
                </a:solidFill>
              </a:rPr>
              <a:t>:</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7A9433BE-1741-05CD-34DD-30E9F3E2CDB4}"/>
              </a:ext>
            </a:extLst>
          </p:cNvPr>
          <p:cNvSpPr txBox="1"/>
          <p:nvPr/>
        </p:nvSpPr>
        <p:spPr>
          <a:xfrm>
            <a:off x="438149" y="1498729"/>
            <a:ext cx="11315700" cy="3539430"/>
          </a:xfrm>
          <a:prstGeom prst="rect">
            <a:avLst/>
          </a:prstGeom>
          <a:noFill/>
        </p:spPr>
        <p:txBody>
          <a:bodyPr wrap="square" rtlCol="0">
            <a:spAutoFit/>
          </a:bodyPr>
          <a:lstStyle/>
          <a:p>
            <a:pPr algn="just"/>
            <a:r>
              <a:rPr lang="en-US" sz="3200" dirty="0">
                <a:solidFill>
                  <a:schemeClr val="accent5">
                    <a:lumMod val="40000"/>
                    <a:lumOff val="60000"/>
                  </a:schemeClr>
                </a:solidFill>
              </a:rPr>
              <a:t>This dashboard reveals key patterns and strategies that drive success in the IPL. From toss decisions to venue performance and individual player stats, the data enables an in-depth understanding of factors that influence match outcomes. Teams and players can leverage this data to identify strengths and weaknesses, optimize strategies, and enhance their performance in future tournaments.</a:t>
            </a:r>
            <a:endParaRPr lang="en-IN" sz="3200" dirty="0">
              <a:solidFill>
                <a:schemeClr val="accent5">
                  <a:lumMod val="40000"/>
                  <a:lumOff val="60000"/>
                </a:schemeClr>
              </a:solidFill>
            </a:endParaRPr>
          </a:p>
        </p:txBody>
      </p:sp>
    </p:spTree>
    <p:extLst>
      <p:ext uri="{BB962C8B-B14F-4D97-AF65-F5344CB8AC3E}">
        <p14:creationId xmlns:p14="http://schemas.microsoft.com/office/powerpoint/2010/main" val="3209571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BE740-29B1-FBD1-EB81-1A804CD323B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50DB85-EF07-A8A8-D960-E2789A2BDB40}"/>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585C3D28-D122-E066-9257-FD451A2FD30C}"/>
              </a:ext>
            </a:extLst>
          </p:cNvPr>
          <p:cNvSpPr txBox="1"/>
          <p:nvPr/>
        </p:nvSpPr>
        <p:spPr>
          <a:xfrm>
            <a:off x="2895600" y="2083504"/>
            <a:ext cx="10077449" cy="1569660"/>
          </a:xfrm>
          <a:prstGeom prst="rect">
            <a:avLst/>
          </a:prstGeom>
          <a:noFill/>
        </p:spPr>
        <p:txBody>
          <a:bodyPr wrap="square" rtlCol="0">
            <a:spAutoFit/>
          </a:bodyPr>
          <a:lstStyle/>
          <a:p>
            <a:r>
              <a:rPr lang="en-US" sz="9600" b="1" dirty="0">
                <a:solidFill>
                  <a:schemeClr val="accent5">
                    <a:lumMod val="40000"/>
                    <a:lumOff val="60000"/>
                  </a:schemeClr>
                </a:solidFill>
              </a:rPr>
              <a:t>THANK YOU</a:t>
            </a:r>
            <a:endParaRPr lang="en-IN" sz="9600" b="1" dirty="0">
              <a:solidFill>
                <a:schemeClr val="accent5">
                  <a:lumMod val="40000"/>
                  <a:lumOff val="60000"/>
                </a:schemeClr>
              </a:solidFill>
            </a:endParaRPr>
          </a:p>
        </p:txBody>
      </p:sp>
    </p:spTree>
    <p:extLst>
      <p:ext uri="{BB962C8B-B14F-4D97-AF65-F5344CB8AC3E}">
        <p14:creationId xmlns:p14="http://schemas.microsoft.com/office/powerpoint/2010/main" val="130098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DA663-A945-2F01-7D19-38F11C7D416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EEFF52-8E3C-AF7C-2486-3FE9FD31C29F}"/>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C64E0F8C-9E4D-6BB7-4D55-8910A2D5FE29}"/>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DATASET</a:t>
            </a:r>
            <a:endParaRPr lang="en-IN" sz="36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A7B14067-82F6-8409-EF70-43B72448C780}"/>
              </a:ext>
            </a:extLst>
          </p:cNvPr>
          <p:cNvSpPr txBox="1"/>
          <p:nvPr/>
        </p:nvSpPr>
        <p:spPr>
          <a:xfrm>
            <a:off x="361950" y="1012954"/>
            <a:ext cx="11315700" cy="4585871"/>
          </a:xfrm>
          <a:prstGeom prst="rect">
            <a:avLst/>
          </a:prstGeom>
          <a:noFill/>
        </p:spPr>
        <p:txBody>
          <a:bodyPr wrap="square" rtlCol="0">
            <a:spAutoFit/>
          </a:bodyPr>
          <a:lstStyle/>
          <a:p>
            <a:r>
              <a:rPr lang="en-US" sz="2400" dirty="0">
                <a:solidFill>
                  <a:schemeClr val="accent5">
                    <a:lumMod val="40000"/>
                    <a:lumOff val="60000"/>
                  </a:schemeClr>
                </a:solidFill>
              </a:rPr>
              <a:t>Ball-by-Ball Data: Contains detailed information for each delivery in a match. Key columns </a:t>
            </a:r>
            <a:r>
              <a:rPr lang="en-US" sz="2400" dirty="0" err="1">
                <a:solidFill>
                  <a:schemeClr val="accent5">
                    <a:lumMod val="40000"/>
                    <a:lumOff val="60000"/>
                  </a:schemeClr>
                </a:solidFill>
              </a:rPr>
              <a:t>include:match_id</a:t>
            </a:r>
            <a:r>
              <a:rPr lang="en-US" sz="2400" dirty="0">
                <a:solidFill>
                  <a:schemeClr val="accent5">
                    <a:lumMod val="40000"/>
                    <a:lumOff val="60000"/>
                  </a:schemeClr>
                </a:solidFill>
              </a:rPr>
              <a:t>, season, and </a:t>
            </a:r>
            <a:r>
              <a:rPr lang="en-US" sz="2400" dirty="0" err="1">
                <a:solidFill>
                  <a:schemeClr val="accent5">
                    <a:lumMod val="40000"/>
                    <a:lumOff val="60000"/>
                  </a:schemeClr>
                </a:solidFill>
              </a:rPr>
              <a:t>start_date</a:t>
            </a:r>
            <a:r>
              <a:rPr lang="en-US" sz="2400" dirty="0">
                <a:solidFill>
                  <a:schemeClr val="accent5">
                    <a:lumMod val="40000"/>
                    <a:lumOff val="60000"/>
                  </a:schemeClr>
                </a:solidFill>
              </a:rPr>
              <a:t> for identifying and organizing the data by </a:t>
            </a:r>
            <a:r>
              <a:rPr lang="en-US" sz="2400" dirty="0" err="1">
                <a:solidFill>
                  <a:schemeClr val="accent5">
                    <a:lumMod val="40000"/>
                    <a:lumOff val="60000"/>
                  </a:schemeClr>
                </a:solidFill>
              </a:rPr>
              <a:t>match.batting_team</a:t>
            </a:r>
            <a:r>
              <a:rPr lang="en-US" sz="2400" dirty="0">
                <a:solidFill>
                  <a:schemeClr val="accent5">
                    <a:lumMod val="40000"/>
                    <a:lumOff val="60000"/>
                  </a:schemeClr>
                </a:solidFill>
              </a:rPr>
              <a:t>, </a:t>
            </a:r>
            <a:r>
              <a:rPr lang="en-US" sz="2400" dirty="0" err="1">
                <a:solidFill>
                  <a:schemeClr val="accent5">
                    <a:lumMod val="40000"/>
                    <a:lumOff val="60000"/>
                  </a:schemeClr>
                </a:solidFill>
              </a:rPr>
              <a:t>bowling_team</a:t>
            </a:r>
            <a:r>
              <a:rPr lang="en-US" sz="2400" dirty="0">
                <a:solidFill>
                  <a:schemeClr val="accent5">
                    <a:lumMod val="40000"/>
                    <a:lumOff val="60000"/>
                  </a:schemeClr>
                </a:solidFill>
              </a:rPr>
              <a:t>, striker, and </a:t>
            </a:r>
            <a:r>
              <a:rPr lang="en-US" sz="2400" dirty="0" err="1">
                <a:solidFill>
                  <a:schemeClr val="accent5">
                    <a:lumMod val="40000"/>
                    <a:lumOff val="60000"/>
                  </a:schemeClr>
                </a:solidFill>
              </a:rPr>
              <a:t>non_striker</a:t>
            </a:r>
            <a:r>
              <a:rPr lang="en-US" sz="2400" dirty="0">
                <a:solidFill>
                  <a:schemeClr val="accent5">
                    <a:lumMod val="40000"/>
                    <a:lumOff val="60000"/>
                  </a:schemeClr>
                </a:solidFill>
              </a:rPr>
              <a:t> for in-play </a:t>
            </a:r>
            <a:r>
              <a:rPr lang="en-US" sz="2400" dirty="0" err="1">
                <a:solidFill>
                  <a:schemeClr val="accent5">
                    <a:lumMod val="40000"/>
                    <a:lumOff val="60000"/>
                  </a:schemeClr>
                </a:solidFill>
              </a:rPr>
              <a:t>information.runs_off_bat</a:t>
            </a:r>
            <a:r>
              <a:rPr lang="en-US" sz="2400" dirty="0">
                <a:solidFill>
                  <a:schemeClr val="accent5">
                    <a:lumMod val="40000"/>
                    <a:lumOff val="60000"/>
                  </a:schemeClr>
                </a:solidFill>
              </a:rPr>
              <a:t>, extras, and </a:t>
            </a:r>
            <a:r>
              <a:rPr lang="en-US" sz="2400" dirty="0" err="1">
                <a:solidFill>
                  <a:schemeClr val="accent5">
                    <a:lumMod val="40000"/>
                    <a:lumOff val="60000"/>
                  </a:schemeClr>
                </a:solidFill>
              </a:rPr>
              <a:t>total_runs</a:t>
            </a:r>
            <a:r>
              <a:rPr lang="en-US" sz="2400" dirty="0">
                <a:solidFill>
                  <a:schemeClr val="accent5">
                    <a:lumMod val="40000"/>
                    <a:lumOff val="60000"/>
                  </a:schemeClr>
                </a:solidFill>
              </a:rPr>
              <a:t> to record scoring </a:t>
            </a:r>
            <a:r>
              <a:rPr lang="en-US" sz="2400" dirty="0" err="1">
                <a:solidFill>
                  <a:schemeClr val="accent5">
                    <a:lumMod val="40000"/>
                    <a:lumOff val="60000"/>
                  </a:schemeClr>
                </a:solidFill>
              </a:rPr>
              <a:t>outcomes.Dismissal</a:t>
            </a:r>
            <a:r>
              <a:rPr lang="en-US" sz="2400" dirty="0">
                <a:solidFill>
                  <a:schemeClr val="accent5">
                    <a:lumMod val="40000"/>
                    <a:lumOff val="60000"/>
                  </a:schemeClr>
                </a:solidFill>
              </a:rPr>
              <a:t> data such as </a:t>
            </a:r>
            <a:r>
              <a:rPr lang="en-US" sz="2400" dirty="0" err="1">
                <a:solidFill>
                  <a:schemeClr val="accent5">
                    <a:lumMod val="40000"/>
                    <a:lumOff val="60000"/>
                  </a:schemeClr>
                </a:solidFill>
              </a:rPr>
              <a:t>wicket_type</a:t>
            </a:r>
            <a:r>
              <a:rPr lang="en-US" sz="2400" dirty="0">
                <a:solidFill>
                  <a:schemeClr val="accent5">
                    <a:lumMod val="40000"/>
                    <a:lumOff val="60000"/>
                  </a:schemeClr>
                </a:solidFill>
              </a:rPr>
              <a:t> and </a:t>
            </a:r>
            <a:r>
              <a:rPr lang="en-US" sz="2400" dirty="0" err="1">
                <a:solidFill>
                  <a:schemeClr val="accent5">
                    <a:lumMod val="40000"/>
                    <a:lumOff val="60000"/>
                  </a:schemeClr>
                </a:solidFill>
              </a:rPr>
              <a:t>player_dismissed</a:t>
            </a:r>
            <a:r>
              <a:rPr lang="en-US" sz="2400" dirty="0">
                <a:solidFill>
                  <a:schemeClr val="accent5">
                    <a:lumMod val="40000"/>
                    <a:lumOff val="60000"/>
                  </a:schemeClr>
                </a:solidFill>
              </a:rPr>
              <a:t> for player performance insights.</a:t>
            </a:r>
          </a:p>
          <a:p>
            <a:endParaRPr lang="en-US" sz="2400" dirty="0">
              <a:solidFill>
                <a:schemeClr val="accent5">
                  <a:lumMod val="40000"/>
                  <a:lumOff val="60000"/>
                </a:schemeClr>
              </a:solidFill>
            </a:endParaRPr>
          </a:p>
          <a:p>
            <a:endParaRPr lang="en-US" sz="2800" dirty="0">
              <a:solidFill>
                <a:schemeClr val="accent5">
                  <a:lumMod val="40000"/>
                  <a:lumOff val="60000"/>
                </a:schemeClr>
              </a:solidFill>
            </a:endParaRPr>
          </a:p>
          <a:p>
            <a:r>
              <a:rPr lang="en-US" sz="2400" dirty="0">
                <a:solidFill>
                  <a:schemeClr val="accent5">
                    <a:lumMod val="40000"/>
                    <a:lumOff val="60000"/>
                  </a:schemeClr>
                </a:solidFill>
              </a:rPr>
              <a:t>Matches Data: Provides summary information on each match, with columns </a:t>
            </a:r>
            <a:r>
              <a:rPr lang="en-US" sz="2400" dirty="0" err="1">
                <a:solidFill>
                  <a:schemeClr val="accent5">
                    <a:lumMod val="40000"/>
                    <a:lumOff val="60000"/>
                  </a:schemeClr>
                </a:solidFill>
              </a:rPr>
              <a:t>like:id</a:t>
            </a:r>
            <a:r>
              <a:rPr lang="en-US" sz="2400" dirty="0">
                <a:solidFill>
                  <a:schemeClr val="accent5">
                    <a:lumMod val="40000"/>
                    <a:lumOff val="60000"/>
                  </a:schemeClr>
                </a:solidFill>
              </a:rPr>
              <a:t> (match ID), season, city, and venue for match metadata.team1, team2, </a:t>
            </a:r>
            <a:r>
              <a:rPr lang="en-US" sz="2400" dirty="0" err="1">
                <a:solidFill>
                  <a:schemeClr val="accent5">
                    <a:lumMod val="40000"/>
                    <a:lumOff val="60000"/>
                  </a:schemeClr>
                </a:solidFill>
              </a:rPr>
              <a:t>toss_winner</a:t>
            </a:r>
            <a:r>
              <a:rPr lang="en-US" sz="2400" dirty="0">
                <a:solidFill>
                  <a:schemeClr val="accent5">
                    <a:lumMod val="40000"/>
                    <a:lumOff val="60000"/>
                  </a:schemeClr>
                </a:solidFill>
              </a:rPr>
              <a:t>, and winner for game results and toss </a:t>
            </a:r>
            <a:r>
              <a:rPr lang="en-US" sz="2400" dirty="0" err="1">
                <a:solidFill>
                  <a:schemeClr val="accent5">
                    <a:lumMod val="40000"/>
                    <a:lumOff val="60000"/>
                  </a:schemeClr>
                </a:solidFill>
              </a:rPr>
              <a:t>details.result</a:t>
            </a:r>
            <a:r>
              <a:rPr lang="en-US" sz="2400" dirty="0">
                <a:solidFill>
                  <a:schemeClr val="accent5">
                    <a:lumMod val="40000"/>
                    <a:lumOff val="60000"/>
                  </a:schemeClr>
                </a:solidFill>
              </a:rPr>
              <a:t>, </a:t>
            </a:r>
            <a:r>
              <a:rPr lang="en-US" sz="2400" dirty="0" err="1">
                <a:solidFill>
                  <a:schemeClr val="accent5">
                    <a:lumMod val="40000"/>
                    <a:lumOff val="60000"/>
                  </a:schemeClr>
                </a:solidFill>
              </a:rPr>
              <a:t>dl_applied</a:t>
            </a:r>
            <a:r>
              <a:rPr lang="en-US" sz="2400" dirty="0">
                <a:solidFill>
                  <a:schemeClr val="accent5">
                    <a:lumMod val="40000"/>
                    <a:lumOff val="60000"/>
                  </a:schemeClr>
                </a:solidFill>
              </a:rPr>
              <a:t>, </a:t>
            </a:r>
            <a:r>
              <a:rPr lang="en-US" sz="2400" dirty="0" err="1">
                <a:solidFill>
                  <a:schemeClr val="accent5">
                    <a:lumMod val="40000"/>
                    <a:lumOff val="60000"/>
                  </a:schemeClr>
                </a:solidFill>
              </a:rPr>
              <a:t>win_by_runs</a:t>
            </a:r>
            <a:r>
              <a:rPr lang="en-US" sz="2400" dirty="0">
                <a:solidFill>
                  <a:schemeClr val="accent5">
                    <a:lumMod val="40000"/>
                    <a:lumOff val="60000"/>
                  </a:schemeClr>
                </a:solidFill>
              </a:rPr>
              <a:t>, and </a:t>
            </a:r>
            <a:r>
              <a:rPr lang="en-US" sz="2400" dirty="0" err="1">
                <a:solidFill>
                  <a:schemeClr val="accent5">
                    <a:lumMod val="40000"/>
                    <a:lumOff val="60000"/>
                  </a:schemeClr>
                </a:solidFill>
              </a:rPr>
              <a:t>win_by_wickets</a:t>
            </a:r>
            <a:r>
              <a:rPr lang="en-US" sz="2400" dirty="0">
                <a:solidFill>
                  <a:schemeClr val="accent5">
                    <a:lumMod val="40000"/>
                    <a:lumOff val="60000"/>
                  </a:schemeClr>
                </a:solidFill>
              </a:rPr>
              <a:t> for outcome </a:t>
            </a:r>
            <a:r>
              <a:rPr lang="en-US" sz="2400" dirty="0" err="1">
                <a:solidFill>
                  <a:schemeClr val="accent5">
                    <a:lumMod val="40000"/>
                    <a:lumOff val="60000"/>
                  </a:schemeClr>
                </a:solidFill>
              </a:rPr>
              <a:t>information.player_of_match</a:t>
            </a:r>
            <a:r>
              <a:rPr lang="en-US" sz="2400" dirty="0">
                <a:solidFill>
                  <a:schemeClr val="accent5">
                    <a:lumMod val="40000"/>
                    <a:lumOff val="60000"/>
                  </a:schemeClr>
                </a:solidFill>
              </a:rPr>
              <a:t> and umpire names for further context.</a:t>
            </a:r>
            <a:endParaRPr lang="en-IN" sz="2400" dirty="0">
              <a:solidFill>
                <a:schemeClr val="accent5">
                  <a:lumMod val="40000"/>
                  <a:lumOff val="60000"/>
                </a:schemeClr>
              </a:solidFill>
            </a:endParaRPr>
          </a:p>
        </p:txBody>
      </p:sp>
    </p:spTree>
    <p:extLst>
      <p:ext uri="{BB962C8B-B14F-4D97-AF65-F5344CB8AC3E}">
        <p14:creationId xmlns:p14="http://schemas.microsoft.com/office/powerpoint/2010/main" val="40462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4DA05-DA3E-A790-0138-8301FBDDA4B3}"/>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BF5C1D-4514-10B8-68C6-CBC91DA50992}"/>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DFDA2E66-6004-2484-F59D-1FDB5CE917D2}"/>
              </a:ext>
            </a:extLst>
          </p:cNvPr>
          <p:cNvSpPr txBox="1"/>
          <p:nvPr/>
        </p:nvSpPr>
        <p:spPr>
          <a:xfrm>
            <a:off x="361950" y="0"/>
            <a:ext cx="4410075" cy="646331"/>
          </a:xfrm>
          <a:prstGeom prst="rect">
            <a:avLst/>
          </a:prstGeom>
          <a:noFill/>
        </p:spPr>
        <p:txBody>
          <a:bodyPr wrap="square" rtlCol="0">
            <a:spAutoFit/>
          </a:bodyPr>
          <a:lstStyle/>
          <a:p>
            <a:r>
              <a:rPr lang="en-US" sz="3600" dirty="0">
                <a:solidFill>
                  <a:schemeClr val="accent5">
                    <a:lumMod val="40000"/>
                    <a:lumOff val="60000"/>
                  </a:schemeClr>
                </a:solidFill>
              </a:rPr>
              <a:t>Ball by ball dataset:</a:t>
            </a:r>
            <a:endParaRPr lang="en-IN" sz="3600" dirty="0">
              <a:solidFill>
                <a:schemeClr val="accent5">
                  <a:lumMod val="40000"/>
                  <a:lumOff val="60000"/>
                </a:schemeClr>
              </a:solidFill>
            </a:endParaRPr>
          </a:p>
        </p:txBody>
      </p:sp>
      <p:pic>
        <p:nvPicPr>
          <p:cNvPr id="6" name="Picture 5">
            <a:extLst>
              <a:ext uri="{FF2B5EF4-FFF2-40B4-BE49-F238E27FC236}">
                <a16:creationId xmlns:a16="http://schemas.microsoft.com/office/drawing/2014/main" id="{EB236F7C-4A10-4D04-C206-222F3F50835F}"/>
              </a:ext>
            </a:extLst>
          </p:cNvPr>
          <p:cNvPicPr>
            <a:picLocks noChangeAspect="1"/>
          </p:cNvPicPr>
          <p:nvPr/>
        </p:nvPicPr>
        <p:blipFill>
          <a:blip r:embed="rId3"/>
          <a:stretch>
            <a:fillRect/>
          </a:stretch>
        </p:blipFill>
        <p:spPr>
          <a:xfrm>
            <a:off x="0" y="1162256"/>
            <a:ext cx="12115800" cy="4819444"/>
          </a:xfrm>
          <a:prstGeom prst="rect">
            <a:avLst/>
          </a:prstGeom>
        </p:spPr>
      </p:pic>
    </p:spTree>
    <p:extLst>
      <p:ext uri="{BB962C8B-B14F-4D97-AF65-F5344CB8AC3E}">
        <p14:creationId xmlns:p14="http://schemas.microsoft.com/office/powerpoint/2010/main" val="1565856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5000-9A32-B20B-068D-C32980ADCBED}"/>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92555B-D3D1-57BD-3F99-466D51F2231D}"/>
              </a:ext>
            </a:extLst>
          </p:cNvPr>
          <p:cNvPicPr>
            <a:picLocks noGrp="1" noChangeAspect="1"/>
          </p:cNvPicPr>
          <p:nvPr>
            <p:ph idx="1"/>
          </p:nvPr>
        </p:nvPicPr>
        <p:blipFill>
          <a:blip r:embed="rId2"/>
          <a:stretch>
            <a:fillRect/>
          </a:stretch>
        </p:blipFill>
        <p:spPr>
          <a:xfrm>
            <a:off x="-49696" y="-644918"/>
            <a:ext cx="12291391" cy="7502918"/>
          </a:xfrm>
        </p:spPr>
      </p:pic>
      <p:sp>
        <p:nvSpPr>
          <p:cNvPr id="3" name="TextBox 2">
            <a:extLst>
              <a:ext uri="{FF2B5EF4-FFF2-40B4-BE49-F238E27FC236}">
                <a16:creationId xmlns:a16="http://schemas.microsoft.com/office/drawing/2014/main" id="{E9C3DD15-F9E5-B87D-BD93-1017B1F6A144}"/>
              </a:ext>
            </a:extLst>
          </p:cNvPr>
          <p:cNvSpPr txBox="1"/>
          <p:nvPr/>
        </p:nvSpPr>
        <p:spPr>
          <a:xfrm>
            <a:off x="361950" y="0"/>
            <a:ext cx="6381750" cy="646331"/>
          </a:xfrm>
          <a:prstGeom prst="rect">
            <a:avLst/>
          </a:prstGeom>
          <a:noFill/>
        </p:spPr>
        <p:txBody>
          <a:bodyPr wrap="square" rtlCol="0">
            <a:spAutoFit/>
          </a:bodyPr>
          <a:lstStyle/>
          <a:p>
            <a:r>
              <a:rPr lang="en-US" sz="3600" dirty="0">
                <a:solidFill>
                  <a:schemeClr val="accent5">
                    <a:lumMod val="40000"/>
                    <a:lumOff val="60000"/>
                  </a:schemeClr>
                </a:solidFill>
              </a:rPr>
              <a:t>ipl_ball_by_ball_2008_2022 :</a:t>
            </a:r>
            <a:endParaRPr lang="en-IN" sz="3600" dirty="0">
              <a:solidFill>
                <a:schemeClr val="accent5">
                  <a:lumMod val="40000"/>
                  <a:lumOff val="60000"/>
                </a:schemeClr>
              </a:solidFill>
            </a:endParaRPr>
          </a:p>
        </p:txBody>
      </p:sp>
      <p:pic>
        <p:nvPicPr>
          <p:cNvPr id="4" name="Picture 3">
            <a:extLst>
              <a:ext uri="{FF2B5EF4-FFF2-40B4-BE49-F238E27FC236}">
                <a16:creationId xmlns:a16="http://schemas.microsoft.com/office/drawing/2014/main" id="{5C625018-5A41-2B01-59C0-E6F2A6B80F41}"/>
              </a:ext>
            </a:extLst>
          </p:cNvPr>
          <p:cNvPicPr>
            <a:picLocks noChangeAspect="1"/>
          </p:cNvPicPr>
          <p:nvPr/>
        </p:nvPicPr>
        <p:blipFill>
          <a:blip r:embed="rId3"/>
          <a:stretch>
            <a:fillRect/>
          </a:stretch>
        </p:blipFill>
        <p:spPr>
          <a:xfrm>
            <a:off x="0" y="1354386"/>
            <a:ext cx="12096750" cy="4149228"/>
          </a:xfrm>
          <a:prstGeom prst="rect">
            <a:avLst/>
          </a:prstGeom>
        </p:spPr>
      </p:pic>
    </p:spTree>
    <p:extLst>
      <p:ext uri="{BB962C8B-B14F-4D97-AF65-F5344CB8AC3E}">
        <p14:creationId xmlns:p14="http://schemas.microsoft.com/office/powerpoint/2010/main" val="3182309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EFD71-9A0B-B72F-E853-007EDAE58D7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2DD9E1-9DC6-5908-8074-6F6566C2FD4E}"/>
              </a:ext>
            </a:extLst>
          </p:cNvPr>
          <p:cNvPicPr>
            <a:picLocks noGrp="1" noChangeAspect="1"/>
          </p:cNvPicPr>
          <p:nvPr>
            <p:ph idx="1"/>
          </p:nvPr>
        </p:nvPicPr>
        <p:blipFill>
          <a:blip r:embed="rId2"/>
          <a:stretch>
            <a:fillRect/>
          </a:stretch>
        </p:blipFill>
        <p:spPr>
          <a:xfrm>
            <a:off x="-49696" y="0"/>
            <a:ext cx="12291391" cy="6858000"/>
          </a:xfrm>
        </p:spPr>
      </p:pic>
      <p:sp>
        <p:nvSpPr>
          <p:cNvPr id="3" name="TextBox 2">
            <a:extLst>
              <a:ext uri="{FF2B5EF4-FFF2-40B4-BE49-F238E27FC236}">
                <a16:creationId xmlns:a16="http://schemas.microsoft.com/office/drawing/2014/main" id="{9A65CF1F-7AAD-74F2-0C58-9B2CDE271314}"/>
              </a:ext>
            </a:extLst>
          </p:cNvPr>
          <p:cNvSpPr txBox="1"/>
          <p:nvPr/>
        </p:nvSpPr>
        <p:spPr>
          <a:xfrm>
            <a:off x="152400" y="79444"/>
            <a:ext cx="6381750" cy="646331"/>
          </a:xfrm>
          <a:prstGeom prst="rect">
            <a:avLst/>
          </a:prstGeom>
          <a:noFill/>
        </p:spPr>
        <p:txBody>
          <a:bodyPr wrap="square" rtlCol="0">
            <a:spAutoFit/>
          </a:bodyPr>
          <a:lstStyle/>
          <a:p>
            <a:r>
              <a:rPr lang="en-US" sz="3600" dirty="0">
                <a:solidFill>
                  <a:schemeClr val="accent5">
                    <a:lumMod val="40000"/>
                    <a:lumOff val="60000"/>
                  </a:schemeClr>
                </a:solidFill>
              </a:rPr>
              <a:t>DASHBOARD OVERVIEW :</a:t>
            </a:r>
          </a:p>
        </p:txBody>
      </p:sp>
      <p:pic>
        <p:nvPicPr>
          <p:cNvPr id="6" name="Picture 5">
            <a:extLst>
              <a:ext uri="{FF2B5EF4-FFF2-40B4-BE49-F238E27FC236}">
                <a16:creationId xmlns:a16="http://schemas.microsoft.com/office/drawing/2014/main" id="{0C1456CF-657C-BE1F-28D2-CD5FC3263E65}"/>
              </a:ext>
            </a:extLst>
          </p:cNvPr>
          <p:cNvPicPr>
            <a:picLocks noChangeAspect="1"/>
          </p:cNvPicPr>
          <p:nvPr/>
        </p:nvPicPr>
        <p:blipFill>
          <a:blip r:embed="rId3"/>
          <a:stretch>
            <a:fillRect/>
          </a:stretch>
        </p:blipFill>
        <p:spPr>
          <a:xfrm>
            <a:off x="49695" y="646331"/>
            <a:ext cx="12192000" cy="6132225"/>
          </a:xfrm>
          <a:prstGeom prst="rect">
            <a:avLst/>
          </a:prstGeom>
        </p:spPr>
      </p:pic>
    </p:spTree>
    <p:extLst>
      <p:ext uri="{BB962C8B-B14F-4D97-AF65-F5344CB8AC3E}">
        <p14:creationId xmlns:p14="http://schemas.microsoft.com/office/powerpoint/2010/main" val="382145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6B429-3115-A319-1813-2EB781FFE0F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0AE777-12EE-AA7A-BE02-D95D15F39A48}"/>
              </a:ext>
            </a:extLst>
          </p:cNvPr>
          <p:cNvPicPr>
            <a:picLocks noGrp="1" noChangeAspect="1"/>
          </p:cNvPicPr>
          <p:nvPr>
            <p:ph idx="1"/>
          </p:nvPr>
        </p:nvPicPr>
        <p:blipFill>
          <a:blip r:embed="rId2"/>
          <a:stretch>
            <a:fillRect/>
          </a:stretch>
        </p:blipFill>
        <p:spPr>
          <a:xfrm>
            <a:off x="-49696" y="-644918"/>
            <a:ext cx="12291391" cy="7502918"/>
          </a:xfrm>
        </p:spPr>
      </p:pic>
      <p:sp>
        <p:nvSpPr>
          <p:cNvPr id="4" name="TextBox 3">
            <a:extLst>
              <a:ext uri="{FF2B5EF4-FFF2-40B4-BE49-F238E27FC236}">
                <a16:creationId xmlns:a16="http://schemas.microsoft.com/office/drawing/2014/main" id="{3706B80E-25D7-2A34-DC19-E0220217AB24}"/>
              </a:ext>
            </a:extLst>
          </p:cNvPr>
          <p:cNvSpPr txBox="1"/>
          <p:nvPr/>
        </p:nvSpPr>
        <p:spPr>
          <a:xfrm>
            <a:off x="238125" y="781050"/>
            <a:ext cx="11449050" cy="2246769"/>
          </a:xfrm>
          <a:prstGeom prst="rect">
            <a:avLst/>
          </a:prstGeom>
          <a:noFill/>
        </p:spPr>
        <p:txBody>
          <a:bodyPr wrap="square" rtlCol="0">
            <a:spAutoFit/>
          </a:bodyPr>
          <a:lstStyle/>
          <a:p>
            <a:r>
              <a:rPr lang="en-US" sz="2800" dirty="0">
                <a:solidFill>
                  <a:schemeClr val="accent5">
                    <a:lumMod val="40000"/>
                    <a:lumOff val="60000"/>
                  </a:schemeClr>
                </a:solidFill>
              </a:rPr>
              <a:t>Team Logos at the Top:</a:t>
            </a:r>
          </a:p>
          <a:p>
            <a:endParaRPr lang="en-US" sz="2800" dirty="0">
              <a:solidFill>
                <a:schemeClr val="accent5">
                  <a:lumMod val="40000"/>
                  <a:lumOff val="60000"/>
                </a:schemeClr>
              </a:solidFill>
            </a:endParaRPr>
          </a:p>
          <a:p>
            <a:r>
              <a:rPr lang="en-US" sz="2800" dirty="0">
                <a:solidFill>
                  <a:schemeClr val="accent5">
                    <a:lumMod val="40000"/>
                    <a:lumOff val="60000"/>
                  </a:schemeClr>
                </a:solidFill>
              </a:rPr>
              <a:t>This row of logos at the top represents the different IPL teams. It provides a quick reference for selecting specific teams to analyze or to see their statistics collectively across seasons</a:t>
            </a:r>
            <a:endParaRPr lang="en-IN" sz="2800" dirty="0">
              <a:solidFill>
                <a:schemeClr val="accent5">
                  <a:lumMod val="40000"/>
                  <a:lumOff val="60000"/>
                </a:schemeClr>
              </a:solidFill>
            </a:endParaRPr>
          </a:p>
        </p:txBody>
      </p:sp>
      <p:pic>
        <p:nvPicPr>
          <p:cNvPr id="6" name="Picture 5">
            <a:extLst>
              <a:ext uri="{FF2B5EF4-FFF2-40B4-BE49-F238E27FC236}">
                <a16:creationId xmlns:a16="http://schemas.microsoft.com/office/drawing/2014/main" id="{77C7A09F-665C-FFB9-F663-57E5E3664C8E}"/>
              </a:ext>
            </a:extLst>
          </p:cNvPr>
          <p:cNvPicPr>
            <a:picLocks noChangeAspect="1"/>
          </p:cNvPicPr>
          <p:nvPr/>
        </p:nvPicPr>
        <p:blipFill>
          <a:blip r:embed="rId3"/>
          <a:stretch>
            <a:fillRect/>
          </a:stretch>
        </p:blipFill>
        <p:spPr>
          <a:xfrm>
            <a:off x="80122" y="3763369"/>
            <a:ext cx="12031754" cy="990738"/>
          </a:xfrm>
          <a:prstGeom prst="rect">
            <a:avLst/>
          </a:prstGeom>
        </p:spPr>
      </p:pic>
    </p:spTree>
    <p:extLst>
      <p:ext uri="{BB962C8B-B14F-4D97-AF65-F5344CB8AC3E}">
        <p14:creationId xmlns:p14="http://schemas.microsoft.com/office/powerpoint/2010/main" val="4010326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B5C9-3A1D-10E7-127E-6EE6AF4D35B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A3BE14-3703-3B48-FD8C-EC9D1ADCCDE8}"/>
              </a:ext>
            </a:extLst>
          </p:cNvPr>
          <p:cNvPicPr>
            <a:picLocks noGrp="1" noChangeAspect="1"/>
          </p:cNvPicPr>
          <p:nvPr>
            <p:ph idx="1"/>
          </p:nvPr>
        </p:nvPicPr>
        <p:blipFill>
          <a:blip r:embed="rId2"/>
          <a:stretch>
            <a:fillRect/>
          </a:stretch>
        </p:blipFill>
        <p:spPr>
          <a:xfrm>
            <a:off x="-49696" y="-644918"/>
            <a:ext cx="12291391" cy="7502918"/>
          </a:xfrm>
        </p:spPr>
      </p:pic>
      <p:sp>
        <p:nvSpPr>
          <p:cNvPr id="4" name="TextBox 3">
            <a:extLst>
              <a:ext uri="{FF2B5EF4-FFF2-40B4-BE49-F238E27FC236}">
                <a16:creationId xmlns:a16="http://schemas.microsoft.com/office/drawing/2014/main" id="{C4A6C4F5-4358-CE1E-0568-0E9AAF2E5D3E}"/>
              </a:ext>
            </a:extLst>
          </p:cNvPr>
          <p:cNvSpPr txBox="1"/>
          <p:nvPr/>
        </p:nvSpPr>
        <p:spPr>
          <a:xfrm>
            <a:off x="190500" y="0"/>
            <a:ext cx="7067550" cy="6124754"/>
          </a:xfrm>
          <a:prstGeom prst="rect">
            <a:avLst/>
          </a:prstGeom>
          <a:noFill/>
        </p:spPr>
        <p:txBody>
          <a:bodyPr wrap="square" rtlCol="0">
            <a:spAutoFit/>
          </a:bodyPr>
          <a:lstStyle/>
          <a:p>
            <a:r>
              <a:rPr lang="en-US" sz="2800" dirty="0">
                <a:solidFill>
                  <a:schemeClr val="accent5">
                    <a:lumMod val="40000"/>
                    <a:lumOff val="60000"/>
                  </a:schemeClr>
                </a:solidFill>
              </a:rPr>
              <a:t>IPL Batting Stats:</a:t>
            </a:r>
          </a:p>
          <a:p>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This section focuses on individual batting performance metrics. It </a:t>
            </a:r>
            <a:r>
              <a:rPr lang="en-US" sz="2800" dirty="0" err="1">
                <a:solidFill>
                  <a:schemeClr val="accent5">
                    <a:lumMod val="40000"/>
                    <a:lumOff val="60000"/>
                  </a:schemeClr>
                </a:solidFill>
              </a:rPr>
              <a:t>includes:Total</a:t>
            </a:r>
            <a:r>
              <a:rPr lang="en-US" sz="2800" dirty="0">
                <a:solidFill>
                  <a:schemeClr val="accent5">
                    <a:lumMod val="40000"/>
                    <a:lumOff val="60000"/>
                  </a:schemeClr>
                </a:solidFill>
              </a:rPr>
              <a:t> Runs: Displays the total runs scored by a selected player. In this example, MS Dhoni has scored 4,978 </a:t>
            </a:r>
            <a:r>
              <a:rPr lang="en-US" sz="2800" dirty="0" err="1">
                <a:solidFill>
                  <a:schemeClr val="accent5">
                    <a:lumMod val="40000"/>
                    <a:lumOff val="60000"/>
                  </a:schemeClr>
                </a:solidFill>
              </a:rPr>
              <a:t>runs.Number</a:t>
            </a:r>
            <a:r>
              <a:rPr lang="en-US" sz="2800" dirty="0">
                <a:solidFill>
                  <a:schemeClr val="accent5">
                    <a:lumMod val="40000"/>
                    <a:lumOff val="60000"/>
                  </a:schemeClr>
                </a:solidFill>
              </a:rPr>
              <a:t> of 4’s: Shows the count of boundaries (fours) hit by the </a:t>
            </a:r>
            <a:r>
              <a:rPr lang="en-US" sz="2800" dirty="0" err="1">
                <a:solidFill>
                  <a:schemeClr val="accent5">
                    <a:lumMod val="40000"/>
                    <a:lumOff val="60000"/>
                  </a:schemeClr>
                </a:solidFill>
              </a:rPr>
              <a:t>player.Number</a:t>
            </a:r>
            <a:r>
              <a:rPr lang="en-US" sz="2800" dirty="0">
                <a:solidFill>
                  <a:schemeClr val="accent5">
                    <a:lumMod val="40000"/>
                    <a:lumOff val="60000"/>
                  </a:schemeClr>
                </a:solidFill>
              </a:rPr>
              <a:t> of 6’s: Shows the count of sixes hit by the </a:t>
            </a:r>
            <a:r>
              <a:rPr lang="en-US" sz="2800" dirty="0" err="1">
                <a:solidFill>
                  <a:schemeClr val="accent5">
                    <a:lumMod val="40000"/>
                    <a:lumOff val="60000"/>
                  </a:schemeClr>
                </a:solidFill>
              </a:rPr>
              <a:t>player.Strike</a:t>
            </a:r>
            <a:r>
              <a:rPr lang="en-US" sz="2800" dirty="0">
                <a:solidFill>
                  <a:schemeClr val="accent5">
                    <a:lumMod val="40000"/>
                    <a:lumOff val="60000"/>
                  </a:schemeClr>
                </a:solidFill>
              </a:rPr>
              <a:t> Rate: Displays the strike rate, which reflects how aggressive the player’s scoring rate </a:t>
            </a:r>
            <a:r>
              <a:rPr lang="en-US" sz="2800" dirty="0" err="1">
                <a:solidFill>
                  <a:schemeClr val="accent5">
                    <a:lumMod val="40000"/>
                    <a:lumOff val="60000"/>
                  </a:schemeClr>
                </a:solidFill>
              </a:rPr>
              <a:t>is.Users</a:t>
            </a:r>
            <a:r>
              <a:rPr lang="en-US" sz="2800" dirty="0">
                <a:solidFill>
                  <a:schemeClr val="accent5">
                    <a:lumMod val="40000"/>
                    <a:lumOff val="60000"/>
                  </a:schemeClr>
                </a:solidFill>
              </a:rPr>
              <a:t> can select a player from the dropdown menu to view specific batting stats.</a:t>
            </a:r>
            <a:endParaRPr lang="en-IN" sz="2800" dirty="0">
              <a:solidFill>
                <a:schemeClr val="accent5">
                  <a:lumMod val="40000"/>
                  <a:lumOff val="60000"/>
                </a:schemeClr>
              </a:solidFill>
            </a:endParaRPr>
          </a:p>
        </p:txBody>
      </p:sp>
      <p:pic>
        <p:nvPicPr>
          <p:cNvPr id="3" name="Picture 2">
            <a:extLst>
              <a:ext uri="{FF2B5EF4-FFF2-40B4-BE49-F238E27FC236}">
                <a16:creationId xmlns:a16="http://schemas.microsoft.com/office/drawing/2014/main" id="{61E5B909-AD94-84D3-4F14-E95827F38D07}"/>
              </a:ext>
            </a:extLst>
          </p:cNvPr>
          <p:cNvPicPr>
            <a:picLocks noChangeAspect="1"/>
          </p:cNvPicPr>
          <p:nvPr/>
        </p:nvPicPr>
        <p:blipFill>
          <a:blip r:embed="rId3"/>
          <a:stretch>
            <a:fillRect/>
          </a:stretch>
        </p:blipFill>
        <p:spPr>
          <a:xfrm>
            <a:off x="7258050" y="1323975"/>
            <a:ext cx="4933950" cy="3800475"/>
          </a:xfrm>
          <a:prstGeom prst="rect">
            <a:avLst/>
          </a:prstGeom>
        </p:spPr>
      </p:pic>
    </p:spTree>
    <p:extLst>
      <p:ext uri="{BB962C8B-B14F-4D97-AF65-F5344CB8AC3E}">
        <p14:creationId xmlns:p14="http://schemas.microsoft.com/office/powerpoint/2010/main" val="508544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B681-BE89-9EB1-E65A-1A14F6FBA21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798508-B278-C3D0-ED24-CE417FD874D6}"/>
              </a:ext>
            </a:extLst>
          </p:cNvPr>
          <p:cNvPicPr>
            <a:picLocks noGrp="1" noChangeAspect="1"/>
          </p:cNvPicPr>
          <p:nvPr>
            <p:ph idx="1"/>
          </p:nvPr>
        </p:nvPicPr>
        <p:blipFill>
          <a:blip r:embed="rId2"/>
          <a:stretch>
            <a:fillRect/>
          </a:stretch>
        </p:blipFill>
        <p:spPr>
          <a:xfrm>
            <a:off x="-49696" y="-644918"/>
            <a:ext cx="12291391" cy="7502918"/>
          </a:xfrm>
        </p:spPr>
      </p:pic>
      <p:sp>
        <p:nvSpPr>
          <p:cNvPr id="4" name="TextBox 3">
            <a:extLst>
              <a:ext uri="{FF2B5EF4-FFF2-40B4-BE49-F238E27FC236}">
                <a16:creationId xmlns:a16="http://schemas.microsoft.com/office/drawing/2014/main" id="{F603C2B6-E2F8-0D30-E141-A5F48B156150}"/>
              </a:ext>
            </a:extLst>
          </p:cNvPr>
          <p:cNvSpPr txBox="1"/>
          <p:nvPr/>
        </p:nvSpPr>
        <p:spPr>
          <a:xfrm>
            <a:off x="190500" y="0"/>
            <a:ext cx="7067550" cy="6124754"/>
          </a:xfrm>
          <a:prstGeom prst="rect">
            <a:avLst/>
          </a:prstGeom>
          <a:noFill/>
        </p:spPr>
        <p:txBody>
          <a:bodyPr wrap="square" rtlCol="0">
            <a:spAutoFit/>
          </a:bodyPr>
          <a:lstStyle/>
          <a:p>
            <a:r>
              <a:rPr lang="en-US" sz="2800" dirty="0">
                <a:solidFill>
                  <a:schemeClr val="accent5">
                    <a:lumMod val="40000"/>
                    <a:lumOff val="60000"/>
                  </a:schemeClr>
                </a:solidFill>
              </a:rPr>
              <a:t>IPL Bowling Stats:</a:t>
            </a:r>
          </a:p>
          <a:p>
            <a:endParaRPr lang="en-US" sz="2800" dirty="0">
              <a:solidFill>
                <a:schemeClr val="accent5">
                  <a:lumMod val="40000"/>
                  <a:lumOff val="60000"/>
                </a:schemeClr>
              </a:solidFill>
            </a:endParaRPr>
          </a:p>
          <a:p>
            <a:pPr algn="just"/>
            <a:r>
              <a:rPr lang="en-US" sz="2800" dirty="0">
                <a:solidFill>
                  <a:schemeClr val="accent5">
                    <a:lumMod val="40000"/>
                    <a:lumOff val="60000"/>
                  </a:schemeClr>
                </a:solidFill>
              </a:rPr>
              <a:t>This section provides statistics for bowlers. It </a:t>
            </a:r>
            <a:r>
              <a:rPr lang="en-US" sz="2800" dirty="0" err="1">
                <a:solidFill>
                  <a:schemeClr val="accent5">
                    <a:lumMod val="40000"/>
                    <a:lumOff val="60000"/>
                  </a:schemeClr>
                </a:solidFill>
              </a:rPr>
              <a:t>includes:Total</a:t>
            </a:r>
            <a:r>
              <a:rPr lang="en-US" sz="2800" dirty="0">
                <a:solidFill>
                  <a:schemeClr val="accent5">
                    <a:lumMod val="40000"/>
                    <a:lumOff val="60000"/>
                  </a:schemeClr>
                </a:solidFill>
              </a:rPr>
              <a:t> Wickets: Number of wickets taken by the selected bowler (e.g., DJ Bravo).Economy Rate: Measures the runs conceded per over by the </a:t>
            </a:r>
            <a:r>
              <a:rPr lang="en-US" sz="2800" dirty="0" err="1">
                <a:solidFill>
                  <a:schemeClr val="accent5">
                    <a:lumMod val="40000"/>
                    <a:lumOff val="60000"/>
                  </a:schemeClr>
                </a:solidFill>
              </a:rPr>
              <a:t>bowler.Average</a:t>
            </a:r>
            <a:r>
              <a:rPr lang="en-US" sz="2800" dirty="0">
                <a:solidFill>
                  <a:schemeClr val="accent5">
                    <a:lumMod val="40000"/>
                    <a:lumOff val="60000"/>
                  </a:schemeClr>
                </a:solidFill>
              </a:rPr>
              <a:t>: Shows the bowler’s average, calculated by dividing the total runs conceded by the number of wickets </a:t>
            </a:r>
            <a:r>
              <a:rPr lang="en-US" sz="2800" dirty="0" err="1">
                <a:solidFill>
                  <a:schemeClr val="accent5">
                    <a:lumMod val="40000"/>
                    <a:lumOff val="60000"/>
                  </a:schemeClr>
                </a:solidFill>
              </a:rPr>
              <a:t>taken.Strike</a:t>
            </a:r>
            <a:r>
              <a:rPr lang="en-US" sz="2800" dirty="0">
                <a:solidFill>
                  <a:schemeClr val="accent5">
                    <a:lumMod val="40000"/>
                    <a:lumOff val="60000"/>
                  </a:schemeClr>
                </a:solidFill>
              </a:rPr>
              <a:t> Rate: Reflects how many balls, on average, the bowler takes to get a </a:t>
            </a:r>
            <a:r>
              <a:rPr lang="en-US" sz="2800" dirty="0" err="1">
                <a:solidFill>
                  <a:schemeClr val="accent5">
                    <a:lumMod val="40000"/>
                    <a:lumOff val="60000"/>
                  </a:schemeClr>
                </a:solidFill>
              </a:rPr>
              <a:t>wicket.Users</a:t>
            </a:r>
            <a:r>
              <a:rPr lang="en-US" sz="2800" dirty="0">
                <a:solidFill>
                  <a:schemeClr val="accent5">
                    <a:lumMod val="40000"/>
                    <a:lumOff val="60000"/>
                  </a:schemeClr>
                </a:solidFill>
              </a:rPr>
              <a:t> can choose different bowlers from the dropdown menu to see their performance stats.</a:t>
            </a:r>
            <a:endParaRPr lang="en-IN" sz="2800" dirty="0">
              <a:solidFill>
                <a:schemeClr val="accent5">
                  <a:lumMod val="40000"/>
                  <a:lumOff val="60000"/>
                </a:schemeClr>
              </a:solidFill>
            </a:endParaRPr>
          </a:p>
        </p:txBody>
      </p:sp>
      <p:pic>
        <p:nvPicPr>
          <p:cNvPr id="6" name="Picture 5">
            <a:extLst>
              <a:ext uri="{FF2B5EF4-FFF2-40B4-BE49-F238E27FC236}">
                <a16:creationId xmlns:a16="http://schemas.microsoft.com/office/drawing/2014/main" id="{3549580D-0FE0-475D-18A4-7FE445A5CCD6}"/>
              </a:ext>
            </a:extLst>
          </p:cNvPr>
          <p:cNvPicPr>
            <a:picLocks noChangeAspect="1"/>
          </p:cNvPicPr>
          <p:nvPr/>
        </p:nvPicPr>
        <p:blipFill>
          <a:blip r:embed="rId3"/>
          <a:stretch>
            <a:fillRect/>
          </a:stretch>
        </p:blipFill>
        <p:spPr>
          <a:xfrm>
            <a:off x="7372350" y="1476375"/>
            <a:ext cx="4752975" cy="3571875"/>
          </a:xfrm>
          <a:prstGeom prst="rect">
            <a:avLst/>
          </a:prstGeom>
        </p:spPr>
      </p:pic>
    </p:spTree>
    <p:extLst>
      <p:ext uri="{BB962C8B-B14F-4D97-AF65-F5344CB8AC3E}">
        <p14:creationId xmlns:p14="http://schemas.microsoft.com/office/powerpoint/2010/main" val="2086356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{77BFF916-8791-451A-9F75-560A5AAE7248}tf22712842_win32</Template>
  <TotalTime>89</TotalTime>
  <Words>1409</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Franklin Gothic Book</vt:lpstr>
      <vt:lpstr>Custom</vt:lpstr>
      <vt:lpstr>IPL ANALYSIS USING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Guru Charan K</dc:creator>
  <cp:lastModifiedBy>MOHIT SAI BALAJI</cp:lastModifiedBy>
  <cp:revision>2</cp:revision>
  <dcterms:created xsi:type="dcterms:W3CDTF">2024-10-29T04:53:19Z</dcterms:created>
  <dcterms:modified xsi:type="dcterms:W3CDTF">2024-10-29T11:04:04Z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