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BF4"/>
    <a:srgbClr val="58A4C2"/>
    <a:srgbClr val="E97132"/>
    <a:srgbClr val="4D7788"/>
    <a:srgbClr val="51899F"/>
    <a:srgbClr val="7030A0"/>
    <a:srgbClr val="1D0FD7"/>
    <a:srgbClr val="FFC000"/>
    <a:srgbClr val="4E95D9"/>
    <a:srgbClr val="4B8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269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5-02-12T21:32:53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9772 7867 0,'18'0'16</inkml:trace>
  <inkml:trace contextRef="#ctx0" brushRef="#br0" timeOffset="983">6985 9402 0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1085-CD5A-4344-9015-5F31F108D9F6}" type="datetimeFigureOut">
              <a:rPr lang="en-IN" smtClean="0"/>
              <a:t>18-03-2025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AA0BC-727E-4541-82B4-04DDFBE71A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45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AA0BC-727E-4541-82B4-04DDFBE71AF1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44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AA0BC-727E-4541-82B4-04DDFBE71AF1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48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AA0BC-727E-4541-82B4-04DDFBE71AF1}" type="slidenum">
              <a:rPr lang="en-IN" smtClean="0"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886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DD38F-912A-3D46-1D30-C01E2DB7D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734BF0-72B2-5422-1C26-96F35F4D8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BB0FBF-C492-4F73-C354-712446DA0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C25DB-ABB6-D35D-AF64-6B00AB38A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AA0BC-727E-4541-82B4-04DDFBE71AF1}" type="slidenum">
              <a:rPr lang="en-IN" smtClean="0"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67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6538D-029C-DBC4-F935-E99DD817C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2C431C-216F-4C8B-2343-040122C65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23C6B-1886-FE35-A059-3EF17215D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0A456-583F-7B4B-C6F7-51F5462C1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AA0BC-727E-4541-82B4-04DDFBE71AF1}" type="slidenum">
              <a:rPr lang="en-IN" smtClean="0"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65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18-03-2025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58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18-03-2025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29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18-03-2025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4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18-03-2025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08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18-03-2025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0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18-03-2025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4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18-03-2025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0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18-03-2025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18-03-2025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18-03-2025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6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18-03-2025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6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949CA-9D7A-4F72-9D19-23CC5A2468BD}" type="datetimeFigureOut">
              <a:rPr lang="en-IN" smtClean="0"/>
              <a:t>18-03-2025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2F4052-142D-D297-A39D-E3CE20516FFD}"/>
              </a:ext>
            </a:extLst>
          </p:cNvPr>
          <p:cNvSpPr/>
          <p:nvPr/>
        </p:nvSpPr>
        <p:spPr>
          <a:xfrm>
            <a:off x="-55432" y="735955"/>
            <a:ext cx="12298232" cy="5386090"/>
          </a:xfrm>
          <a:prstGeom prst="rect">
            <a:avLst/>
          </a:prstGeom>
          <a:noFill/>
          <a:effectLst>
            <a:outerShdw blurRad="304800" dist="1193800" dir="12180000" sx="87000" sy="87000" algn="ctr" rotWithShape="0">
              <a:srgbClr val="000000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cap="none" spc="0" dirty="0">
                <a:ln w="9525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2">
                        <a:lumMod val="50000"/>
                        <a:lumOff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241300" sx="107000" sy="107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8000" b="1" cap="none" spc="0" dirty="0">
              <a:ln w="9525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  <a:effectLst>
                <a:outerShdw blurRad="241300" sx="107000" sy="107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E5C68F-7E30-ECA0-D248-97BC134D10F4}"/>
              </a:ext>
            </a:extLst>
          </p:cNvPr>
          <p:cNvGrpSpPr/>
          <p:nvPr/>
        </p:nvGrpSpPr>
        <p:grpSpPr>
          <a:xfrm>
            <a:off x="5088764" y="546439"/>
            <a:ext cx="4036186" cy="4368461"/>
            <a:chOff x="5012564" y="565489"/>
            <a:chExt cx="4383778" cy="421606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0E34FF-C16A-2EC7-A95A-BEC1AA999327}"/>
                </a:ext>
              </a:extLst>
            </p:cNvPr>
            <p:cNvSpPr/>
            <p:nvPr/>
          </p:nvSpPr>
          <p:spPr>
            <a:xfrm rot="21420000">
              <a:off x="5012564" y="4036735"/>
              <a:ext cx="3627026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C99A70-710F-25EB-4666-D92A123016A2}"/>
                </a:ext>
              </a:extLst>
            </p:cNvPr>
            <p:cNvSpPr/>
            <p:nvPr/>
          </p:nvSpPr>
          <p:spPr>
            <a:xfrm>
              <a:off x="5982449" y="4159222"/>
              <a:ext cx="2875801" cy="622328"/>
            </a:xfrm>
            <a:custGeom>
              <a:avLst/>
              <a:gdLst>
                <a:gd name="connsiteX0" fmla="*/ 4558910 w 5078574"/>
                <a:gd name="connsiteY0" fmla="*/ 0 h 918835"/>
                <a:gd name="connsiteX1" fmla="*/ 4631894 w 5078574"/>
                <a:gd name="connsiteY1" fmla="*/ 11810 h 918835"/>
                <a:gd name="connsiteX2" fmla="*/ 5078518 w 5078574"/>
                <a:gd name="connsiteY2" fmla="*/ 233792 h 918835"/>
                <a:gd name="connsiteX3" fmla="*/ 2535014 w 5078574"/>
                <a:gd name="connsiteY3" fmla="*/ 880248 h 918835"/>
                <a:gd name="connsiteX4" fmla="*/ 13383 w 5078574"/>
                <a:gd name="connsiteY4" fmla="*/ 703821 h 918835"/>
                <a:gd name="connsiteX5" fmla="*/ 0 w 5078574"/>
                <a:gd name="connsiteY5" fmla="*/ 689823 h 918835"/>
                <a:gd name="connsiteX6" fmla="*/ 12239 w 5078574"/>
                <a:gd name="connsiteY6" fmla="*/ 691256 h 918835"/>
                <a:gd name="connsiteX7" fmla="*/ 1495429 w 5078574"/>
                <a:gd name="connsiteY7" fmla="*/ 759863 h 918835"/>
                <a:gd name="connsiteX8" fmla="*/ 3643911 w 5078574"/>
                <a:gd name="connsiteY8" fmla="*/ 576364 h 918835"/>
                <a:gd name="connsiteX9" fmla="*/ 3691345 w 5078574"/>
                <a:gd name="connsiteY9" fmla="*/ 559665 h 918835"/>
                <a:gd name="connsiteX10" fmla="*/ 3851664 w 5078574"/>
                <a:gd name="connsiteY10" fmla="*/ 538341 h 918835"/>
                <a:gd name="connsiteX11" fmla="*/ 4784641 w 5078574"/>
                <a:gd name="connsiteY11" fmla="*/ 186458 h 918835"/>
                <a:gd name="connsiteX12" fmla="*/ 4583166 w 5078574"/>
                <a:gd name="connsiteY12" fmla="*/ 8957 h 918835"/>
                <a:gd name="connsiteX13" fmla="*/ 4558910 w 5078574"/>
                <a:gd name="connsiteY13" fmla="*/ 0 h 91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78574" h="918835">
                  <a:moveTo>
                    <a:pt x="4558910" y="0"/>
                  </a:moveTo>
                  <a:lnTo>
                    <a:pt x="4631894" y="11810"/>
                  </a:lnTo>
                  <a:cubicBezTo>
                    <a:pt x="4910628" y="63890"/>
                    <a:pt x="5075047" y="139478"/>
                    <a:pt x="5078518" y="233792"/>
                  </a:cubicBezTo>
                  <a:cubicBezTo>
                    <a:pt x="5087774" y="485296"/>
                    <a:pt x="3949009" y="774725"/>
                    <a:pt x="2535014" y="880248"/>
                  </a:cubicBezTo>
                  <a:cubicBezTo>
                    <a:pt x="1297769" y="972582"/>
                    <a:pt x="259755" y="893519"/>
                    <a:pt x="13383" y="703821"/>
                  </a:cubicBezTo>
                  <a:lnTo>
                    <a:pt x="0" y="689823"/>
                  </a:lnTo>
                  <a:lnTo>
                    <a:pt x="12239" y="691256"/>
                  </a:lnTo>
                  <a:cubicBezTo>
                    <a:pt x="415298" y="734116"/>
                    <a:pt x="932029" y="759863"/>
                    <a:pt x="1495429" y="759863"/>
                  </a:cubicBezTo>
                  <a:cubicBezTo>
                    <a:pt x="2461259" y="759863"/>
                    <a:pt x="3289936" y="684199"/>
                    <a:pt x="3643911" y="576364"/>
                  </a:cubicBezTo>
                  <a:lnTo>
                    <a:pt x="3691345" y="559665"/>
                  </a:lnTo>
                  <a:lnTo>
                    <a:pt x="3851664" y="538341"/>
                  </a:lnTo>
                  <a:cubicBezTo>
                    <a:pt x="4421457" y="454702"/>
                    <a:pt x="4784641" y="328124"/>
                    <a:pt x="4784641" y="186458"/>
                  </a:cubicBezTo>
                  <a:cubicBezTo>
                    <a:pt x="4784641" y="123495"/>
                    <a:pt x="4712901" y="63514"/>
                    <a:pt x="4583166" y="8957"/>
                  </a:cubicBezTo>
                  <a:lnTo>
                    <a:pt x="455891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139502-B702-6FD8-F6FA-42979005E7E7}"/>
                </a:ext>
              </a:extLst>
            </p:cNvPr>
            <p:cNvSpPr/>
            <p:nvPr/>
          </p:nvSpPr>
          <p:spPr>
            <a:xfrm rot="21420000">
              <a:off x="5543989" y="2393239"/>
              <a:ext cx="2564177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gradFill>
              <a:gsLst>
                <a:gs pos="100000">
                  <a:srgbClr val="156082"/>
                </a:gs>
                <a:gs pos="0">
                  <a:srgbClr val="98D0ED"/>
                </a:gs>
              </a:gsLst>
              <a:lin ang="81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FCAA43-C279-905B-5175-7B0215B9A123}"/>
                </a:ext>
              </a:extLst>
            </p:cNvPr>
            <p:cNvSpPr/>
            <p:nvPr/>
          </p:nvSpPr>
          <p:spPr>
            <a:xfrm rot="21420000">
              <a:off x="5665534" y="3084656"/>
              <a:ext cx="2084383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solidFill>
              <a:srgbClr val="98D0E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137E084-B58B-BA46-50D5-63874F3C4397}"/>
                </a:ext>
              </a:extLst>
            </p:cNvPr>
            <p:cNvSpPr/>
            <p:nvPr/>
          </p:nvSpPr>
          <p:spPr>
            <a:xfrm rot="21420000">
              <a:off x="5800713" y="3634183"/>
              <a:ext cx="1814023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solidFill>
              <a:srgbClr val="98D0E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84F5A6-9BD6-041F-C753-B33230DDF71B}"/>
                </a:ext>
              </a:extLst>
            </p:cNvPr>
            <p:cNvSpPr/>
            <p:nvPr/>
          </p:nvSpPr>
          <p:spPr>
            <a:xfrm rot="20607874">
              <a:off x="6550308" y="565489"/>
              <a:ext cx="870041" cy="2081630"/>
            </a:xfrm>
            <a:custGeom>
              <a:avLst/>
              <a:gdLst>
                <a:gd name="connsiteX0" fmla="*/ 170129 w 1462939"/>
                <a:gd name="connsiteY0" fmla="*/ 2677885 h 2677885"/>
                <a:gd name="connsiteX1" fmla="*/ 170129 w 1462939"/>
                <a:gd name="connsiteY1" fmla="*/ 2677885 h 2677885"/>
                <a:gd name="connsiteX2" fmla="*/ 104814 w 1462939"/>
                <a:gd name="connsiteY2" fmla="*/ 2547257 h 2677885"/>
                <a:gd name="connsiteX3" fmla="*/ 65626 w 1462939"/>
                <a:gd name="connsiteY3" fmla="*/ 2481942 h 2677885"/>
                <a:gd name="connsiteX4" fmla="*/ 39500 w 1462939"/>
                <a:gd name="connsiteY4" fmla="*/ 2325188 h 2677885"/>
                <a:gd name="connsiteX5" fmla="*/ 26437 w 1462939"/>
                <a:gd name="connsiteY5" fmla="*/ 2246811 h 2677885"/>
                <a:gd name="connsiteX6" fmla="*/ 13374 w 1462939"/>
                <a:gd name="connsiteY6" fmla="*/ 2207622 h 2677885"/>
                <a:gd name="connsiteX7" fmla="*/ 311 w 1462939"/>
                <a:gd name="connsiteY7" fmla="*/ 2011680 h 2677885"/>
                <a:gd name="connsiteX8" fmla="*/ 39500 w 1462939"/>
                <a:gd name="connsiteY8" fmla="*/ 1463040 h 2677885"/>
                <a:gd name="connsiteX9" fmla="*/ 65626 w 1462939"/>
                <a:gd name="connsiteY9" fmla="*/ 1410788 h 2677885"/>
                <a:gd name="connsiteX10" fmla="*/ 91751 w 1462939"/>
                <a:gd name="connsiteY10" fmla="*/ 1319348 h 2677885"/>
                <a:gd name="connsiteX11" fmla="*/ 170129 w 1462939"/>
                <a:gd name="connsiteY11" fmla="*/ 1254034 h 2677885"/>
                <a:gd name="connsiteX12" fmla="*/ 209317 w 1462939"/>
                <a:gd name="connsiteY12" fmla="*/ 1240971 h 2677885"/>
                <a:gd name="connsiteX13" fmla="*/ 248506 w 1462939"/>
                <a:gd name="connsiteY13" fmla="*/ 1214845 h 2677885"/>
                <a:gd name="connsiteX14" fmla="*/ 287694 w 1462939"/>
                <a:gd name="connsiteY14" fmla="*/ 1201782 h 2677885"/>
                <a:gd name="connsiteX15" fmla="*/ 379134 w 1462939"/>
                <a:gd name="connsiteY15" fmla="*/ 1162594 h 2677885"/>
                <a:gd name="connsiteX16" fmla="*/ 548951 w 1462939"/>
                <a:gd name="connsiteY16" fmla="*/ 1123405 h 2677885"/>
                <a:gd name="connsiteX17" fmla="*/ 588140 w 1462939"/>
                <a:gd name="connsiteY17" fmla="*/ 1097280 h 2677885"/>
                <a:gd name="connsiteX18" fmla="*/ 744894 w 1462939"/>
                <a:gd name="connsiteY18" fmla="*/ 1058091 h 2677885"/>
                <a:gd name="connsiteX19" fmla="*/ 797146 w 1462939"/>
                <a:gd name="connsiteY19" fmla="*/ 1031965 h 2677885"/>
                <a:gd name="connsiteX20" fmla="*/ 888586 w 1462939"/>
                <a:gd name="connsiteY20" fmla="*/ 992777 h 2677885"/>
                <a:gd name="connsiteX21" fmla="*/ 1097591 w 1462939"/>
                <a:gd name="connsiteY21" fmla="*/ 809897 h 2677885"/>
                <a:gd name="connsiteX22" fmla="*/ 1175969 w 1462939"/>
                <a:gd name="connsiteY22" fmla="*/ 718457 h 2677885"/>
                <a:gd name="connsiteX23" fmla="*/ 1267409 w 1462939"/>
                <a:gd name="connsiteY23" fmla="*/ 574765 h 2677885"/>
                <a:gd name="connsiteX24" fmla="*/ 1293534 w 1462939"/>
                <a:gd name="connsiteY24" fmla="*/ 522514 h 2677885"/>
                <a:gd name="connsiteX25" fmla="*/ 1332723 w 1462939"/>
                <a:gd name="connsiteY25" fmla="*/ 483325 h 2677885"/>
                <a:gd name="connsiteX26" fmla="*/ 1358849 w 1462939"/>
                <a:gd name="connsiteY26" fmla="*/ 391885 h 2677885"/>
                <a:gd name="connsiteX27" fmla="*/ 1371911 w 1462939"/>
                <a:gd name="connsiteY27" fmla="*/ 352697 h 2677885"/>
                <a:gd name="connsiteX28" fmla="*/ 1384974 w 1462939"/>
                <a:gd name="connsiteY28" fmla="*/ 300445 h 2677885"/>
                <a:gd name="connsiteX29" fmla="*/ 1371911 w 1462939"/>
                <a:gd name="connsiteY29" fmla="*/ 0 h 2677885"/>
                <a:gd name="connsiteX30" fmla="*/ 1384974 w 1462939"/>
                <a:gd name="connsiteY30" fmla="*/ 13062 h 2677885"/>
                <a:gd name="connsiteX31" fmla="*/ 1424163 w 1462939"/>
                <a:gd name="connsiteY31" fmla="*/ 731520 h 2677885"/>
                <a:gd name="connsiteX32" fmla="*/ 1398037 w 1462939"/>
                <a:gd name="connsiteY32" fmla="*/ 914400 h 2677885"/>
                <a:gd name="connsiteX33" fmla="*/ 1371911 w 1462939"/>
                <a:gd name="connsiteY33" fmla="*/ 979714 h 2677885"/>
                <a:gd name="connsiteX34" fmla="*/ 1319660 w 1462939"/>
                <a:gd name="connsiteY34" fmla="*/ 1045028 h 2677885"/>
                <a:gd name="connsiteX35" fmla="*/ 1280471 w 1462939"/>
                <a:gd name="connsiteY35" fmla="*/ 1110342 h 2677885"/>
                <a:gd name="connsiteX36" fmla="*/ 1228220 w 1462939"/>
                <a:gd name="connsiteY36" fmla="*/ 1149531 h 2677885"/>
                <a:gd name="connsiteX37" fmla="*/ 1162906 w 1462939"/>
                <a:gd name="connsiteY37" fmla="*/ 1188720 h 2677885"/>
                <a:gd name="connsiteX38" fmla="*/ 1123717 w 1462939"/>
                <a:gd name="connsiteY38" fmla="*/ 1214845 h 2677885"/>
                <a:gd name="connsiteX39" fmla="*/ 1045340 w 1462939"/>
                <a:gd name="connsiteY39" fmla="*/ 1240971 h 2677885"/>
                <a:gd name="connsiteX40" fmla="*/ 953900 w 1462939"/>
                <a:gd name="connsiteY40" fmla="*/ 1280160 h 2677885"/>
                <a:gd name="connsiteX41" fmla="*/ 901649 w 1462939"/>
                <a:gd name="connsiteY41" fmla="*/ 1306285 h 2677885"/>
                <a:gd name="connsiteX42" fmla="*/ 718769 w 1462939"/>
                <a:gd name="connsiteY42" fmla="*/ 1345474 h 2677885"/>
                <a:gd name="connsiteX43" fmla="*/ 666517 w 1462939"/>
                <a:gd name="connsiteY43" fmla="*/ 1371600 h 2677885"/>
                <a:gd name="connsiteX44" fmla="*/ 548951 w 1462939"/>
                <a:gd name="connsiteY44" fmla="*/ 1423851 h 2677885"/>
                <a:gd name="connsiteX45" fmla="*/ 470574 w 1462939"/>
                <a:gd name="connsiteY45" fmla="*/ 1489165 h 2677885"/>
                <a:gd name="connsiteX46" fmla="*/ 418323 w 1462939"/>
                <a:gd name="connsiteY46" fmla="*/ 1515291 h 2677885"/>
                <a:gd name="connsiteX47" fmla="*/ 339946 w 1462939"/>
                <a:gd name="connsiteY47" fmla="*/ 1580605 h 2677885"/>
                <a:gd name="connsiteX48" fmla="*/ 300757 w 1462939"/>
                <a:gd name="connsiteY48" fmla="*/ 1685108 h 2677885"/>
                <a:gd name="connsiteX49" fmla="*/ 274631 w 1462939"/>
                <a:gd name="connsiteY49" fmla="*/ 1737360 h 2677885"/>
                <a:gd name="connsiteX50" fmla="*/ 235443 w 1462939"/>
                <a:gd name="connsiteY50" fmla="*/ 1776548 h 2677885"/>
                <a:gd name="connsiteX51" fmla="*/ 157066 w 1462939"/>
                <a:gd name="connsiteY51" fmla="*/ 1881051 h 2677885"/>
                <a:gd name="connsiteX52" fmla="*/ 117877 w 1462939"/>
                <a:gd name="connsiteY52" fmla="*/ 2037805 h 2677885"/>
                <a:gd name="connsiteX53" fmla="*/ 91751 w 1462939"/>
                <a:gd name="connsiteY53" fmla="*/ 2142308 h 2677885"/>
                <a:gd name="connsiteX54" fmla="*/ 104814 w 1462939"/>
                <a:gd name="connsiteY54" fmla="*/ 2560320 h 2677885"/>
                <a:gd name="connsiteX55" fmla="*/ 144003 w 1462939"/>
                <a:gd name="connsiteY55" fmla="*/ 2586445 h 2677885"/>
                <a:gd name="connsiteX56" fmla="*/ 170129 w 1462939"/>
                <a:gd name="connsiteY56" fmla="*/ 2677885 h 26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62939" h="2677885">
                  <a:moveTo>
                    <a:pt x="170129" y="2677885"/>
                  </a:moveTo>
                  <a:lnTo>
                    <a:pt x="170129" y="2677885"/>
                  </a:lnTo>
                  <a:cubicBezTo>
                    <a:pt x="148357" y="2634342"/>
                    <a:pt x="127723" y="2590212"/>
                    <a:pt x="104814" y="2547257"/>
                  </a:cubicBezTo>
                  <a:cubicBezTo>
                    <a:pt x="92866" y="2524854"/>
                    <a:pt x="72790" y="2506300"/>
                    <a:pt x="65626" y="2481942"/>
                  </a:cubicBezTo>
                  <a:cubicBezTo>
                    <a:pt x="50679" y="2431122"/>
                    <a:pt x="48209" y="2377439"/>
                    <a:pt x="39500" y="2325188"/>
                  </a:cubicBezTo>
                  <a:cubicBezTo>
                    <a:pt x="35146" y="2299062"/>
                    <a:pt x="34813" y="2271938"/>
                    <a:pt x="26437" y="2246811"/>
                  </a:cubicBezTo>
                  <a:lnTo>
                    <a:pt x="13374" y="2207622"/>
                  </a:lnTo>
                  <a:cubicBezTo>
                    <a:pt x="9020" y="2142308"/>
                    <a:pt x="-1984" y="2077099"/>
                    <a:pt x="311" y="2011680"/>
                  </a:cubicBezTo>
                  <a:cubicBezTo>
                    <a:pt x="6740" y="1828447"/>
                    <a:pt x="19688" y="1645312"/>
                    <a:pt x="39500" y="1463040"/>
                  </a:cubicBezTo>
                  <a:cubicBezTo>
                    <a:pt x="41604" y="1443681"/>
                    <a:pt x="58971" y="1429089"/>
                    <a:pt x="65626" y="1410788"/>
                  </a:cubicBezTo>
                  <a:cubicBezTo>
                    <a:pt x="76459" y="1380997"/>
                    <a:pt x="77575" y="1347701"/>
                    <a:pt x="91751" y="1319348"/>
                  </a:cubicBezTo>
                  <a:cubicBezTo>
                    <a:pt x="101380" y="1300089"/>
                    <a:pt x="150125" y="1264036"/>
                    <a:pt x="170129" y="1254034"/>
                  </a:cubicBezTo>
                  <a:cubicBezTo>
                    <a:pt x="182445" y="1247876"/>
                    <a:pt x="197001" y="1247129"/>
                    <a:pt x="209317" y="1240971"/>
                  </a:cubicBezTo>
                  <a:cubicBezTo>
                    <a:pt x="223359" y="1233950"/>
                    <a:pt x="234464" y="1221866"/>
                    <a:pt x="248506" y="1214845"/>
                  </a:cubicBezTo>
                  <a:cubicBezTo>
                    <a:pt x="260822" y="1208687"/>
                    <a:pt x="274910" y="1206896"/>
                    <a:pt x="287694" y="1201782"/>
                  </a:cubicBezTo>
                  <a:cubicBezTo>
                    <a:pt x="318483" y="1189466"/>
                    <a:pt x="347905" y="1173747"/>
                    <a:pt x="379134" y="1162594"/>
                  </a:cubicBezTo>
                  <a:cubicBezTo>
                    <a:pt x="452203" y="1136498"/>
                    <a:pt x="475934" y="1135575"/>
                    <a:pt x="548951" y="1123405"/>
                  </a:cubicBezTo>
                  <a:cubicBezTo>
                    <a:pt x="562014" y="1114697"/>
                    <a:pt x="573563" y="1103111"/>
                    <a:pt x="588140" y="1097280"/>
                  </a:cubicBezTo>
                  <a:cubicBezTo>
                    <a:pt x="636480" y="1077944"/>
                    <a:pt x="693636" y="1068343"/>
                    <a:pt x="744894" y="1058091"/>
                  </a:cubicBezTo>
                  <a:cubicBezTo>
                    <a:pt x="762311" y="1049382"/>
                    <a:pt x="779418" y="1040023"/>
                    <a:pt x="797146" y="1031965"/>
                  </a:cubicBezTo>
                  <a:cubicBezTo>
                    <a:pt x="827335" y="1018243"/>
                    <a:pt x="859794" y="1009230"/>
                    <a:pt x="888586" y="992777"/>
                  </a:cubicBezTo>
                  <a:cubicBezTo>
                    <a:pt x="965093" y="949059"/>
                    <a:pt x="1042360" y="874333"/>
                    <a:pt x="1097591" y="809897"/>
                  </a:cubicBezTo>
                  <a:cubicBezTo>
                    <a:pt x="1123717" y="779417"/>
                    <a:pt x="1150548" y="749527"/>
                    <a:pt x="1175969" y="718457"/>
                  </a:cubicBezTo>
                  <a:cubicBezTo>
                    <a:pt x="1219928" y="664729"/>
                    <a:pt x="1230624" y="642203"/>
                    <a:pt x="1267409" y="574765"/>
                  </a:cubicBezTo>
                  <a:cubicBezTo>
                    <a:pt x="1276734" y="557670"/>
                    <a:pt x="1282216" y="538360"/>
                    <a:pt x="1293534" y="522514"/>
                  </a:cubicBezTo>
                  <a:cubicBezTo>
                    <a:pt x="1304272" y="507481"/>
                    <a:pt x="1319660" y="496388"/>
                    <a:pt x="1332723" y="483325"/>
                  </a:cubicBezTo>
                  <a:cubicBezTo>
                    <a:pt x="1341432" y="452845"/>
                    <a:pt x="1349740" y="422248"/>
                    <a:pt x="1358849" y="391885"/>
                  </a:cubicBezTo>
                  <a:cubicBezTo>
                    <a:pt x="1362806" y="378696"/>
                    <a:pt x="1368128" y="365936"/>
                    <a:pt x="1371911" y="352697"/>
                  </a:cubicBezTo>
                  <a:cubicBezTo>
                    <a:pt x="1376843" y="335434"/>
                    <a:pt x="1380620" y="317862"/>
                    <a:pt x="1384974" y="300445"/>
                  </a:cubicBezTo>
                  <a:lnTo>
                    <a:pt x="1371911" y="0"/>
                  </a:lnTo>
                  <a:lnTo>
                    <a:pt x="1384974" y="13062"/>
                  </a:lnTo>
                  <a:cubicBezTo>
                    <a:pt x="1516812" y="309694"/>
                    <a:pt x="1446486" y="106490"/>
                    <a:pt x="1424163" y="731520"/>
                  </a:cubicBezTo>
                  <a:cubicBezTo>
                    <a:pt x="1422314" y="783302"/>
                    <a:pt x="1416380" y="859372"/>
                    <a:pt x="1398037" y="914400"/>
                  </a:cubicBezTo>
                  <a:cubicBezTo>
                    <a:pt x="1390622" y="936645"/>
                    <a:pt x="1383975" y="959607"/>
                    <a:pt x="1371911" y="979714"/>
                  </a:cubicBezTo>
                  <a:cubicBezTo>
                    <a:pt x="1357566" y="1003622"/>
                    <a:pt x="1335649" y="1022187"/>
                    <a:pt x="1319660" y="1045028"/>
                  </a:cubicBezTo>
                  <a:cubicBezTo>
                    <a:pt x="1305100" y="1065828"/>
                    <a:pt x="1297190" y="1091234"/>
                    <a:pt x="1280471" y="1110342"/>
                  </a:cubicBezTo>
                  <a:cubicBezTo>
                    <a:pt x="1266134" y="1126727"/>
                    <a:pt x="1246335" y="1137454"/>
                    <a:pt x="1228220" y="1149531"/>
                  </a:cubicBezTo>
                  <a:cubicBezTo>
                    <a:pt x="1207095" y="1163615"/>
                    <a:pt x="1184436" y="1175264"/>
                    <a:pt x="1162906" y="1188720"/>
                  </a:cubicBezTo>
                  <a:cubicBezTo>
                    <a:pt x="1149593" y="1197041"/>
                    <a:pt x="1138063" y="1208469"/>
                    <a:pt x="1123717" y="1214845"/>
                  </a:cubicBezTo>
                  <a:cubicBezTo>
                    <a:pt x="1098552" y="1226030"/>
                    <a:pt x="1071043" y="1231085"/>
                    <a:pt x="1045340" y="1240971"/>
                  </a:cubicBezTo>
                  <a:cubicBezTo>
                    <a:pt x="1014389" y="1252875"/>
                    <a:pt x="984089" y="1266438"/>
                    <a:pt x="953900" y="1280160"/>
                  </a:cubicBezTo>
                  <a:cubicBezTo>
                    <a:pt x="936173" y="1288218"/>
                    <a:pt x="920411" y="1301073"/>
                    <a:pt x="901649" y="1306285"/>
                  </a:cubicBezTo>
                  <a:cubicBezTo>
                    <a:pt x="841580" y="1322971"/>
                    <a:pt x="718769" y="1345474"/>
                    <a:pt x="718769" y="1345474"/>
                  </a:cubicBezTo>
                  <a:cubicBezTo>
                    <a:pt x="701352" y="1354183"/>
                    <a:pt x="684312" y="1363691"/>
                    <a:pt x="666517" y="1371600"/>
                  </a:cubicBezTo>
                  <a:cubicBezTo>
                    <a:pt x="603531" y="1399593"/>
                    <a:pt x="605227" y="1391693"/>
                    <a:pt x="548951" y="1423851"/>
                  </a:cubicBezTo>
                  <a:cubicBezTo>
                    <a:pt x="445296" y="1483083"/>
                    <a:pt x="578636" y="1411978"/>
                    <a:pt x="470574" y="1489165"/>
                  </a:cubicBezTo>
                  <a:cubicBezTo>
                    <a:pt x="454728" y="1500483"/>
                    <a:pt x="434276" y="1504124"/>
                    <a:pt x="418323" y="1515291"/>
                  </a:cubicBezTo>
                  <a:cubicBezTo>
                    <a:pt x="390463" y="1534793"/>
                    <a:pt x="366072" y="1558834"/>
                    <a:pt x="339946" y="1580605"/>
                  </a:cubicBezTo>
                  <a:cubicBezTo>
                    <a:pt x="325582" y="1623696"/>
                    <a:pt x="321585" y="1638246"/>
                    <a:pt x="300757" y="1685108"/>
                  </a:cubicBezTo>
                  <a:cubicBezTo>
                    <a:pt x="292848" y="1702903"/>
                    <a:pt x="285950" y="1721514"/>
                    <a:pt x="274631" y="1737360"/>
                  </a:cubicBezTo>
                  <a:cubicBezTo>
                    <a:pt x="263894" y="1752392"/>
                    <a:pt x="247608" y="1762645"/>
                    <a:pt x="235443" y="1776548"/>
                  </a:cubicBezTo>
                  <a:cubicBezTo>
                    <a:pt x="191996" y="1826201"/>
                    <a:pt x="188176" y="1834385"/>
                    <a:pt x="157066" y="1881051"/>
                  </a:cubicBezTo>
                  <a:lnTo>
                    <a:pt x="117877" y="2037805"/>
                  </a:lnTo>
                  <a:lnTo>
                    <a:pt x="91751" y="2142308"/>
                  </a:lnTo>
                  <a:cubicBezTo>
                    <a:pt x="96105" y="2281645"/>
                    <a:pt x="88526" y="2421870"/>
                    <a:pt x="104814" y="2560320"/>
                  </a:cubicBezTo>
                  <a:cubicBezTo>
                    <a:pt x="106648" y="2575912"/>
                    <a:pt x="132902" y="2575344"/>
                    <a:pt x="144003" y="2586445"/>
                  </a:cubicBezTo>
                  <a:cubicBezTo>
                    <a:pt x="159398" y="2601840"/>
                    <a:pt x="165775" y="2662645"/>
                    <a:pt x="170129" y="2677885"/>
                  </a:cubicBezTo>
                  <a:close/>
                </a:path>
              </a:pathLst>
            </a:custGeom>
            <a:gradFill>
              <a:gsLst>
                <a:gs pos="0">
                  <a:srgbClr val="FF9933"/>
                </a:gs>
                <a:gs pos="100000">
                  <a:srgbClr val="FF0000"/>
                </a:gs>
              </a:gsLst>
              <a:lin ang="81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E6BC78-ABB2-4ECB-A8E7-8F52032B8FC5}"/>
                </a:ext>
              </a:extLst>
            </p:cNvPr>
            <p:cNvSpPr/>
            <p:nvPr/>
          </p:nvSpPr>
          <p:spPr>
            <a:xfrm rot="20871624">
              <a:off x="6859013" y="1496697"/>
              <a:ext cx="870041" cy="1017840"/>
            </a:xfrm>
            <a:custGeom>
              <a:avLst/>
              <a:gdLst>
                <a:gd name="connsiteX0" fmla="*/ 57150 w 1722532"/>
                <a:gd name="connsiteY0" fmla="*/ 1791675 h 1791675"/>
                <a:gd name="connsiteX1" fmla="*/ 57150 w 1722532"/>
                <a:gd name="connsiteY1" fmla="*/ 1791675 h 1791675"/>
                <a:gd name="connsiteX2" fmla="*/ 152400 w 1722532"/>
                <a:gd name="connsiteY2" fmla="*/ 1467825 h 1791675"/>
                <a:gd name="connsiteX3" fmla="*/ 209550 w 1722532"/>
                <a:gd name="connsiteY3" fmla="*/ 1429725 h 1791675"/>
                <a:gd name="connsiteX4" fmla="*/ 247650 w 1722532"/>
                <a:gd name="connsiteY4" fmla="*/ 1372575 h 1791675"/>
                <a:gd name="connsiteX5" fmla="*/ 304800 w 1722532"/>
                <a:gd name="connsiteY5" fmla="*/ 1334475 h 1791675"/>
                <a:gd name="connsiteX6" fmla="*/ 323850 w 1722532"/>
                <a:gd name="connsiteY6" fmla="*/ 1277325 h 1791675"/>
                <a:gd name="connsiteX7" fmla="*/ 361950 w 1722532"/>
                <a:gd name="connsiteY7" fmla="*/ 1201125 h 1791675"/>
                <a:gd name="connsiteX8" fmla="*/ 342900 w 1722532"/>
                <a:gd name="connsiteY8" fmla="*/ 839175 h 1791675"/>
                <a:gd name="connsiteX9" fmla="*/ 323850 w 1722532"/>
                <a:gd name="connsiteY9" fmla="*/ 762975 h 1791675"/>
                <a:gd name="connsiteX10" fmla="*/ 304800 w 1722532"/>
                <a:gd name="connsiteY10" fmla="*/ 648675 h 1791675"/>
                <a:gd name="connsiteX11" fmla="*/ 342900 w 1722532"/>
                <a:gd name="connsiteY11" fmla="*/ 439125 h 1791675"/>
                <a:gd name="connsiteX12" fmla="*/ 419100 w 1722532"/>
                <a:gd name="connsiteY12" fmla="*/ 401025 h 1791675"/>
                <a:gd name="connsiteX13" fmla="*/ 476250 w 1722532"/>
                <a:gd name="connsiteY13" fmla="*/ 362925 h 1791675"/>
                <a:gd name="connsiteX14" fmla="*/ 533400 w 1722532"/>
                <a:gd name="connsiteY14" fmla="*/ 343875 h 1791675"/>
                <a:gd name="connsiteX15" fmla="*/ 628650 w 1722532"/>
                <a:gd name="connsiteY15" fmla="*/ 286725 h 1791675"/>
                <a:gd name="connsiteX16" fmla="*/ 819150 w 1722532"/>
                <a:gd name="connsiteY16" fmla="*/ 248625 h 1791675"/>
                <a:gd name="connsiteX17" fmla="*/ 1219200 w 1722532"/>
                <a:gd name="connsiteY17" fmla="*/ 172425 h 1791675"/>
                <a:gd name="connsiteX18" fmla="*/ 1295400 w 1722532"/>
                <a:gd name="connsiteY18" fmla="*/ 153375 h 1791675"/>
                <a:gd name="connsiteX19" fmla="*/ 1409700 w 1722532"/>
                <a:gd name="connsiteY19" fmla="*/ 134325 h 1791675"/>
                <a:gd name="connsiteX20" fmla="*/ 1504950 w 1722532"/>
                <a:gd name="connsiteY20" fmla="*/ 115275 h 1791675"/>
                <a:gd name="connsiteX21" fmla="*/ 1600200 w 1722532"/>
                <a:gd name="connsiteY21" fmla="*/ 58125 h 1791675"/>
                <a:gd name="connsiteX22" fmla="*/ 1657350 w 1722532"/>
                <a:gd name="connsiteY22" fmla="*/ 39075 h 1791675"/>
                <a:gd name="connsiteX23" fmla="*/ 1714500 w 1722532"/>
                <a:gd name="connsiteY23" fmla="*/ 975 h 1791675"/>
                <a:gd name="connsiteX24" fmla="*/ 1714500 w 1722532"/>
                <a:gd name="connsiteY24" fmla="*/ 58125 h 1791675"/>
                <a:gd name="connsiteX25" fmla="*/ 1714500 w 1722532"/>
                <a:gd name="connsiteY25" fmla="*/ 58125 h 1791675"/>
                <a:gd name="connsiteX26" fmla="*/ 1638300 w 1722532"/>
                <a:gd name="connsiteY26" fmla="*/ 248625 h 1791675"/>
                <a:gd name="connsiteX27" fmla="*/ 1562100 w 1722532"/>
                <a:gd name="connsiteY27" fmla="*/ 305775 h 1791675"/>
                <a:gd name="connsiteX28" fmla="*/ 1295400 w 1722532"/>
                <a:gd name="connsiteY28" fmla="*/ 343875 h 1791675"/>
                <a:gd name="connsiteX29" fmla="*/ 1200150 w 1722532"/>
                <a:gd name="connsiteY29" fmla="*/ 362925 h 1791675"/>
                <a:gd name="connsiteX30" fmla="*/ 1143000 w 1722532"/>
                <a:gd name="connsiteY30" fmla="*/ 381975 h 1791675"/>
                <a:gd name="connsiteX31" fmla="*/ 1047750 w 1722532"/>
                <a:gd name="connsiteY31" fmla="*/ 401025 h 1791675"/>
                <a:gd name="connsiteX32" fmla="*/ 990600 w 1722532"/>
                <a:gd name="connsiteY32" fmla="*/ 420075 h 1791675"/>
                <a:gd name="connsiteX33" fmla="*/ 914400 w 1722532"/>
                <a:gd name="connsiteY33" fmla="*/ 439125 h 1791675"/>
                <a:gd name="connsiteX34" fmla="*/ 781050 w 1722532"/>
                <a:gd name="connsiteY34" fmla="*/ 477225 h 1791675"/>
                <a:gd name="connsiteX35" fmla="*/ 762000 w 1722532"/>
                <a:gd name="connsiteY35" fmla="*/ 534375 h 1791675"/>
                <a:gd name="connsiteX36" fmla="*/ 819150 w 1722532"/>
                <a:gd name="connsiteY36" fmla="*/ 953475 h 1791675"/>
                <a:gd name="connsiteX37" fmla="*/ 800100 w 1722532"/>
                <a:gd name="connsiteY37" fmla="*/ 1296375 h 1791675"/>
                <a:gd name="connsiteX38" fmla="*/ 781050 w 1722532"/>
                <a:gd name="connsiteY38" fmla="*/ 1353525 h 1791675"/>
                <a:gd name="connsiteX39" fmla="*/ 704850 w 1722532"/>
                <a:gd name="connsiteY39" fmla="*/ 1410675 h 1791675"/>
                <a:gd name="connsiteX40" fmla="*/ 457200 w 1722532"/>
                <a:gd name="connsiteY40" fmla="*/ 1524975 h 1791675"/>
                <a:gd name="connsiteX41" fmla="*/ 342900 w 1722532"/>
                <a:gd name="connsiteY41" fmla="*/ 1563075 h 1791675"/>
                <a:gd name="connsiteX42" fmla="*/ 285750 w 1722532"/>
                <a:gd name="connsiteY42" fmla="*/ 1582125 h 1791675"/>
                <a:gd name="connsiteX43" fmla="*/ 171450 w 1722532"/>
                <a:gd name="connsiteY43" fmla="*/ 1601175 h 1791675"/>
                <a:gd name="connsiteX44" fmla="*/ 57150 w 1722532"/>
                <a:gd name="connsiteY44" fmla="*/ 1696425 h 1791675"/>
                <a:gd name="connsiteX45" fmla="*/ 0 w 1722532"/>
                <a:gd name="connsiteY45" fmla="*/ 1696425 h 1791675"/>
                <a:gd name="connsiteX46" fmla="*/ 38100 w 1722532"/>
                <a:gd name="connsiteY46" fmla="*/ 1639275 h 179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22532" h="1791675">
                  <a:moveTo>
                    <a:pt x="57150" y="1791675"/>
                  </a:moveTo>
                  <a:lnTo>
                    <a:pt x="57150" y="1791675"/>
                  </a:lnTo>
                  <a:cubicBezTo>
                    <a:pt x="77349" y="1508888"/>
                    <a:pt x="5295" y="1572900"/>
                    <a:pt x="152400" y="1467825"/>
                  </a:cubicBezTo>
                  <a:cubicBezTo>
                    <a:pt x="171031" y="1454517"/>
                    <a:pt x="190500" y="1442425"/>
                    <a:pt x="209550" y="1429725"/>
                  </a:cubicBezTo>
                  <a:cubicBezTo>
                    <a:pt x="222250" y="1410675"/>
                    <a:pt x="231461" y="1388764"/>
                    <a:pt x="247650" y="1372575"/>
                  </a:cubicBezTo>
                  <a:cubicBezTo>
                    <a:pt x="263839" y="1356386"/>
                    <a:pt x="290497" y="1352353"/>
                    <a:pt x="304800" y="1334475"/>
                  </a:cubicBezTo>
                  <a:cubicBezTo>
                    <a:pt x="317344" y="1318795"/>
                    <a:pt x="315940" y="1295782"/>
                    <a:pt x="323850" y="1277325"/>
                  </a:cubicBezTo>
                  <a:cubicBezTo>
                    <a:pt x="335037" y="1251223"/>
                    <a:pt x="349250" y="1226525"/>
                    <a:pt x="361950" y="1201125"/>
                  </a:cubicBezTo>
                  <a:cubicBezTo>
                    <a:pt x="355600" y="1080475"/>
                    <a:pt x="353366" y="959538"/>
                    <a:pt x="342900" y="839175"/>
                  </a:cubicBezTo>
                  <a:cubicBezTo>
                    <a:pt x="340632" y="813092"/>
                    <a:pt x="328985" y="788648"/>
                    <a:pt x="323850" y="762975"/>
                  </a:cubicBezTo>
                  <a:cubicBezTo>
                    <a:pt x="316275" y="725100"/>
                    <a:pt x="311150" y="686775"/>
                    <a:pt x="304800" y="648675"/>
                  </a:cubicBezTo>
                  <a:cubicBezTo>
                    <a:pt x="317500" y="578825"/>
                    <a:pt x="313149" y="503586"/>
                    <a:pt x="342900" y="439125"/>
                  </a:cubicBezTo>
                  <a:cubicBezTo>
                    <a:pt x="354800" y="413341"/>
                    <a:pt x="394444" y="415114"/>
                    <a:pt x="419100" y="401025"/>
                  </a:cubicBezTo>
                  <a:cubicBezTo>
                    <a:pt x="438979" y="389666"/>
                    <a:pt x="455772" y="373164"/>
                    <a:pt x="476250" y="362925"/>
                  </a:cubicBezTo>
                  <a:cubicBezTo>
                    <a:pt x="494211" y="353945"/>
                    <a:pt x="515439" y="352855"/>
                    <a:pt x="533400" y="343875"/>
                  </a:cubicBezTo>
                  <a:cubicBezTo>
                    <a:pt x="566518" y="327316"/>
                    <a:pt x="594815" y="301763"/>
                    <a:pt x="628650" y="286725"/>
                  </a:cubicBezTo>
                  <a:cubicBezTo>
                    <a:pt x="662752" y="271569"/>
                    <a:pt x="796414" y="252414"/>
                    <a:pt x="819150" y="248625"/>
                  </a:cubicBezTo>
                  <a:cubicBezTo>
                    <a:pt x="1033155" y="141622"/>
                    <a:pt x="858851" y="210356"/>
                    <a:pt x="1219200" y="172425"/>
                  </a:cubicBezTo>
                  <a:cubicBezTo>
                    <a:pt x="1245238" y="169684"/>
                    <a:pt x="1269727" y="158510"/>
                    <a:pt x="1295400" y="153375"/>
                  </a:cubicBezTo>
                  <a:cubicBezTo>
                    <a:pt x="1333275" y="145800"/>
                    <a:pt x="1371697" y="141235"/>
                    <a:pt x="1409700" y="134325"/>
                  </a:cubicBezTo>
                  <a:cubicBezTo>
                    <a:pt x="1441557" y="128533"/>
                    <a:pt x="1473200" y="121625"/>
                    <a:pt x="1504950" y="115275"/>
                  </a:cubicBezTo>
                  <a:cubicBezTo>
                    <a:pt x="1536700" y="96225"/>
                    <a:pt x="1567082" y="74684"/>
                    <a:pt x="1600200" y="58125"/>
                  </a:cubicBezTo>
                  <a:cubicBezTo>
                    <a:pt x="1618161" y="49145"/>
                    <a:pt x="1639389" y="48055"/>
                    <a:pt x="1657350" y="39075"/>
                  </a:cubicBezTo>
                  <a:cubicBezTo>
                    <a:pt x="1677828" y="28836"/>
                    <a:pt x="1692780" y="-6265"/>
                    <a:pt x="1714500" y="975"/>
                  </a:cubicBezTo>
                  <a:cubicBezTo>
                    <a:pt x="1732572" y="6999"/>
                    <a:pt x="1714500" y="39075"/>
                    <a:pt x="1714500" y="58125"/>
                  </a:cubicBezTo>
                  <a:lnTo>
                    <a:pt x="1714500" y="58125"/>
                  </a:lnTo>
                  <a:cubicBezTo>
                    <a:pt x="1689100" y="121625"/>
                    <a:pt x="1674144" y="190379"/>
                    <a:pt x="1638300" y="248625"/>
                  </a:cubicBezTo>
                  <a:cubicBezTo>
                    <a:pt x="1621660" y="275665"/>
                    <a:pt x="1589667" y="290023"/>
                    <a:pt x="1562100" y="305775"/>
                  </a:cubicBezTo>
                  <a:cubicBezTo>
                    <a:pt x="1499698" y="341433"/>
                    <a:pt x="1310881" y="342468"/>
                    <a:pt x="1295400" y="343875"/>
                  </a:cubicBezTo>
                  <a:cubicBezTo>
                    <a:pt x="1263650" y="350225"/>
                    <a:pt x="1231562" y="355072"/>
                    <a:pt x="1200150" y="362925"/>
                  </a:cubicBezTo>
                  <a:cubicBezTo>
                    <a:pt x="1180669" y="367795"/>
                    <a:pt x="1162481" y="377105"/>
                    <a:pt x="1143000" y="381975"/>
                  </a:cubicBezTo>
                  <a:cubicBezTo>
                    <a:pt x="1111588" y="389828"/>
                    <a:pt x="1079162" y="393172"/>
                    <a:pt x="1047750" y="401025"/>
                  </a:cubicBezTo>
                  <a:cubicBezTo>
                    <a:pt x="1028269" y="405895"/>
                    <a:pt x="1009908" y="414558"/>
                    <a:pt x="990600" y="420075"/>
                  </a:cubicBezTo>
                  <a:cubicBezTo>
                    <a:pt x="965426" y="427268"/>
                    <a:pt x="939574" y="431932"/>
                    <a:pt x="914400" y="439125"/>
                  </a:cubicBezTo>
                  <a:cubicBezTo>
                    <a:pt x="723094" y="493784"/>
                    <a:pt x="1019264" y="417672"/>
                    <a:pt x="781050" y="477225"/>
                  </a:cubicBezTo>
                  <a:cubicBezTo>
                    <a:pt x="774700" y="496275"/>
                    <a:pt x="761045" y="514317"/>
                    <a:pt x="762000" y="534375"/>
                  </a:cubicBezTo>
                  <a:cubicBezTo>
                    <a:pt x="774056" y="787556"/>
                    <a:pt x="778795" y="792055"/>
                    <a:pt x="819150" y="953475"/>
                  </a:cubicBezTo>
                  <a:cubicBezTo>
                    <a:pt x="812800" y="1067775"/>
                    <a:pt x="810953" y="1182414"/>
                    <a:pt x="800100" y="1296375"/>
                  </a:cubicBezTo>
                  <a:cubicBezTo>
                    <a:pt x="798196" y="1316365"/>
                    <a:pt x="793905" y="1338099"/>
                    <a:pt x="781050" y="1353525"/>
                  </a:cubicBezTo>
                  <a:cubicBezTo>
                    <a:pt x="760724" y="1377916"/>
                    <a:pt x="731268" y="1393063"/>
                    <a:pt x="704850" y="1410675"/>
                  </a:cubicBezTo>
                  <a:cubicBezTo>
                    <a:pt x="491417" y="1552963"/>
                    <a:pt x="629340" y="1478028"/>
                    <a:pt x="457200" y="1524975"/>
                  </a:cubicBezTo>
                  <a:cubicBezTo>
                    <a:pt x="418454" y="1535542"/>
                    <a:pt x="381000" y="1550375"/>
                    <a:pt x="342900" y="1563075"/>
                  </a:cubicBezTo>
                  <a:cubicBezTo>
                    <a:pt x="323850" y="1569425"/>
                    <a:pt x="305557" y="1578824"/>
                    <a:pt x="285750" y="1582125"/>
                  </a:cubicBezTo>
                  <a:lnTo>
                    <a:pt x="171450" y="1601175"/>
                  </a:lnTo>
                  <a:cubicBezTo>
                    <a:pt x="144923" y="1627702"/>
                    <a:pt x="96933" y="1683164"/>
                    <a:pt x="57150" y="1696425"/>
                  </a:cubicBezTo>
                  <a:cubicBezTo>
                    <a:pt x="39078" y="1702449"/>
                    <a:pt x="19050" y="1696425"/>
                    <a:pt x="0" y="1696425"/>
                  </a:cubicBezTo>
                  <a:lnTo>
                    <a:pt x="38100" y="1639275"/>
                  </a:lnTo>
                </a:path>
              </a:pathLst>
            </a:custGeom>
            <a:gradFill>
              <a:gsLst>
                <a:gs pos="0">
                  <a:srgbClr val="FF9933"/>
                </a:gs>
                <a:gs pos="100000">
                  <a:srgbClr val="FF0000"/>
                </a:gs>
              </a:gsLst>
              <a:lin ang="81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7CA92E-6724-ABFF-A9A2-800F6C170D22}"/>
                </a:ext>
              </a:extLst>
            </p:cNvPr>
            <p:cNvSpPr/>
            <p:nvPr/>
          </p:nvSpPr>
          <p:spPr>
            <a:xfrm rot="14783955">
              <a:off x="7961774" y="2028314"/>
              <a:ext cx="1019994" cy="1849143"/>
            </a:xfrm>
            <a:custGeom>
              <a:avLst/>
              <a:gdLst>
                <a:gd name="connsiteX0" fmla="*/ 236491 w 1204954"/>
                <a:gd name="connsiteY0" fmla="*/ 0 h 2179530"/>
                <a:gd name="connsiteX1" fmla="*/ 201683 w 1204954"/>
                <a:gd name="connsiteY1" fmla="*/ 146440 h 2179530"/>
                <a:gd name="connsiteX2" fmla="*/ 159851 w 1204954"/>
                <a:gd name="connsiteY2" fmla="*/ 619584 h 2179530"/>
                <a:gd name="connsiteX3" fmla="*/ 692168 w 1204954"/>
                <a:gd name="connsiteY3" fmla="*/ 1835125 h 2179530"/>
                <a:gd name="connsiteX4" fmla="*/ 1182653 w 1204954"/>
                <a:gd name="connsiteY4" fmla="*/ 1092727 h 2179530"/>
                <a:gd name="connsiteX5" fmla="*/ 1203664 w 1204954"/>
                <a:gd name="connsiteY5" fmla="*/ 938166 h 2179530"/>
                <a:gd name="connsiteX6" fmla="*/ 1204954 w 1204954"/>
                <a:gd name="connsiteY6" fmla="*/ 963989 h 2179530"/>
                <a:gd name="connsiteX7" fmla="*/ 602477 w 1204954"/>
                <a:gd name="connsiteY7" fmla="*/ 2179530 h 2179530"/>
                <a:gd name="connsiteX8" fmla="*/ 0 w 1204954"/>
                <a:gd name="connsiteY8" fmla="*/ 963989 h 2179530"/>
                <a:gd name="connsiteX9" fmla="*/ 219246 w 1204954"/>
                <a:gd name="connsiteY9" fmla="*/ 26018 h 217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954" h="2179530">
                  <a:moveTo>
                    <a:pt x="236491" y="0"/>
                  </a:moveTo>
                  <a:lnTo>
                    <a:pt x="201683" y="146440"/>
                  </a:lnTo>
                  <a:cubicBezTo>
                    <a:pt x="174746" y="291865"/>
                    <a:pt x="159851" y="451752"/>
                    <a:pt x="159851" y="619584"/>
                  </a:cubicBezTo>
                  <a:cubicBezTo>
                    <a:pt x="159851" y="1290909"/>
                    <a:pt x="398177" y="1835125"/>
                    <a:pt x="692168" y="1835125"/>
                  </a:cubicBezTo>
                  <a:cubicBezTo>
                    <a:pt x="912661" y="1835125"/>
                    <a:pt x="1101843" y="1529003"/>
                    <a:pt x="1182653" y="1092727"/>
                  </a:cubicBezTo>
                  <a:lnTo>
                    <a:pt x="1203664" y="938166"/>
                  </a:lnTo>
                  <a:lnTo>
                    <a:pt x="1204954" y="963989"/>
                  </a:lnTo>
                  <a:cubicBezTo>
                    <a:pt x="1204954" y="1635314"/>
                    <a:pt x="935216" y="2179530"/>
                    <a:pt x="602477" y="2179530"/>
                  </a:cubicBezTo>
                  <a:cubicBezTo>
                    <a:pt x="269738" y="2179530"/>
                    <a:pt x="0" y="1635314"/>
                    <a:pt x="0" y="963989"/>
                  </a:cubicBezTo>
                  <a:cubicBezTo>
                    <a:pt x="0" y="586369"/>
                    <a:pt x="85347" y="248966"/>
                    <a:pt x="219246" y="2601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86C1E8"/>
                </a:gs>
                <a:gs pos="0">
                  <a:srgbClr val="156082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3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90D5-61B6-EE81-DB34-41CA052C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C40CE-E1ED-7F7A-2E73-6F5BEE961413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u="sng" dirty="0">
                <a:solidFill>
                  <a:schemeClr val="bg1"/>
                </a:solidFill>
              </a:rPr>
              <a:t>(</a:t>
            </a:r>
            <a:r>
              <a:rPr lang="en-IN" sz="2400" u="sng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B28924-011C-C765-75A5-EE322FC0EECF}"/>
              </a:ext>
            </a:extLst>
          </p:cNvPr>
          <p:cNvSpPr txBox="1"/>
          <p:nvPr/>
        </p:nvSpPr>
        <p:spPr>
          <a:xfrm>
            <a:off x="508000" y="2409629"/>
            <a:ext cx="111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This line prints the string “Hello world!” to the console, Breakdown:</a:t>
            </a:r>
          </a:p>
          <a:p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7030A0"/>
                </a:solidFill>
              </a:rPr>
              <a:t>System</a:t>
            </a:r>
            <a:r>
              <a:rPr lang="en-IN" sz="2400" dirty="0">
                <a:solidFill>
                  <a:srgbClr val="FFFF00"/>
                </a:solidFill>
              </a:rPr>
              <a:t> : A class in the java lang package that provides access to the system, including the console.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out</a:t>
            </a:r>
            <a:r>
              <a:rPr lang="en-IN" sz="2400" dirty="0">
                <a:solidFill>
                  <a:srgbClr val="FFFF00"/>
                </a:solidFill>
              </a:rPr>
              <a:t>: An insatance of the PrintStream class within the system class, representing the console.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println</a:t>
            </a:r>
            <a:r>
              <a:rPr lang="en-IN" sz="2400" dirty="0">
                <a:solidFill>
                  <a:srgbClr val="FFFF00"/>
                </a:solidFill>
              </a:rPr>
              <a:t>: A method used to print a line of text to the console 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Hello world!</a:t>
            </a:r>
            <a:r>
              <a:rPr lang="en-IN" sz="2400" dirty="0">
                <a:solidFill>
                  <a:srgbClr val="FFFF00"/>
                </a:solidFill>
              </a:rPr>
              <a:t>: The string to be printed.</a:t>
            </a:r>
          </a:p>
        </p:txBody>
      </p:sp>
    </p:spTree>
    <p:extLst>
      <p:ext uri="{BB962C8B-B14F-4D97-AF65-F5344CB8AC3E}">
        <p14:creationId xmlns:p14="http://schemas.microsoft.com/office/powerpoint/2010/main" val="2474030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4BB82-E00E-F182-6E62-5BBE58AAB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1713B-F97E-E6CF-61BF-6EB503F70A21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u="sng" dirty="0">
                <a:solidFill>
                  <a:schemeClr val="bg1"/>
                </a:solidFill>
              </a:rPr>
              <a:t>(</a:t>
            </a:r>
            <a:r>
              <a:rPr lang="en-IN" sz="2400" u="sng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0342B-CB7E-5F66-8B74-B650380D21D3}"/>
              </a:ext>
            </a:extLst>
          </p:cNvPr>
          <p:cNvSpPr txBox="1"/>
          <p:nvPr/>
        </p:nvSpPr>
        <p:spPr>
          <a:xfrm>
            <a:off x="1487054" y="2828835"/>
            <a:ext cx="921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The semicolon (;) in java is a crucial element to indicate the end of a statement. It helps the compiler understand the structure of your code by making the boundaries between different statements.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C63A8-FEEE-8AB3-10F0-F1491D9C5D42}"/>
              </a:ext>
            </a:extLst>
          </p:cNvPr>
          <p:cNvSpPr txBox="1"/>
          <p:nvPr/>
        </p:nvSpPr>
        <p:spPr>
          <a:xfrm>
            <a:off x="5218545" y="3428999"/>
            <a:ext cx="175491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9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6F24C0-BBFE-86B3-21A8-1C8ABC9C8C19}"/>
              </a:ext>
            </a:extLst>
          </p:cNvPr>
          <p:cNvSpPr txBox="1"/>
          <p:nvPr/>
        </p:nvSpPr>
        <p:spPr>
          <a:xfrm>
            <a:off x="3075189" y="382385"/>
            <a:ext cx="6041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51883-BAE2-CD2F-B428-46657587556F}"/>
              </a:ext>
            </a:extLst>
          </p:cNvPr>
          <p:cNvSpPr txBox="1"/>
          <p:nvPr/>
        </p:nvSpPr>
        <p:spPr>
          <a:xfrm>
            <a:off x="473534" y="2281318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Integral Numbers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Byte (1 byte)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Short (2 bytes)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Int (4 bytes)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Long (8 bytes)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5A346-77C1-E5A2-A43A-7E60A1D274ED}"/>
              </a:ext>
            </a:extLst>
          </p:cNvPr>
          <p:cNvSpPr txBox="1"/>
          <p:nvPr/>
        </p:nvSpPr>
        <p:spPr>
          <a:xfrm>
            <a:off x="3311338" y="2271954"/>
            <a:ext cx="2960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Decimal Numbers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Float ( 4 bytes 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Double ( 8 bytes 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4525F-5496-BAD8-C89C-AF31BBEF4332}"/>
              </a:ext>
            </a:extLst>
          </p:cNvPr>
          <p:cNvSpPr txBox="1"/>
          <p:nvPr/>
        </p:nvSpPr>
        <p:spPr>
          <a:xfrm>
            <a:off x="6206292" y="2295686"/>
            <a:ext cx="296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True/ False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Boolean ( 1 bit 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CD56C-725B-8F0D-C3BE-47C079933150}"/>
              </a:ext>
            </a:extLst>
          </p:cNvPr>
          <p:cNvSpPr txBox="1"/>
          <p:nvPr/>
        </p:nvSpPr>
        <p:spPr>
          <a:xfrm>
            <a:off x="8798978" y="2281318"/>
            <a:ext cx="296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Characters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Char ( 2 bytes)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9C823-CDC5-0FEF-67F6-2A94A2E89B62}"/>
              </a:ext>
            </a:extLst>
          </p:cNvPr>
          <p:cNvSpPr txBox="1"/>
          <p:nvPr/>
        </p:nvSpPr>
        <p:spPr>
          <a:xfrm>
            <a:off x="937708" y="1543869"/>
            <a:ext cx="103165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900" dirty="0">
                <a:solidFill>
                  <a:schemeClr val="bg1"/>
                </a:solidFill>
                <a:latin typeface="Berlin Sans FB Demi" panose="020E0802020502020306" pitchFamily="34" charset="0"/>
              </a:rPr>
              <a:t>STRING</a:t>
            </a:r>
            <a:endParaRPr lang="en-IN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3527F1-CC20-3D4A-DA0C-79693F4CDE3E}"/>
              </a:ext>
            </a:extLst>
          </p:cNvPr>
          <p:cNvSpPr/>
          <p:nvPr/>
        </p:nvSpPr>
        <p:spPr>
          <a:xfrm>
            <a:off x="1584960" y="2529840"/>
            <a:ext cx="9022080" cy="2286000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D7AFE-7C05-709A-49A3-C1AAA91CBAD5}"/>
              </a:ext>
            </a:extLst>
          </p:cNvPr>
          <p:cNvSpPr txBox="1"/>
          <p:nvPr/>
        </p:nvSpPr>
        <p:spPr>
          <a:xfrm>
            <a:off x="2705100" y="640080"/>
            <a:ext cx="703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String Creation Methods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B79526-0769-AD67-7816-E961E9DBA321}"/>
              </a:ext>
            </a:extLst>
          </p:cNvPr>
          <p:cNvSpPr/>
          <p:nvPr/>
        </p:nvSpPr>
        <p:spPr>
          <a:xfrm>
            <a:off x="1841658" y="2712719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E7DF6F-4649-B971-EBE7-C07567F3A5CB}"/>
              </a:ext>
            </a:extLst>
          </p:cNvPr>
          <p:cNvSpPr/>
          <p:nvPr/>
        </p:nvSpPr>
        <p:spPr>
          <a:xfrm>
            <a:off x="2133758" y="2712719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C304A1-6594-F7DF-15AC-EB2541977841}"/>
              </a:ext>
            </a:extLst>
          </p:cNvPr>
          <p:cNvSpPr/>
          <p:nvPr/>
        </p:nvSpPr>
        <p:spPr>
          <a:xfrm>
            <a:off x="2425858" y="2712719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40E4B-B5C1-3270-8B7F-46D18E1BA3C9}"/>
              </a:ext>
            </a:extLst>
          </p:cNvPr>
          <p:cNvSpPr txBox="1"/>
          <p:nvPr/>
        </p:nvSpPr>
        <p:spPr>
          <a:xfrm>
            <a:off x="1841658" y="3607594"/>
            <a:ext cx="81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s1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 ;				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//String literal</a:t>
            </a:r>
          </a:p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s2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E97132"/>
                </a:solidFill>
              </a:rPr>
              <a:t>new</a:t>
            </a:r>
            <a:r>
              <a:rPr lang="en-IN" dirty="0">
                <a:solidFill>
                  <a:schemeClr val="bg1"/>
                </a:solidFill>
              </a:rPr>
              <a:t> String(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) ;	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Using Constructor</a:t>
            </a:r>
          </a:p>
        </p:txBody>
      </p:sp>
    </p:spTree>
    <p:extLst>
      <p:ext uri="{BB962C8B-B14F-4D97-AF65-F5344CB8AC3E}">
        <p14:creationId xmlns:p14="http://schemas.microsoft.com/office/powerpoint/2010/main" val="385833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928D9-9026-C781-94A0-2874D854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B2DD2D-97FD-BDED-F830-520F9AE18128}"/>
              </a:ext>
            </a:extLst>
          </p:cNvPr>
          <p:cNvSpPr/>
          <p:nvPr/>
        </p:nvSpPr>
        <p:spPr>
          <a:xfrm>
            <a:off x="1584960" y="2902438"/>
            <a:ext cx="9022080" cy="2977662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9AA70-20E8-DD67-D5D7-F36A33E14849}"/>
              </a:ext>
            </a:extLst>
          </p:cNvPr>
          <p:cNvSpPr txBox="1"/>
          <p:nvPr/>
        </p:nvSpPr>
        <p:spPr>
          <a:xfrm>
            <a:off x="2705100" y="849630"/>
            <a:ext cx="703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String Pool vs Heap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35DB52-D385-3A21-70BB-B37088E74B10}"/>
              </a:ext>
            </a:extLst>
          </p:cNvPr>
          <p:cNvSpPr/>
          <p:nvPr/>
        </p:nvSpPr>
        <p:spPr>
          <a:xfrm>
            <a:off x="1841658" y="3146481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B6C9F7-B71A-420F-15F2-483EDDD9931C}"/>
              </a:ext>
            </a:extLst>
          </p:cNvPr>
          <p:cNvSpPr/>
          <p:nvPr/>
        </p:nvSpPr>
        <p:spPr>
          <a:xfrm>
            <a:off x="2133758" y="3146481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CBEBEF-732D-2A19-BC21-9292C6C0485D}"/>
              </a:ext>
            </a:extLst>
          </p:cNvPr>
          <p:cNvSpPr/>
          <p:nvPr/>
        </p:nvSpPr>
        <p:spPr>
          <a:xfrm>
            <a:off x="2425858" y="3146481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08601-7A39-27F9-98EC-8FFAD4C84A6C}"/>
              </a:ext>
            </a:extLst>
          </p:cNvPr>
          <p:cNvSpPr txBox="1"/>
          <p:nvPr/>
        </p:nvSpPr>
        <p:spPr>
          <a:xfrm>
            <a:off x="1841658" y="3607594"/>
            <a:ext cx="8197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str1 </a:t>
            </a:r>
            <a:r>
              <a:rPr lang="en-IN" dirty="0">
                <a:solidFill>
                  <a:schemeClr val="bg1"/>
                </a:solidFill>
              </a:rPr>
              <a:t> =   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 ;							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str2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</a:t>
            </a:r>
            <a:r>
              <a:rPr lang="en-IN" dirty="0">
                <a:solidFill>
                  <a:srgbClr val="FFC000"/>
                </a:solidFill>
              </a:rPr>
              <a:t>“Hello” </a:t>
            </a:r>
            <a:r>
              <a:rPr lang="en-IN" dirty="0">
                <a:solidFill>
                  <a:schemeClr val="bg1"/>
                </a:solidFill>
              </a:rPr>
              <a:t>;				</a:t>
            </a:r>
          </a:p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str3</a:t>
            </a:r>
            <a:r>
              <a:rPr lang="en-IN" dirty="0">
                <a:solidFill>
                  <a:schemeClr val="bg1"/>
                </a:solidFill>
              </a:rPr>
              <a:t> =    </a:t>
            </a:r>
            <a:r>
              <a:rPr lang="en-IN" dirty="0">
                <a:solidFill>
                  <a:srgbClr val="E97132"/>
                </a:solidFill>
              </a:rPr>
              <a:t>new</a:t>
            </a:r>
            <a:r>
              <a:rPr lang="en-IN" dirty="0">
                <a:solidFill>
                  <a:schemeClr val="bg1"/>
                </a:solidFill>
              </a:rPr>
              <a:t> String(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) 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rgbClr val="4B86BE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B86BE"/>
                </a:solidFill>
              </a:rPr>
              <a:t>str1 </a:t>
            </a:r>
            <a:r>
              <a:rPr lang="en-IN" dirty="0">
                <a:solidFill>
                  <a:schemeClr val="bg1"/>
                </a:solidFill>
              </a:rPr>
              <a:t>==</a:t>
            </a:r>
            <a:r>
              <a:rPr lang="en-IN" dirty="0">
                <a:solidFill>
                  <a:srgbClr val="4B86BE"/>
                </a:solidFill>
              </a:rPr>
              <a:t> str2</a:t>
            </a:r>
            <a:r>
              <a:rPr lang="en-IN" dirty="0">
                <a:solidFill>
                  <a:schemeClr val="bg1"/>
                </a:solidFill>
              </a:rPr>
              <a:t>);	</a:t>
            </a:r>
            <a:r>
              <a:rPr lang="en-IN" dirty="0">
                <a:solidFill>
                  <a:srgbClr val="4B86BE"/>
                </a:solidFill>
              </a:rPr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// true (same reference in pool)</a:t>
            </a:r>
          </a:p>
          <a:p>
            <a:r>
              <a:rPr lang="en-IN" dirty="0">
                <a:solidFill>
                  <a:srgbClr val="4B86BE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println(str1 </a:t>
            </a:r>
            <a:r>
              <a:rPr lang="en-IN" dirty="0">
                <a:solidFill>
                  <a:schemeClr val="bg1"/>
                </a:solidFill>
              </a:rPr>
              <a:t>==</a:t>
            </a:r>
            <a:r>
              <a:rPr lang="en-IN" dirty="0">
                <a:solidFill>
                  <a:srgbClr val="4B86BE"/>
                </a:solidFill>
              </a:rPr>
              <a:t> str3</a:t>
            </a:r>
            <a:r>
              <a:rPr lang="en-IN" dirty="0">
                <a:solidFill>
                  <a:schemeClr val="bg1"/>
                </a:solidFill>
              </a:rPr>
              <a:t>);	</a:t>
            </a:r>
            <a:r>
              <a:rPr lang="en-IN" dirty="0">
                <a:solidFill>
                  <a:srgbClr val="4B86BE"/>
                </a:solidFill>
              </a:rPr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// false (different objects)</a:t>
            </a:r>
          </a:p>
          <a:p>
            <a:r>
              <a:rPr lang="en-IN" dirty="0">
                <a:solidFill>
                  <a:srgbClr val="4B86BE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B86BE"/>
                </a:solidFill>
              </a:rPr>
              <a:t>str1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equals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B86BE"/>
                </a:solidFill>
              </a:rPr>
              <a:t>str3</a:t>
            </a:r>
            <a:r>
              <a:rPr lang="en-IN" dirty="0">
                <a:solidFill>
                  <a:schemeClr val="bg1"/>
                </a:solidFill>
              </a:rPr>
              <a:t>));</a:t>
            </a:r>
            <a:r>
              <a:rPr lang="en-IN" dirty="0">
                <a:solidFill>
                  <a:srgbClr val="4B86BE"/>
                </a:solidFill>
              </a:rPr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// true (same dcontent)</a:t>
            </a:r>
          </a:p>
        </p:txBody>
      </p:sp>
    </p:spTree>
    <p:extLst>
      <p:ext uri="{BB962C8B-B14F-4D97-AF65-F5344CB8AC3E}">
        <p14:creationId xmlns:p14="http://schemas.microsoft.com/office/powerpoint/2010/main" val="229904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A6B58-3198-292A-F888-3BF59F11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7DFA79-FDD9-C400-EA99-BB3A6F2E2971}"/>
              </a:ext>
            </a:extLst>
          </p:cNvPr>
          <p:cNvSpPr/>
          <p:nvPr/>
        </p:nvSpPr>
        <p:spPr>
          <a:xfrm>
            <a:off x="1584960" y="2529840"/>
            <a:ext cx="9022080" cy="3096260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D17C6-584A-E3B2-A197-DC5AD02C7CBC}"/>
              </a:ext>
            </a:extLst>
          </p:cNvPr>
          <p:cNvSpPr txBox="1"/>
          <p:nvPr/>
        </p:nvSpPr>
        <p:spPr>
          <a:xfrm>
            <a:off x="2705100" y="640080"/>
            <a:ext cx="703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String Immutability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F93BCD-F335-4C9A-BA15-2B30562085AF}"/>
              </a:ext>
            </a:extLst>
          </p:cNvPr>
          <p:cNvSpPr/>
          <p:nvPr/>
        </p:nvSpPr>
        <p:spPr>
          <a:xfrm>
            <a:off x="1841658" y="2712719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0A174B-6040-BB6B-3A26-54DE3EC7CD58}"/>
              </a:ext>
            </a:extLst>
          </p:cNvPr>
          <p:cNvSpPr/>
          <p:nvPr/>
        </p:nvSpPr>
        <p:spPr>
          <a:xfrm>
            <a:off x="2133758" y="2712719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9F7D86-350D-B8AD-DFF9-9B284AF29D83}"/>
              </a:ext>
            </a:extLst>
          </p:cNvPr>
          <p:cNvSpPr/>
          <p:nvPr/>
        </p:nvSpPr>
        <p:spPr>
          <a:xfrm>
            <a:off x="2425858" y="2712719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2C031-3249-6AA1-BAB8-5E8955A265A7}"/>
              </a:ext>
            </a:extLst>
          </p:cNvPr>
          <p:cNvSpPr txBox="1"/>
          <p:nvPr/>
        </p:nvSpPr>
        <p:spPr>
          <a:xfrm>
            <a:off x="1841658" y="3607594"/>
            <a:ext cx="8197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FFC000"/>
                </a:solidFill>
              </a:rPr>
              <a:t>“John”</a:t>
            </a:r>
            <a:r>
              <a:rPr lang="en-IN" dirty="0">
                <a:solidFill>
                  <a:schemeClr val="bg1"/>
                </a:solidFill>
              </a:rPr>
              <a:t> ;</a:t>
            </a:r>
          </a:p>
          <a:p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toUpperCase</a:t>
            </a:r>
            <a:r>
              <a:rPr lang="en-IN" dirty="0">
                <a:solidFill>
                  <a:schemeClr val="bg1"/>
                </a:solidFill>
              </a:rPr>
              <a:t>( );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 ( </a:t>
            </a:r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 );	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Still prints “Jhon”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Correct way </a:t>
            </a:r>
          </a:p>
          <a:p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toUpperCase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) ;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Creates new string</a:t>
            </a:r>
          </a:p>
        </p:txBody>
      </p:sp>
    </p:spTree>
    <p:extLst>
      <p:ext uri="{BB962C8B-B14F-4D97-AF65-F5344CB8AC3E}">
        <p14:creationId xmlns:p14="http://schemas.microsoft.com/office/powerpoint/2010/main" val="266550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A736-030B-90C4-CCCD-7ABF701A6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B13C0A-31FA-7301-AA00-3496EACC3435}"/>
              </a:ext>
            </a:extLst>
          </p:cNvPr>
          <p:cNvSpPr/>
          <p:nvPr/>
        </p:nvSpPr>
        <p:spPr>
          <a:xfrm>
            <a:off x="2195909" y="1213045"/>
            <a:ext cx="7800182" cy="5271334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B3F90-A9CA-13B2-EA5C-2DCDB41EBC7D}"/>
              </a:ext>
            </a:extLst>
          </p:cNvPr>
          <p:cNvSpPr txBox="1"/>
          <p:nvPr/>
        </p:nvSpPr>
        <p:spPr>
          <a:xfrm>
            <a:off x="1822450" y="343445"/>
            <a:ext cx="854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Common String  Operations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E3A6F9-AEF6-4D39-A248-EB7FEC822935}"/>
              </a:ext>
            </a:extLst>
          </p:cNvPr>
          <p:cNvGrpSpPr/>
          <p:nvPr/>
        </p:nvGrpSpPr>
        <p:grpSpPr>
          <a:xfrm>
            <a:off x="2494800" y="1449970"/>
            <a:ext cx="788035" cy="203835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C85927-45EB-AA93-3F9F-9BD26CB19F3E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6BE383-A22B-88ED-251C-58DE7E74CC38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CACA46-2741-B1EA-52C0-329F422629E9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BD9039-613C-35A0-642B-F4141807B00E}"/>
              </a:ext>
            </a:extLst>
          </p:cNvPr>
          <p:cNvSpPr txBox="1"/>
          <p:nvPr/>
        </p:nvSpPr>
        <p:spPr>
          <a:xfrm>
            <a:off x="2443843" y="1777733"/>
            <a:ext cx="6988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text 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FFC000"/>
                </a:solidFill>
              </a:rPr>
              <a:t>“Hello World”</a:t>
            </a:r>
            <a:r>
              <a:rPr lang="en-IN" dirty="0">
                <a:solidFill>
                  <a:schemeClr val="bg1"/>
                </a:solidFill>
              </a:rPr>
              <a:t> 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Length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length</a:t>
            </a:r>
            <a:r>
              <a:rPr lang="en-IN" dirty="0">
                <a:solidFill>
                  <a:schemeClr val="bg1"/>
                </a:solidFill>
              </a:rPr>
              <a:t>( ) );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11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Accessing Characters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charAt</a:t>
            </a:r>
            <a:r>
              <a:rPr lang="en-IN" dirty="0">
                <a:solidFill>
                  <a:schemeClr val="bg1"/>
                </a:solidFill>
              </a:rPr>
              <a:t>( 0 ) );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‘h’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//Substring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Substring</a:t>
            </a:r>
            <a:r>
              <a:rPr lang="en-IN" dirty="0">
                <a:solidFill>
                  <a:schemeClr val="bg1"/>
                </a:solidFill>
              </a:rPr>
              <a:t>(0, 5 ) );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“Hello”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//Contains, startWith, endsWith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Contains</a:t>
            </a:r>
            <a:r>
              <a:rPr lang="en-IN" dirty="0">
                <a:solidFill>
                  <a:schemeClr val="bg1"/>
                </a:solidFill>
              </a:rPr>
              <a:t>( </a:t>
            </a:r>
            <a:r>
              <a:rPr lang="en-IN" dirty="0">
                <a:solidFill>
                  <a:srgbClr val="FFC000"/>
                </a:solidFill>
              </a:rPr>
              <a:t>“world”</a:t>
            </a:r>
            <a:r>
              <a:rPr lang="en-IN" dirty="0">
                <a:solidFill>
                  <a:schemeClr val="bg1"/>
                </a:solidFill>
              </a:rPr>
              <a:t>));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true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Replace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Replace</a:t>
            </a:r>
            <a:r>
              <a:rPr lang="en-IN" dirty="0">
                <a:solidFill>
                  <a:schemeClr val="bg1"/>
                </a:solidFill>
              </a:rPr>
              <a:t>( </a:t>
            </a:r>
            <a:r>
              <a:rPr lang="en-IN" dirty="0">
                <a:solidFill>
                  <a:srgbClr val="FFC000"/>
                </a:solidFill>
              </a:rPr>
              <a:t>“World” </a:t>
            </a:r>
            <a:r>
              <a:rPr lang="en-IN" dirty="0">
                <a:solidFill>
                  <a:schemeClr val="bg1"/>
                </a:solidFill>
              </a:rPr>
              <a:t>,</a:t>
            </a:r>
            <a:r>
              <a:rPr lang="en-IN" dirty="0">
                <a:solidFill>
                  <a:srgbClr val="FFC000"/>
                </a:solidFill>
              </a:rPr>
              <a:t> “Java”</a:t>
            </a:r>
            <a:r>
              <a:rPr lang="en-IN" dirty="0">
                <a:solidFill>
                  <a:schemeClr val="bg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2778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2939D-052F-0FC8-2952-91195BFDAB4D}"/>
              </a:ext>
            </a:extLst>
          </p:cNvPr>
          <p:cNvSpPr txBox="1"/>
          <p:nvPr/>
        </p:nvSpPr>
        <p:spPr>
          <a:xfrm>
            <a:off x="2988733" y="1007533"/>
            <a:ext cx="637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Arithmetic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A9429-95E0-DBAB-F6C1-9CFD5379CFA6}"/>
              </a:ext>
            </a:extLst>
          </p:cNvPr>
          <p:cNvSpPr txBox="1"/>
          <p:nvPr/>
        </p:nvSpPr>
        <p:spPr>
          <a:xfrm>
            <a:off x="2988733" y="2484860"/>
            <a:ext cx="637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FF00"/>
                </a:solidFill>
              </a:rPr>
              <a:t>+ - / * %</a:t>
            </a:r>
          </a:p>
          <a:p>
            <a:pPr algn="ctr"/>
            <a:endParaRPr lang="en-IN" sz="4800" b="1" dirty="0">
              <a:solidFill>
                <a:srgbClr val="FFFF00"/>
              </a:solidFill>
            </a:endParaRPr>
          </a:p>
          <a:p>
            <a:pPr algn="ctr"/>
            <a:r>
              <a:rPr lang="en-IN" sz="4800" b="1" dirty="0">
                <a:solidFill>
                  <a:srgbClr val="FFFF00"/>
                </a:solidFill>
              </a:rPr>
              <a:t>++</a:t>
            </a:r>
          </a:p>
          <a:p>
            <a:pPr algn="ctr"/>
            <a:endParaRPr lang="en-IN" sz="4800" b="1" dirty="0">
              <a:solidFill>
                <a:srgbClr val="FFFF00"/>
              </a:solidFill>
            </a:endParaRPr>
          </a:p>
          <a:p>
            <a:pPr algn="ctr"/>
            <a:r>
              <a:rPr lang="en-IN" sz="4800" b="1" dirty="0">
                <a:solidFill>
                  <a:srgbClr val="FFFF00"/>
                </a:solidFill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674532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D5D91-0B13-AFD7-247D-2207B290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63D73-63B1-CFE0-DDFA-0D9ED08BB2E1}"/>
              </a:ext>
            </a:extLst>
          </p:cNvPr>
          <p:cNvSpPr txBox="1"/>
          <p:nvPr/>
        </p:nvSpPr>
        <p:spPr>
          <a:xfrm>
            <a:off x="2988733" y="687493"/>
            <a:ext cx="637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Bitwise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EF7F6-5016-1015-1733-C7C0E98F5385}"/>
              </a:ext>
            </a:extLst>
          </p:cNvPr>
          <p:cNvSpPr txBox="1"/>
          <p:nvPr/>
        </p:nvSpPr>
        <p:spPr>
          <a:xfrm>
            <a:off x="2988733" y="1860020"/>
            <a:ext cx="637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&amp;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|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^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!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&lt;&lt;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&gt;&gt;</a:t>
            </a:r>
            <a:endParaRPr lang="en-IN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FB4A80-6DE1-F5B1-1415-9F735E19E0C8}"/>
              </a:ext>
            </a:extLst>
          </p:cNvPr>
          <p:cNvSpPr/>
          <p:nvPr/>
        </p:nvSpPr>
        <p:spPr>
          <a:xfrm>
            <a:off x="5187129" y="135644"/>
            <a:ext cx="1817742" cy="1015663"/>
          </a:xfrm>
          <a:prstGeom prst="rect">
            <a:avLst/>
          </a:prstGeom>
          <a:noFill/>
          <a:effectLst>
            <a:outerShdw blurRad="304800" dist="1193800" dir="12180000" sx="87000" sy="87000" algn="ctr" rotWithShape="0">
              <a:srgbClr val="000000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2">
                        <a:lumMod val="50000"/>
                        <a:lumOff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241300" sx="107000" sy="107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5400" b="1" cap="none" spc="0" dirty="0">
              <a:ln w="9525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  <a:effectLst>
                <a:outerShdw blurRad="241300" sx="107000" sy="107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EC5B0-5161-4B86-7287-261D2666AD8E}"/>
              </a:ext>
            </a:extLst>
          </p:cNvPr>
          <p:cNvSpPr txBox="1"/>
          <p:nvPr/>
        </p:nvSpPr>
        <p:spPr>
          <a:xfrm>
            <a:off x="345440" y="1151307"/>
            <a:ext cx="11501120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 is an “Object Oriented Programming Language”.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endParaRPr lang="en-IN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 is known for its “Write Once, Run Anywhere” Capability, meaning java code can run on 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any platform that has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 Virtual Machine [JVM] installed. 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platform independence is one of java’s biggest strengths.</a:t>
            </a:r>
            <a:endParaRPr lang="en-IN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AD240A-2DDB-64A9-3148-73159C770BAD}"/>
                  </a:ext>
                </a:extLst>
              </p14:cNvPr>
              <p14:cNvContentPartPr/>
              <p14:nvPr/>
            </p14:nvContentPartPr>
            <p14:xfrm>
              <a:off x="2514600" y="2832120"/>
              <a:ext cx="1010160" cy="55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AD240A-2DDB-64A9-3148-73159C770B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5240" y="2822760"/>
                <a:ext cx="1028880" cy="5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4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4EB23F-A232-BA57-E4A8-56C2E713A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82387"/>
              </p:ext>
            </p:extLst>
          </p:nvPr>
        </p:nvGraphicFramePr>
        <p:xfrm>
          <a:off x="2032000" y="1685713"/>
          <a:ext cx="8128000" cy="3505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973790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32672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759839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1731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1151879"/>
                    </a:ext>
                  </a:extLst>
                </a:gridCol>
              </a:tblGrid>
              <a:tr h="672762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 &amp; 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 | 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 ^ 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45533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499758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61051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986200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64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68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242C1-F106-AAFD-193B-D81494ED8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5DD4B-1E92-1555-EBBA-CEFCB4E29762}"/>
              </a:ext>
            </a:extLst>
          </p:cNvPr>
          <p:cNvSpPr txBox="1"/>
          <p:nvPr/>
        </p:nvSpPr>
        <p:spPr>
          <a:xfrm>
            <a:off x="183726" y="992293"/>
            <a:ext cx="11824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C</a:t>
            </a:r>
            <a:r>
              <a:rPr lang="en-IN" sz="8000" b="1" dirty="0">
                <a:solidFill>
                  <a:srgbClr val="7030A0"/>
                </a:solidFill>
              </a:rPr>
              <a:t>onditional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24C9-3A89-C8E8-2520-A8E142B2DBFD}"/>
              </a:ext>
            </a:extLst>
          </p:cNvPr>
          <p:cNvSpPr txBox="1"/>
          <p:nvPr/>
        </p:nvSpPr>
        <p:spPr>
          <a:xfrm>
            <a:off x="2988732" y="2881100"/>
            <a:ext cx="7633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</a:t>
            </a:r>
            <a:r>
              <a:rPr lang="en-IN" sz="6000" b="1" dirty="0">
                <a:solidFill>
                  <a:schemeClr val="bg1"/>
                </a:solidFill>
              </a:rPr>
              <a:t>elational Operators</a:t>
            </a:r>
          </a:p>
          <a:p>
            <a:pPr algn="ctr"/>
            <a:endParaRPr lang="en-IN" sz="6000" b="1" dirty="0">
              <a:solidFill>
                <a:schemeClr val="bg1"/>
              </a:solidFill>
            </a:endParaRPr>
          </a:p>
          <a:p>
            <a:pPr algn="ctr"/>
            <a:r>
              <a:rPr lang="en-IN" sz="6000" b="1" dirty="0">
                <a:solidFill>
                  <a:schemeClr val="bg1"/>
                </a:solidFill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3246683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4559F-A988-A3E5-7F07-D7D726606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FCB5D-795D-D3C3-4EF1-CF4D396956F8}"/>
              </a:ext>
            </a:extLst>
          </p:cNvPr>
          <p:cNvSpPr txBox="1"/>
          <p:nvPr/>
        </p:nvSpPr>
        <p:spPr>
          <a:xfrm>
            <a:off x="183726" y="626533"/>
            <a:ext cx="11824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R</a:t>
            </a:r>
            <a:r>
              <a:rPr lang="en-IN" sz="8000" b="1" dirty="0">
                <a:solidFill>
                  <a:srgbClr val="7030A0"/>
                </a:solidFill>
              </a:rPr>
              <a:t>elational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E9A7A-35D0-294B-2F4F-C96C624667A8}"/>
              </a:ext>
            </a:extLst>
          </p:cNvPr>
          <p:cNvSpPr txBox="1"/>
          <p:nvPr/>
        </p:nvSpPr>
        <p:spPr>
          <a:xfrm>
            <a:off x="2279226" y="2177003"/>
            <a:ext cx="7633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They return a Boolean result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&lt;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&lt;=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&gt;=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==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!=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6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77240-01FA-2B69-0CDA-8A3282158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532D2-AB60-7009-9C01-181B28F43C8C}"/>
              </a:ext>
            </a:extLst>
          </p:cNvPr>
          <p:cNvSpPr txBox="1"/>
          <p:nvPr/>
        </p:nvSpPr>
        <p:spPr>
          <a:xfrm>
            <a:off x="183726" y="626533"/>
            <a:ext cx="11824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rgbClr val="7030A0"/>
                </a:solidFill>
              </a:rPr>
              <a:t>Logical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FA116-8386-45B8-CBDB-FBDA07D51ED1}"/>
              </a:ext>
            </a:extLst>
          </p:cNvPr>
          <p:cNvSpPr txBox="1"/>
          <p:nvPr/>
        </p:nvSpPr>
        <p:spPr>
          <a:xfrm>
            <a:off x="754803" y="2177003"/>
            <a:ext cx="10682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Logical operators are used to combine multiple Boolean expresssions or conditions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&amp;&amp;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||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!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3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24958-CB53-6BCA-93C4-37045862E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45A89A-EB43-38F8-4ABC-1C85BEBD5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91991"/>
              </p:ext>
            </p:extLst>
          </p:nvPr>
        </p:nvGraphicFramePr>
        <p:xfrm>
          <a:off x="2032001" y="1685713"/>
          <a:ext cx="8742681" cy="35630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14227">
                  <a:extLst>
                    <a:ext uri="{9D8B030D-6E8A-4147-A177-3AD203B41FA5}">
                      <a16:colId xmlns:a16="http://schemas.microsoft.com/office/drawing/2014/main" val="2897379024"/>
                    </a:ext>
                  </a:extLst>
                </a:gridCol>
                <a:gridCol w="2914227">
                  <a:extLst>
                    <a:ext uri="{9D8B030D-6E8A-4147-A177-3AD203B41FA5}">
                      <a16:colId xmlns:a16="http://schemas.microsoft.com/office/drawing/2014/main" val="1932672315"/>
                    </a:ext>
                  </a:extLst>
                </a:gridCol>
                <a:gridCol w="2914227">
                  <a:extLst>
                    <a:ext uri="{9D8B030D-6E8A-4147-A177-3AD203B41FA5}">
                      <a16:colId xmlns:a16="http://schemas.microsoft.com/office/drawing/2014/main" val="1475983957"/>
                    </a:ext>
                  </a:extLst>
                </a:gridCol>
              </a:tblGrid>
              <a:tr h="1246573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Operand 1</a:t>
                      </a:r>
                      <a:endParaRPr lang="en-IN" sz="3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Operand 2</a:t>
                      </a:r>
                      <a:endParaRPr lang="en-IN" sz="3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Operand 1  &amp;&amp;  Operand 2</a:t>
                      </a:r>
                      <a:endParaRPr lang="en-IN" sz="3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45533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499758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61051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986200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64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54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C2F8B-BAF1-6B8E-1EC1-B0EC00532693}"/>
              </a:ext>
            </a:extLst>
          </p:cNvPr>
          <p:cNvSpPr txBox="1"/>
          <p:nvPr/>
        </p:nvSpPr>
        <p:spPr>
          <a:xfrm>
            <a:off x="1097280" y="441960"/>
            <a:ext cx="1057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7030A0"/>
                </a:solidFill>
              </a:rPr>
              <a:t>Conditional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31195-0DC1-7653-B8C9-F1C1A39CB102}"/>
              </a:ext>
            </a:extLst>
          </p:cNvPr>
          <p:cNvSpPr txBox="1"/>
          <p:nvPr/>
        </p:nvSpPr>
        <p:spPr>
          <a:xfrm>
            <a:off x="807720" y="1459409"/>
            <a:ext cx="10576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aseline="-25000" dirty="0">
                <a:solidFill>
                  <a:schemeClr val="bg1"/>
                </a:solidFill>
              </a:rPr>
              <a:t>Conditional Statements in java allows the program to make decision based on conditions and execute specific blocks of code depending on the outcome.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938D7-580C-7EE6-C4F9-7983EADD094B}"/>
              </a:ext>
            </a:extLst>
          </p:cNvPr>
          <p:cNvSpPr txBox="1"/>
          <p:nvPr/>
        </p:nvSpPr>
        <p:spPr>
          <a:xfrm>
            <a:off x="640080" y="3151049"/>
            <a:ext cx="112166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aseline="-25000" dirty="0">
                <a:solidFill>
                  <a:schemeClr val="bg1"/>
                </a:solidFill>
              </a:rPr>
              <a:t>1.If Statement</a:t>
            </a:r>
          </a:p>
          <a:p>
            <a:r>
              <a:rPr lang="en-IN" sz="4400" baseline="-25000" dirty="0">
                <a:solidFill>
                  <a:schemeClr val="bg1"/>
                </a:solidFill>
              </a:rPr>
              <a:t>2. if-else Statement</a:t>
            </a:r>
          </a:p>
          <a:p>
            <a:r>
              <a:rPr lang="en-IN" sz="4400" baseline="-25000" dirty="0">
                <a:solidFill>
                  <a:schemeClr val="bg1"/>
                </a:solidFill>
              </a:rPr>
              <a:t>3. if-else if Ladder</a:t>
            </a:r>
          </a:p>
          <a:p>
            <a:r>
              <a:rPr lang="en-IN" sz="4400" baseline="-25000" dirty="0">
                <a:solidFill>
                  <a:schemeClr val="bg1"/>
                </a:solidFill>
              </a:rPr>
              <a:t>4. Switch statement (works with int, char, String, and enum types)</a:t>
            </a:r>
          </a:p>
          <a:p>
            <a:r>
              <a:rPr lang="en-IN" sz="4400" baseline="-25000" dirty="0">
                <a:solidFill>
                  <a:schemeClr val="bg1"/>
                </a:solidFill>
              </a:rPr>
              <a:t>5. Ternary Operator ( Variable = (condition) ? Value_if_true:     	value_if_false;)</a:t>
            </a:r>
          </a:p>
        </p:txBody>
      </p:sp>
    </p:spTree>
    <p:extLst>
      <p:ext uri="{BB962C8B-B14F-4D97-AF65-F5344CB8AC3E}">
        <p14:creationId xmlns:p14="http://schemas.microsoft.com/office/powerpoint/2010/main" val="2979921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DB41CE7-9752-5FE6-2584-CF8259D60D2A}"/>
              </a:ext>
            </a:extLst>
          </p:cNvPr>
          <p:cNvSpPr txBox="1"/>
          <p:nvPr/>
        </p:nvSpPr>
        <p:spPr>
          <a:xfrm>
            <a:off x="1886990" y="1851645"/>
            <a:ext cx="84180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b="1" dirty="0">
                <a:solidFill>
                  <a:schemeClr val="bg1"/>
                </a:solidFill>
              </a:rPr>
              <a:t>LOOPS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89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99981-C0EB-D250-3633-B3FBFB49805A}"/>
              </a:ext>
            </a:extLst>
          </p:cNvPr>
          <p:cNvSpPr txBox="1"/>
          <p:nvPr/>
        </p:nvSpPr>
        <p:spPr>
          <a:xfrm>
            <a:off x="484910" y="1720840"/>
            <a:ext cx="112221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800" b="1" dirty="0">
                <a:solidFill>
                  <a:schemeClr val="bg1"/>
                </a:solidFill>
              </a:rPr>
              <a:t>For Loop</a:t>
            </a:r>
          </a:p>
          <a:p>
            <a:pPr marL="342900" indent="-342900">
              <a:buAutoNum type="arabicPeriod"/>
            </a:pPr>
            <a:r>
              <a:rPr lang="en-IN" sz="4800" b="1" dirty="0">
                <a:solidFill>
                  <a:schemeClr val="bg1"/>
                </a:solidFill>
              </a:rPr>
              <a:t>Enhanced  for Loop (for-each Loop)</a:t>
            </a:r>
          </a:p>
          <a:p>
            <a:pPr marL="342900" indent="-342900">
              <a:buAutoNum type="arabicPeriod"/>
            </a:pPr>
            <a:r>
              <a:rPr lang="en-IN" sz="4800" b="1" dirty="0">
                <a:solidFill>
                  <a:schemeClr val="bg1"/>
                </a:solidFill>
              </a:rPr>
              <a:t>While Loop</a:t>
            </a:r>
          </a:p>
          <a:p>
            <a:pPr marL="342900" indent="-342900">
              <a:buAutoNum type="arabicPeriod"/>
            </a:pPr>
            <a:r>
              <a:rPr lang="en-IN" sz="4800" b="1" dirty="0">
                <a:solidFill>
                  <a:schemeClr val="bg1"/>
                </a:solidFill>
              </a:rPr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3018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6B828-1C45-B194-DE36-C18B156B8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8C174-9936-9B43-B711-01DF5ACCFB24}"/>
              </a:ext>
            </a:extLst>
          </p:cNvPr>
          <p:cNvSpPr txBox="1"/>
          <p:nvPr/>
        </p:nvSpPr>
        <p:spPr>
          <a:xfrm>
            <a:off x="484911" y="2274838"/>
            <a:ext cx="100556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An array in java is a data structure that stores a fixed-size </a:t>
            </a:r>
            <a:r>
              <a:rPr lang="en-IN" sz="4800" b="1" i="1" dirty="0">
                <a:solidFill>
                  <a:srgbClr val="7030A0"/>
                </a:solidFill>
              </a:rPr>
              <a:t>sequential collection of elements of the same type</a:t>
            </a:r>
            <a:endParaRPr lang="en-IN" sz="4800" b="1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CCD4F-B896-DFA8-F181-A4EDB0B2B68B}"/>
              </a:ext>
            </a:extLst>
          </p:cNvPr>
          <p:cNvSpPr txBox="1"/>
          <p:nvPr/>
        </p:nvSpPr>
        <p:spPr>
          <a:xfrm>
            <a:off x="3638205" y="426832"/>
            <a:ext cx="4915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rgbClr val="7030A0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078065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51327-36E1-E528-B4D1-DE97FE79D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99343D-E927-41D0-B997-E44A300C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EAFBD-F00C-1828-5579-33A4193C1C17}"/>
              </a:ext>
            </a:extLst>
          </p:cNvPr>
          <p:cNvSpPr txBox="1"/>
          <p:nvPr/>
        </p:nvSpPr>
        <p:spPr>
          <a:xfrm>
            <a:off x="838200" y="1723434"/>
            <a:ext cx="4324642" cy="162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Declaration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E666B-0B0E-BAC7-4C26-E140832B3E3F}"/>
              </a:ext>
            </a:extLst>
          </p:cNvPr>
          <p:cNvSpPr txBox="1"/>
          <p:nvPr/>
        </p:nvSpPr>
        <p:spPr>
          <a:xfrm>
            <a:off x="838200" y="3950567"/>
            <a:ext cx="4324642" cy="119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 array must be declared with a specific data type.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065D94-855E-12FD-A38C-1F8F42D195CA}"/>
              </a:ext>
            </a:extLst>
          </p:cNvPr>
          <p:cNvSpPr/>
          <p:nvPr/>
        </p:nvSpPr>
        <p:spPr>
          <a:xfrm>
            <a:off x="5696219" y="2377440"/>
            <a:ext cx="5862154" cy="1995056"/>
          </a:xfrm>
          <a:prstGeom prst="roundRect">
            <a:avLst>
              <a:gd name="adj" fmla="val 6498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BCC1F-6256-C04A-690F-4FF69DA724D9}"/>
              </a:ext>
            </a:extLst>
          </p:cNvPr>
          <p:cNvSpPr txBox="1"/>
          <p:nvPr/>
        </p:nvSpPr>
        <p:spPr>
          <a:xfrm>
            <a:off x="5846845" y="2717134"/>
            <a:ext cx="55367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Int [ ]  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numbers</a:t>
            </a:r>
            <a:r>
              <a:rPr lang="en-IN" sz="2400" dirty="0">
                <a:solidFill>
                  <a:schemeClr val="bg1"/>
                </a:solidFill>
              </a:rPr>
              <a:t> ; 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Recommended stype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OR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Int 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numbers</a:t>
            </a:r>
            <a:r>
              <a:rPr lang="en-IN" sz="2400" dirty="0">
                <a:solidFill>
                  <a:schemeClr val="bg1"/>
                </a:solidFill>
              </a:rPr>
              <a:t> [ ] ;  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Allowed but less common 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7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FB0638-5CB5-D2D8-5768-65A5194B9BF5}"/>
              </a:ext>
            </a:extLst>
          </p:cNvPr>
          <p:cNvSpPr txBox="1"/>
          <p:nvPr/>
        </p:nvSpPr>
        <p:spPr>
          <a:xfrm>
            <a:off x="3361944" y="402336"/>
            <a:ext cx="516583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INSTALLATION PROCESS</a:t>
            </a:r>
            <a:endParaRPr lang="en-IN" dirty="0">
              <a:ln w="3175">
                <a:solidFill>
                  <a:srgbClr val="C00000"/>
                </a:solidFill>
              </a:ln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36CE9-2507-B4BD-ACF4-79310B94F314}"/>
              </a:ext>
            </a:extLst>
          </p:cNvPr>
          <p:cNvSpPr/>
          <p:nvPr/>
        </p:nvSpPr>
        <p:spPr>
          <a:xfrm>
            <a:off x="5650992" y="1243584"/>
            <a:ext cx="5468112" cy="5468112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10749-6B5D-0720-0F9B-E5B270204E79}"/>
              </a:ext>
            </a:extLst>
          </p:cNvPr>
          <p:cNvSpPr/>
          <p:nvPr/>
        </p:nvSpPr>
        <p:spPr>
          <a:xfrm>
            <a:off x="6992112" y="2752344"/>
            <a:ext cx="3703320" cy="3703320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DA521-4793-EE94-1536-8B8B70AC4449}"/>
              </a:ext>
            </a:extLst>
          </p:cNvPr>
          <p:cNvSpPr/>
          <p:nvPr/>
        </p:nvSpPr>
        <p:spPr>
          <a:xfrm>
            <a:off x="7290816" y="4297680"/>
            <a:ext cx="1908048" cy="1908048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B4DDE-EE59-3A92-B3BA-BA0D13816DC0}"/>
              </a:ext>
            </a:extLst>
          </p:cNvPr>
          <p:cNvSpPr txBox="1"/>
          <p:nvPr/>
        </p:nvSpPr>
        <p:spPr>
          <a:xfrm>
            <a:off x="11161776" y="1243584"/>
            <a:ext cx="929640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JDK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33301-B57F-8022-FC18-7B05B7AACE56}"/>
              </a:ext>
            </a:extLst>
          </p:cNvPr>
          <p:cNvSpPr txBox="1"/>
          <p:nvPr/>
        </p:nvSpPr>
        <p:spPr>
          <a:xfrm>
            <a:off x="9787128" y="2173146"/>
            <a:ext cx="929640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JRE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896DD-1F45-83E6-4DBA-46AF0054CE0F}"/>
              </a:ext>
            </a:extLst>
          </p:cNvPr>
          <p:cNvSpPr txBox="1"/>
          <p:nvPr/>
        </p:nvSpPr>
        <p:spPr>
          <a:xfrm>
            <a:off x="7780020" y="4928538"/>
            <a:ext cx="1050036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JVM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1A5E6-4540-A4CD-B296-38314C3AAC5F}"/>
              </a:ext>
            </a:extLst>
          </p:cNvPr>
          <p:cNvSpPr txBox="1"/>
          <p:nvPr/>
        </p:nvSpPr>
        <p:spPr>
          <a:xfrm>
            <a:off x="259080" y="1889916"/>
            <a:ext cx="4968240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you install 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JDK,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You are also 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need  To install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JVM &amp; JRE</a:t>
            </a:r>
          </a:p>
        </p:txBody>
      </p:sp>
    </p:spTree>
    <p:extLst>
      <p:ext uri="{BB962C8B-B14F-4D97-AF65-F5344CB8AC3E}">
        <p14:creationId xmlns:p14="http://schemas.microsoft.com/office/powerpoint/2010/main" val="18791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D05E5-6059-2550-907A-573940CAD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4D18EC-68DB-1077-6F1D-3546548B5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7D6E72-A2CB-75D3-7E1C-3834F5B3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2214D5-A901-81A7-16D0-924B8CC4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4489BD7-BB34-C681-5C3D-163C30BEC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2A78AA7-E057-C3FC-4CBA-0DA419CFA9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F250C0-548A-E4C4-D1CB-032D4309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ADCE9F-B463-973F-8F87-01DBDC48E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D7A755C-F47F-C9FC-7A86-C8CB011C3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C4C860-8828-6805-CB5C-8D9B8BDA1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A066D7-E264-F959-025F-0CBC78DD8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183BCA-5BCC-29BE-FF73-1A21849BD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C2B1E-BE6D-2DEF-A360-AB45DC8C2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36E2B-EDBD-8283-EC33-46FE39921DFB}"/>
              </a:ext>
            </a:extLst>
          </p:cNvPr>
          <p:cNvSpPr txBox="1"/>
          <p:nvPr/>
        </p:nvSpPr>
        <p:spPr>
          <a:xfrm>
            <a:off x="838200" y="1723434"/>
            <a:ext cx="4324642" cy="162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90351-D93F-3AA7-4347-EFEFA8140892}"/>
              </a:ext>
            </a:extLst>
          </p:cNvPr>
          <p:cNvSpPr txBox="1"/>
          <p:nvPr/>
        </p:nvSpPr>
        <p:spPr>
          <a:xfrm>
            <a:off x="838200" y="3950567"/>
            <a:ext cx="4324642" cy="119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Arrays are created the new keyword, and their size is specified.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33ECFA-1787-0B53-DCB6-065A3D49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E73E2C-8CF2-255B-047E-1CD7933C0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49F200F-DFF3-2A3B-F85B-2424B5CC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B88006-6839-82A0-BE81-66A9255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9C96305D-35A2-30B9-9ACE-DD4AD884D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175C7B8-D053-EADA-2FB3-C98961719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61FBC6B-3642-7973-60AE-5AFD00919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6D3873-307E-B3CA-7710-14929CAA6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E75EF9C-E83A-5A85-7E04-E0E2F04BE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A4414D5-B26C-24DD-37AE-59E769696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4C3851EC-F422-566B-2400-375B27CFF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26B6802-35B0-C070-2E07-29D8B474F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F1569B0-CEC3-7D9C-493A-B005D5CA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EDD790-5722-D9F9-6CDE-81EE74FD5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34D6A24-2075-E783-1354-341A0CF0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41AEB8-E1A7-15D9-ECEE-78F883898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B9A030-5651-CBB2-1188-43B71661F0A6}"/>
              </a:ext>
            </a:extLst>
          </p:cNvPr>
          <p:cNvSpPr/>
          <p:nvPr/>
        </p:nvSpPr>
        <p:spPr>
          <a:xfrm>
            <a:off x="5696219" y="2377440"/>
            <a:ext cx="5862154" cy="1995056"/>
          </a:xfrm>
          <a:prstGeom prst="roundRect">
            <a:avLst>
              <a:gd name="adj" fmla="val 6498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58D1A-D4BC-36DB-B175-847EAE30F9F0}"/>
              </a:ext>
            </a:extLst>
          </p:cNvPr>
          <p:cNvSpPr txBox="1"/>
          <p:nvPr/>
        </p:nvSpPr>
        <p:spPr>
          <a:xfrm>
            <a:off x="5846845" y="2717134"/>
            <a:ext cx="5536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numbers</a:t>
            </a:r>
            <a:r>
              <a:rPr lang="en-IN" sz="2400" dirty="0">
                <a:solidFill>
                  <a:schemeClr val="bg1"/>
                </a:solidFill>
              </a:rPr>
              <a:t> = 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IN" sz="2400" dirty="0">
                <a:solidFill>
                  <a:schemeClr val="bg1"/>
                </a:solidFill>
              </a:rPr>
              <a:t> int [5] ;</a:t>
            </a: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Creates an array of size 5 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5AE42-5B17-F908-A9EB-CA94DC6E1C51}"/>
              </a:ext>
            </a:extLst>
          </p:cNvPr>
          <p:cNvSpPr txBox="1"/>
          <p:nvPr/>
        </p:nvSpPr>
        <p:spPr>
          <a:xfrm>
            <a:off x="3279648" y="236099"/>
            <a:ext cx="563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3508D-8EDA-DB15-7CFA-9F058C0FF4D2}"/>
              </a:ext>
            </a:extLst>
          </p:cNvPr>
          <p:cNvSpPr txBox="1"/>
          <p:nvPr/>
        </p:nvSpPr>
        <p:spPr>
          <a:xfrm>
            <a:off x="883458" y="1420915"/>
            <a:ext cx="10425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Array elements can be initialized individually or in bulk.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D0A63A-1AB1-8901-56FB-86ABC488DF42}"/>
              </a:ext>
            </a:extLst>
          </p:cNvPr>
          <p:cNvSpPr/>
          <p:nvPr/>
        </p:nvSpPr>
        <p:spPr>
          <a:xfrm>
            <a:off x="201813" y="2357119"/>
            <a:ext cx="11618886" cy="2495191"/>
          </a:xfrm>
          <a:prstGeom prst="roundRect">
            <a:avLst>
              <a:gd name="adj" fmla="val 2500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5C3BB-4E75-5AC3-5975-4592CB7275E6}"/>
              </a:ext>
            </a:extLst>
          </p:cNvPr>
          <p:cNvSpPr txBox="1"/>
          <p:nvPr/>
        </p:nvSpPr>
        <p:spPr>
          <a:xfrm>
            <a:off x="432270" y="2696814"/>
            <a:ext cx="11308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numbers</a:t>
            </a:r>
            <a:r>
              <a:rPr lang="en-IN" sz="2800" dirty="0">
                <a:solidFill>
                  <a:schemeClr val="bg1"/>
                </a:solidFill>
              </a:rPr>
              <a:t> [0] = 10 ;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Initialize individual elements </a:t>
            </a: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numbers</a:t>
            </a:r>
            <a:r>
              <a:rPr lang="en-IN" sz="2800" dirty="0">
                <a:solidFill>
                  <a:schemeClr val="bg1"/>
                </a:solidFill>
              </a:rPr>
              <a:t> [1] = 20 ;</a:t>
            </a: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Int[ ] </a:t>
            </a:r>
            <a:r>
              <a:rPr lang="en-I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values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= {1, 2, 3,  4, 5} ; 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Combine declaration, creation, and initialization </a:t>
            </a: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4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119A0-32D7-AE22-5CCD-4E046F83136F}"/>
              </a:ext>
            </a:extLst>
          </p:cNvPr>
          <p:cNvSpPr txBox="1"/>
          <p:nvPr/>
        </p:nvSpPr>
        <p:spPr>
          <a:xfrm>
            <a:off x="2363585" y="488351"/>
            <a:ext cx="7464829" cy="315471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IN" sz="19900" b="1" dirty="0"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innerShdw blurRad="101600">
                    <a:schemeClr val="accent3">
                      <a:lumMod val="60000"/>
                      <a:lumOff val="40000"/>
                    </a:schemeClr>
                  </a:innerShdw>
                </a:effectLst>
              </a:rPr>
              <a:t>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25713-2B1C-9920-47BA-76C2F64B80CE}"/>
              </a:ext>
            </a:extLst>
          </p:cNvPr>
          <p:cNvSpPr txBox="1"/>
          <p:nvPr/>
        </p:nvSpPr>
        <p:spPr>
          <a:xfrm>
            <a:off x="676102" y="3331296"/>
            <a:ext cx="11011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innerShdw blurRad="50800">
                    <a:prstClr val="black"/>
                  </a:innerShdw>
                </a:effectLst>
              </a:rPr>
              <a:t>Object-Oriented Programming System</a:t>
            </a:r>
            <a:endParaRPr lang="en-IN" sz="7200" b="1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effectLst>
                <a:innerShdw blurRad="50800">
                  <a:prstClr val="black"/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43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120F8-64B8-9CA1-17CA-30FB605D5AE3}"/>
              </a:ext>
            </a:extLst>
          </p:cNvPr>
          <p:cNvSpPr txBox="1"/>
          <p:nvPr/>
        </p:nvSpPr>
        <p:spPr>
          <a:xfrm>
            <a:off x="667790" y="2367171"/>
            <a:ext cx="108564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A programming paradigm that uses objects and classes to design and implement software solutions.</a:t>
            </a:r>
          </a:p>
        </p:txBody>
      </p:sp>
    </p:spTree>
    <p:extLst>
      <p:ext uri="{BB962C8B-B14F-4D97-AF65-F5344CB8AC3E}">
        <p14:creationId xmlns:p14="http://schemas.microsoft.com/office/powerpoint/2010/main" val="180108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2D9EA-0724-C5F5-89D6-5298803B2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C2697-E1B7-877D-FDE0-7D0D078309B1}"/>
              </a:ext>
            </a:extLst>
          </p:cNvPr>
          <p:cNvSpPr txBox="1"/>
          <p:nvPr/>
        </p:nvSpPr>
        <p:spPr>
          <a:xfrm>
            <a:off x="3528753" y="2049774"/>
            <a:ext cx="51344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IN" sz="4400" b="1" dirty="0">
                <a:solidFill>
                  <a:schemeClr val="bg1"/>
                </a:solidFill>
              </a:rPr>
              <a:t>Class</a:t>
            </a:r>
          </a:p>
          <a:p>
            <a:pPr marL="742950" indent="-742950">
              <a:buAutoNum type="arabicPeriod"/>
            </a:pPr>
            <a:r>
              <a:rPr lang="en-IN" sz="4400" b="1" dirty="0">
                <a:solidFill>
                  <a:schemeClr val="bg1"/>
                </a:solidFill>
              </a:rPr>
              <a:t>Object</a:t>
            </a:r>
          </a:p>
          <a:p>
            <a:pPr marL="742950" indent="-742950">
              <a:buAutoNum type="arabicPeriod"/>
            </a:pPr>
            <a:r>
              <a:rPr lang="en-IN" sz="4400" b="1" dirty="0">
                <a:solidFill>
                  <a:schemeClr val="bg1"/>
                </a:solidFill>
              </a:rPr>
              <a:t>Encapsulation</a:t>
            </a:r>
          </a:p>
          <a:p>
            <a:pPr marL="742950" indent="-742950">
              <a:buAutoNum type="arabicPeriod"/>
            </a:pPr>
            <a:r>
              <a:rPr lang="en-IN" sz="4400" b="1" dirty="0">
                <a:solidFill>
                  <a:schemeClr val="bg1"/>
                </a:solidFill>
              </a:rPr>
              <a:t>Inheritance</a:t>
            </a:r>
          </a:p>
          <a:p>
            <a:pPr marL="742950" indent="-742950">
              <a:buAutoNum type="arabicPeriod"/>
            </a:pPr>
            <a:r>
              <a:rPr lang="en-IN" sz="4400" b="1" dirty="0">
                <a:solidFill>
                  <a:schemeClr val="bg1"/>
                </a:solidFill>
              </a:rPr>
              <a:t>Polymorphism</a:t>
            </a:r>
          </a:p>
          <a:p>
            <a:pPr marL="742950" indent="-742950">
              <a:buAutoNum type="arabicPeriod"/>
            </a:pPr>
            <a:r>
              <a:rPr lang="en-IN" sz="4400" b="1" dirty="0">
                <a:solidFill>
                  <a:schemeClr val="bg1"/>
                </a:solidFill>
              </a:rPr>
              <a:t>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D4E31-BA6D-B375-A4B9-768531276CA6}"/>
              </a:ext>
            </a:extLst>
          </p:cNvPr>
          <p:cNvSpPr txBox="1"/>
          <p:nvPr/>
        </p:nvSpPr>
        <p:spPr>
          <a:xfrm>
            <a:off x="667790" y="640895"/>
            <a:ext cx="108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</a:rPr>
              <a:t>Key Concept of OOPS in java </a:t>
            </a:r>
          </a:p>
        </p:txBody>
      </p:sp>
    </p:spTree>
    <p:extLst>
      <p:ext uri="{BB962C8B-B14F-4D97-AF65-F5344CB8AC3E}">
        <p14:creationId xmlns:p14="http://schemas.microsoft.com/office/powerpoint/2010/main" val="71494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AFD7B-2A96-0F54-EB44-6A7248BA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582F1-65C0-7796-2515-5A66091F5B41}"/>
              </a:ext>
            </a:extLst>
          </p:cNvPr>
          <p:cNvSpPr txBox="1"/>
          <p:nvPr/>
        </p:nvSpPr>
        <p:spPr>
          <a:xfrm>
            <a:off x="444731" y="2502943"/>
            <a:ext cx="113025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A class is a blueprint for creating objects. It defines the structure (fields) and behavior (methods) of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4C3E4-6376-A51C-901B-CECA9FCF2BE6}"/>
              </a:ext>
            </a:extLst>
          </p:cNvPr>
          <p:cNvSpPr txBox="1"/>
          <p:nvPr/>
        </p:nvSpPr>
        <p:spPr>
          <a:xfrm>
            <a:off x="667790" y="574395"/>
            <a:ext cx="108564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dirty="0">
                <a:solidFill>
                  <a:schemeClr val="bg1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94631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63807-5D4B-A338-8484-170DC64D8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1137AE-BE9A-471D-97F5-0A564B808D0D}"/>
              </a:ext>
            </a:extLst>
          </p:cNvPr>
          <p:cNvSpPr txBox="1"/>
          <p:nvPr/>
        </p:nvSpPr>
        <p:spPr>
          <a:xfrm>
            <a:off x="667790" y="107035"/>
            <a:ext cx="108564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DF0E45-F57C-49FA-BFC6-196D8BA1A3F4}"/>
              </a:ext>
            </a:extLst>
          </p:cNvPr>
          <p:cNvSpPr/>
          <p:nvPr/>
        </p:nvSpPr>
        <p:spPr>
          <a:xfrm>
            <a:off x="2185749" y="2295541"/>
            <a:ext cx="6704251" cy="3140977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C93812-D07C-5872-60DF-86F318EA157A}"/>
              </a:ext>
            </a:extLst>
          </p:cNvPr>
          <p:cNvGrpSpPr/>
          <p:nvPr/>
        </p:nvGrpSpPr>
        <p:grpSpPr>
          <a:xfrm>
            <a:off x="2422766" y="2532467"/>
            <a:ext cx="677316" cy="173888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C5B145-F6DC-4F85-4FCE-B9CE7FD0C2F2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61E867-8FB1-35FA-081D-CC55FA30ACAE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72B4F1-25E3-0C7B-B6F2-365D5B28C150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75C4AF-975F-EAFA-7C05-E58D140E6B14}"/>
              </a:ext>
            </a:extLst>
          </p:cNvPr>
          <p:cNvSpPr txBox="1"/>
          <p:nvPr/>
        </p:nvSpPr>
        <p:spPr>
          <a:xfrm>
            <a:off x="2534514" y="2860229"/>
            <a:ext cx="6006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</a:rPr>
              <a:t>Car</a:t>
            </a:r>
            <a:r>
              <a:rPr lang="en-IN" dirty="0">
                <a:solidFill>
                  <a:schemeClr val="bg1"/>
                </a:solidFill>
              </a:rPr>
              <a:t>  {</a:t>
            </a:r>
          </a:p>
          <a:p>
            <a:r>
              <a:rPr lang="en-IN" dirty="0">
                <a:solidFill>
                  <a:schemeClr val="bg1"/>
                </a:solidFill>
              </a:rPr>
              <a:t>	String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r>
              <a:rPr lang="en-IN" dirty="0">
                <a:solidFill>
                  <a:schemeClr val="bg1"/>
                </a:solidFill>
              </a:rPr>
              <a:t>	int 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speed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void  drive( ) {</a:t>
            </a:r>
          </a:p>
          <a:p>
            <a:r>
              <a:rPr lang="en-IN" dirty="0">
                <a:solidFill>
                  <a:schemeClr val="bg1"/>
                </a:solidFill>
              </a:rPr>
              <a:t>		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FFFF00"/>
                </a:solidFill>
              </a:rPr>
              <a:t>“Car is driving”</a:t>
            </a:r>
            <a:r>
              <a:rPr lang="en-IN" dirty="0">
                <a:solidFill>
                  <a:schemeClr val="bg1"/>
                </a:solidFill>
              </a:rPr>
              <a:t>) ;</a:t>
            </a:r>
          </a:p>
          <a:p>
            <a:r>
              <a:rPr lang="en-IN" dirty="0">
                <a:solidFill>
                  <a:schemeClr val="bg1"/>
                </a:solidFill>
              </a:rPr>
              <a:t>	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0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00CED-61D8-82B5-8FBB-A631A5FFD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119B8-99C5-F2B6-6BC7-6ED07F276B80}"/>
              </a:ext>
            </a:extLst>
          </p:cNvPr>
          <p:cNvSpPr txBox="1"/>
          <p:nvPr/>
        </p:nvSpPr>
        <p:spPr>
          <a:xfrm>
            <a:off x="444731" y="2445793"/>
            <a:ext cx="11302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</a:rPr>
              <a:t>An object is an instance of a class. It represents a real-world entity and has attributes and behaviours.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A51D5-0690-FDE1-F9D6-BEB07B42F8DA}"/>
              </a:ext>
            </a:extLst>
          </p:cNvPr>
          <p:cNvSpPr txBox="1"/>
          <p:nvPr/>
        </p:nvSpPr>
        <p:spPr>
          <a:xfrm>
            <a:off x="667790" y="2895"/>
            <a:ext cx="108564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dirty="0">
                <a:solidFill>
                  <a:schemeClr val="bg1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9754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20225-A225-FD84-1654-72997628E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E3ADDB-BE03-2C81-6F35-70195B1BD3B2}"/>
              </a:ext>
            </a:extLst>
          </p:cNvPr>
          <p:cNvSpPr txBox="1"/>
          <p:nvPr/>
        </p:nvSpPr>
        <p:spPr>
          <a:xfrm>
            <a:off x="667790" y="107035"/>
            <a:ext cx="108564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3A8882-2BD7-5780-DE78-DC481042AEDC}"/>
              </a:ext>
            </a:extLst>
          </p:cNvPr>
          <p:cNvSpPr/>
          <p:nvPr/>
        </p:nvSpPr>
        <p:spPr>
          <a:xfrm>
            <a:off x="3393518" y="2600340"/>
            <a:ext cx="5404965" cy="2981309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5B6E61-979D-3568-ECB1-574192D6A315}"/>
              </a:ext>
            </a:extLst>
          </p:cNvPr>
          <p:cNvGrpSpPr/>
          <p:nvPr/>
        </p:nvGrpSpPr>
        <p:grpSpPr>
          <a:xfrm>
            <a:off x="3603866" y="2818217"/>
            <a:ext cx="1326274" cy="344083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0C5089-160A-EECF-AB6C-BD4A20CBD58E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56EE22-15FE-2084-918E-329499AB4A61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93582E-40C2-9B6E-5F33-4337E3E7B75C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7FC56B1-21E4-D669-D961-D17ADB6DC35B}"/>
              </a:ext>
            </a:extLst>
          </p:cNvPr>
          <p:cNvSpPr txBox="1"/>
          <p:nvPr/>
        </p:nvSpPr>
        <p:spPr>
          <a:xfrm>
            <a:off x="3658464" y="3336479"/>
            <a:ext cx="5140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Car myCar</a:t>
            </a:r>
            <a:r>
              <a:rPr lang="en-IN" sz="3600" dirty="0">
                <a:solidFill>
                  <a:schemeClr val="bg1"/>
                </a:solidFill>
              </a:rPr>
              <a:t> = </a:t>
            </a: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IN" sz="3600" dirty="0">
                <a:solidFill>
                  <a:schemeClr val="bg1"/>
                </a:solidFill>
              </a:rPr>
              <a:t> </a:t>
            </a:r>
            <a:r>
              <a:rPr lang="en-IN" sz="3600" dirty="0">
                <a:solidFill>
                  <a:srgbClr val="61CBF4"/>
                </a:solidFill>
              </a:rPr>
              <a:t>car</a:t>
            </a:r>
            <a:r>
              <a:rPr lang="en-IN" sz="3600" dirty="0">
                <a:solidFill>
                  <a:schemeClr val="bg1"/>
                </a:solidFill>
              </a:rPr>
              <a:t>( ) ;</a:t>
            </a:r>
          </a:p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3600" dirty="0">
                <a:solidFill>
                  <a:schemeClr val="bg1"/>
                </a:solidFill>
              </a:rPr>
              <a:t>.</a:t>
            </a:r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sz="3600" dirty="0">
                <a:solidFill>
                  <a:schemeClr val="bg1"/>
                </a:solidFill>
              </a:rPr>
              <a:t> = </a:t>
            </a:r>
            <a:r>
              <a:rPr lang="en-IN" sz="3600" dirty="0">
                <a:solidFill>
                  <a:srgbClr val="FFFF00"/>
                </a:solidFill>
              </a:rPr>
              <a:t>“Red”</a:t>
            </a:r>
            <a:r>
              <a:rPr lang="en-IN" sz="3600" dirty="0">
                <a:solidFill>
                  <a:schemeClr val="bg1"/>
                </a:solidFill>
              </a:rPr>
              <a:t> ;</a:t>
            </a:r>
          </a:p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3600" dirty="0">
                <a:solidFill>
                  <a:schemeClr val="bg1"/>
                </a:solidFill>
              </a:rPr>
              <a:t>.</a:t>
            </a:r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drive</a:t>
            </a:r>
            <a:r>
              <a:rPr lang="en-IN" sz="3600" dirty="0">
                <a:solidFill>
                  <a:schemeClr val="bg1"/>
                </a:solidFill>
              </a:rPr>
              <a:t>( ) ;</a:t>
            </a:r>
          </a:p>
        </p:txBody>
      </p:sp>
    </p:spTree>
    <p:extLst>
      <p:ext uri="{BB962C8B-B14F-4D97-AF65-F5344CB8AC3E}">
        <p14:creationId xmlns:p14="http://schemas.microsoft.com/office/powerpoint/2010/main" val="37069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A12C-A692-5B79-1EA5-06495593C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5995B-5297-D037-7270-5BCA4409E2F8}"/>
              </a:ext>
            </a:extLst>
          </p:cNvPr>
          <p:cNvSpPr txBox="1"/>
          <p:nvPr/>
        </p:nvSpPr>
        <p:spPr>
          <a:xfrm>
            <a:off x="444731" y="2502943"/>
            <a:ext cx="113025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Encapsulation is the practice of building data (fields) and methods (functions) that operate on the data into a single unite (class). It also involves restricting direct access to some components using access modifiers (e.g., private, protected).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73212-2F83-76DC-519A-A313EA6B6544}"/>
              </a:ext>
            </a:extLst>
          </p:cNvPr>
          <p:cNvSpPr txBox="1"/>
          <p:nvPr/>
        </p:nvSpPr>
        <p:spPr>
          <a:xfrm>
            <a:off x="1695970" y="569405"/>
            <a:ext cx="8800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bg1"/>
                </a:solidFill>
                <a:effectLst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443711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7081EC0-0140-64CC-B26C-45FBCB6923F1}"/>
              </a:ext>
            </a:extLst>
          </p:cNvPr>
          <p:cNvGrpSpPr/>
          <p:nvPr/>
        </p:nvGrpSpPr>
        <p:grpSpPr>
          <a:xfrm>
            <a:off x="2652596" y="848166"/>
            <a:ext cx="6886808" cy="5161668"/>
            <a:chOff x="3826814" y="1106664"/>
            <a:chExt cx="4702128" cy="33387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EF5622-91CD-3D36-4420-295FE49DF04F}"/>
                </a:ext>
              </a:extLst>
            </p:cNvPr>
            <p:cNvSpPr/>
            <p:nvPr/>
          </p:nvSpPr>
          <p:spPr>
            <a:xfrm>
              <a:off x="4778896" y="1648394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Development Tools (Javac, etc.)</a:t>
              </a:r>
            </a:p>
          </p:txBody>
        </p:sp>
        <p:sp>
          <p:nvSpPr>
            <p:cNvPr id="8" name="Callout: Right Arrow 7">
              <a:extLst>
                <a:ext uri="{FF2B5EF4-FFF2-40B4-BE49-F238E27FC236}">
                  <a16:creationId xmlns:a16="http://schemas.microsoft.com/office/drawing/2014/main" id="{7B8A7112-072E-B5B2-DE1D-9FD482DAD3B7}"/>
                </a:ext>
              </a:extLst>
            </p:cNvPr>
            <p:cNvSpPr/>
            <p:nvPr/>
          </p:nvSpPr>
          <p:spPr>
            <a:xfrm>
              <a:off x="3826814" y="1659228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8B5D3E-0FFA-D273-A30D-7C60B6DFB9EE}"/>
                </a:ext>
              </a:extLst>
            </p:cNvPr>
            <p:cNvSpPr/>
            <p:nvPr/>
          </p:nvSpPr>
          <p:spPr>
            <a:xfrm>
              <a:off x="4788891" y="2108089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Source Code</a:t>
              </a:r>
            </a:p>
          </p:txBody>
        </p:sp>
        <p:sp>
          <p:nvSpPr>
            <p:cNvPr id="11" name="Callout: Right Arrow 10">
              <a:extLst>
                <a:ext uri="{FF2B5EF4-FFF2-40B4-BE49-F238E27FC236}">
                  <a16:creationId xmlns:a16="http://schemas.microsoft.com/office/drawing/2014/main" id="{CAB88E72-FC61-A9AF-2B7A-902D4339F188}"/>
                </a:ext>
              </a:extLst>
            </p:cNvPr>
            <p:cNvSpPr/>
            <p:nvPr/>
          </p:nvSpPr>
          <p:spPr>
            <a:xfrm>
              <a:off x="3836809" y="2118923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9F0C67-DEF0-FC76-57EC-1DAE7DF3F2D1}"/>
                </a:ext>
              </a:extLst>
            </p:cNvPr>
            <p:cNvSpPr/>
            <p:nvPr/>
          </p:nvSpPr>
          <p:spPr>
            <a:xfrm>
              <a:off x="4806381" y="2612762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JRE</a:t>
              </a:r>
            </a:p>
          </p:txBody>
        </p:sp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7347A1DA-B451-56F0-2E41-D937EF13AE5D}"/>
                </a:ext>
              </a:extLst>
            </p:cNvPr>
            <p:cNvSpPr/>
            <p:nvPr/>
          </p:nvSpPr>
          <p:spPr>
            <a:xfrm rot="5400000">
              <a:off x="4107548" y="2257078"/>
              <a:ext cx="202362" cy="763830"/>
            </a:xfrm>
            <a:prstGeom prst="bentUpArrow">
              <a:avLst/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132F35-108A-2D03-9973-E706037AD4A1}"/>
                </a:ext>
              </a:extLst>
            </p:cNvPr>
            <p:cNvSpPr/>
            <p:nvPr/>
          </p:nvSpPr>
          <p:spPr>
            <a:xfrm>
              <a:off x="5845689" y="3104936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JVM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1A97FA-7FC5-7B83-4070-766570D91789}"/>
                </a:ext>
              </a:extLst>
            </p:cNvPr>
            <p:cNvSpPr/>
            <p:nvPr/>
          </p:nvSpPr>
          <p:spPr>
            <a:xfrm>
              <a:off x="5855684" y="3564631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Core Classes (compiled)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DC073F-8BBF-93D1-D8F7-248C87A8BDC9}"/>
                </a:ext>
              </a:extLst>
            </p:cNvPr>
            <p:cNvSpPr/>
            <p:nvPr/>
          </p:nvSpPr>
          <p:spPr>
            <a:xfrm>
              <a:off x="5873174" y="4114274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Supporting Files</a:t>
              </a:r>
            </a:p>
          </p:txBody>
        </p:sp>
        <p:sp>
          <p:nvSpPr>
            <p:cNvPr id="18" name="Callout: Right Arrow 17">
              <a:extLst>
                <a:ext uri="{FF2B5EF4-FFF2-40B4-BE49-F238E27FC236}">
                  <a16:creationId xmlns:a16="http://schemas.microsoft.com/office/drawing/2014/main" id="{D29509C7-A062-E88A-2222-54C5A28ECB02}"/>
                </a:ext>
              </a:extLst>
            </p:cNvPr>
            <p:cNvSpPr/>
            <p:nvPr/>
          </p:nvSpPr>
          <p:spPr>
            <a:xfrm>
              <a:off x="4946073" y="3100786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Callout: Right Arrow 18">
              <a:extLst>
                <a:ext uri="{FF2B5EF4-FFF2-40B4-BE49-F238E27FC236}">
                  <a16:creationId xmlns:a16="http://schemas.microsoft.com/office/drawing/2014/main" id="{74F91BBA-3B03-81EF-607D-C56595CBC466}"/>
                </a:ext>
              </a:extLst>
            </p:cNvPr>
            <p:cNvSpPr/>
            <p:nvPr/>
          </p:nvSpPr>
          <p:spPr>
            <a:xfrm>
              <a:off x="4956068" y="3560481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Arrow: Bent-Up 19">
              <a:extLst>
                <a:ext uri="{FF2B5EF4-FFF2-40B4-BE49-F238E27FC236}">
                  <a16:creationId xmlns:a16="http://schemas.microsoft.com/office/drawing/2014/main" id="{88680799-E323-CFB3-A516-5CA67FC890E5}"/>
                </a:ext>
              </a:extLst>
            </p:cNvPr>
            <p:cNvSpPr/>
            <p:nvPr/>
          </p:nvSpPr>
          <p:spPr>
            <a:xfrm rot="5400000">
              <a:off x="5226807" y="3758596"/>
              <a:ext cx="202362" cy="763830"/>
            </a:xfrm>
            <a:prstGeom prst="bentUpArrow">
              <a:avLst/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C3A228-C753-C02E-C8F9-7242CDD91A28}"/>
                </a:ext>
              </a:extLst>
            </p:cNvPr>
            <p:cNvSpPr/>
            <p:nvPr/>
          </p:nvSpPr>
          <p:spPr>
            <a:xfrm>
              <a:off x="3826815" y="1106664"/>
              <a:ext cx="53235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3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E1B4C-C2F6-6509-F268-33B316C35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D8E27-2EA1-7DD4-F1BC-E0325B8E6953}"/>
              </a:ext>
            </a:extLst>
          </p:cNvPr>
          <p:cNvSpPr txBox="1"/>
          <p:nvPr/>
        </p:nvSpPr>
        <p:spPr>
          <a:xfrm>
            <a:off x="523875" y="2551837"/>
            <a:ext cx="11144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Inheritance allows a class to acquire properties and methods of another class. It supports code reusablity.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4D8EB-694D-F664-21B3-1FF0F427E6E9}"/>
              </a:ext>
            </a:extLst>
          </p:cNvPr>
          <p:cNvSpPr txBox="1"/>
          <p:nvPr/>
        </p:nvSpPr>
        <p:spPr>
          <a:xfrm>
            <a:off x="1695970" y="569405"/>
            <a:ext cx="8800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Inheritance</a:t>
            </a:r>
            <a:endParaRPr lang="en-I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8A9D7-C81A-62A3-A343-48294A6E0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66B512-87FD-C54F-51F8-C68EAE142192}"/>
              </a:ext>
            </a:extLst>
          </p:cNvPr>
          <p:cNvSpPr txBox="1"/>
          <p:nvPr/>
        </p:nvSpPr>
        <p:spPr>
          <a:xfrm>
            <a:off x="667790" y="107035"/>
            <a:ext cx="1085642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I</a:t>
            </a:r>
            <a:r>
              <a:rPr lang="en-IN" sz="11500" b="1" dirty="0">
                <a:solidFill>
                  <a:schemeClr val="bg1"/>
                </a:solidFill>
              </a:rPr>
              <a:t>nheritance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2EADC2-2A16-9490-BAC8-D408EEBBF793}"/>
              </a:ext>
            </a:extLst>
          </p:cNvPr>
          <p:cNvSpPr/>
          <p:nvPr/>
        </p:nvSpPr>
        <p:spPr>
          <a:xfrm>
            <a:off x="2185749" y="2238391"/>
            <a:ext cx="6704251" cy="3905234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C7963F-0DD3-992A-05DB-398A151A3320}"/>
              </a:ext>
            </a:extLst>
          </p:cNvPr>
          <p:cNvGrpSpPr/>
          <p:nvPr/>
        </p:nvGrpSpPr>
        <p:grpSpPr>
          <a:xfrm>
            <a:off x="2422766" y="2532467"/>
            <a:ext cx="677316" cy="173888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F51C2F-EA19-097C-07D5-EC33A44A93CA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623914-D59B-A95D-6E35-EF65F7AB3826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2A3C17-2A5B-1074-CA81-C006035C71D0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056619-084D-7825-0240-5D7EDAACEE1D}"/>
              </a:ext>
            </a:extLst>
          </p:cNvPr>
          <p:cNvSpPr txBox="1"/>
          <p:nvPr/>
        </p:nvSpPr>
        <p:spPr>
          <a:xfrm>
            <a:off x="2534514" y="2860229"/>
            <a:ext cx="6006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Class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</a:rPr>
              <a:t>Animal</a:t>
            </a:r>
            <a:r>
              <a:rPr lang="en-IN" dirty="0">
                <a:solidFill>
                  <a:schemeClr val="bg1"/>
                </a:solidFill>
              </a:rPr>
              <a:t>  {</a:t>
            </a:r>
          </a:p>
          <a:p>
            <a:r>
              <a:rPr lang="en-IN" dirty="0">
                <a:solidFill>
                  <a:schemeClr val="bg1"/>
                </a:solidFill>
              </a:rPr>
              <a:t>	void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eat( )</a:t>
            </a:r>
            <a:r>
              <a:rPr lang="en-IN" dirty="0">
                <a:solidFill>
                  <a:schemeClr val="bg1"/>
                </a:solidFill>
              </a:rPr>
              <a:t> {</a:t>
            </a:r>
          </a:p>
          <a:p>
            <a:r>
              <a:rPr lang="en-IN" dirty="0">
                <a:solidFill>
                  <a:schemeClr val="bg1"/>
                </a:solidFill>
              </a:rPr>
              <a:t>	 	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FFFF00"/>
                </a:solidFill>
              </a:rPr>
              <a:t>“This animal eats food”</a:t>
            </a:r>
            <a:r>
              <a:rPr lang="en-IN" dirty="0">
                <a:solidFill>
                  <a:schemeClr val="bg1"/>
                </a:solidFill>
              </a:rPr>
              <a:t>) ;</a:t>
            </a:r>
          </a:p>
          <a:p>
            <a:r>
              <a:rPr lang="en-IN" dirty="0">
                <a:solidFill>
                  <a:schemeClr val="bg1"/>
                </a:solidFill>
              </a:rPr>
              <a:t>	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accent2"/>
                </a:solidFill>
              </a:rPr>
              <a:t>Class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</a:rPr>
              <a:t>Dog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accent2"/>
                </a:solidFill>
              </a:rPr>
              <a:t>extends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Animal</a:t>
            </a:r>
            <a:r>
              <a:rPr lang="en-IN" dirty="0">
                <a:solidFill>
                  <a:schemeClr val="bg1"/>
                </a:solidFill>
              </a:rPr>
              <a:t> {</a:t>
            </a:r>
          </a:p>
          <a:p>
            <a:r>
              <a:rPr lang="en-IN" dirty="0">
                <a:solidFill>
                  <a:schemeClr val="bg1"/>
                </a:solidFill>
              </a:rPr>
              <a:t>	void 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bark </a:t>
            </a:r>
            <a:r>
              <a:rPr lang="en-IN" dirty="0">
                <a:solidFill>
                  <a:schemeClr val="bg1"/>
                </a:solidFill>
              </a:rPr>
              <a:t>( ) {</a:t>
            </a:r>
          </a:p>
          <a:p>
            <a:r>
              <a:rPr lang="en-IN" dirty="0">
                <a:solidFill>
                  <a:schemeClr val="bg1"/>
                </a:solidFill>
              </a:rPr>
              <a:t>		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FFFF00"/>
                </a:solidFill>
              </a:rPr>
              <a:t>“Dog barks.”</a:t>
            </a:r>
            <a:r>
              <a:rPr lang="en-IN" dirty="0">
                <a:solidFill>
                  <a:schemeClr val="bg1"/>
                </a:solidFill>
              </a:rPr>
              <a:t>) ;</a:t>
            </a:r>
          </a:p>
          <a:p>
            <a:r>
              <a:rPr lang="en-IN" dirty="0">
                <a:solidFill>
                  <a:schemeClr val="bg1"/>
                </a:solidFill>
              </a:rPr>
              <a:t>	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5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8CCC2-F00E-2453-5971-4F38D447C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E7D060-A5A7-E341-C7F7-084E2192DD3C}"/>
              </a:ext>
            </a:extLst>
          </p:cNvPr>
          <p:cNvSpPr txBox="1"/>
          <p:nvPr/>
        </p:nvSpPr>
        <p:spPr>
          <a:xfrm>
            <a:off x="667790" y="107035"/>
            <a:ext cx="1085642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I</a:t>
            </a:r>
            <a:r>
              <a:rPr lang="en-IN" sz="11500" b="1" dirty="0">
                <a:solidFill>
                  <a:schemeClr val="bg1"/>
                </a:solidFill>
              </a:rPr>
              <a:t>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2D6A2-D8DA-831C-ECB3-E649667CAF28}"/>
              </a:ext>
            </a:extLst>
          </p:cNvPr>
          <p:cNvSpPr txBox="1"/>
          <p:nvPr/>
        </p:nvSpPr>
        <p:spPr>
          <a:xfrm>
            <a:off x="3381895" y="2180719"/>
            <a:ext cx="5428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Single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Multilevel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Hierarchical</a:t>
            </a:r>
            <a:endParaRPr lang="en-I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223A5-D9EA-C714-2504-36B8195FA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3288-0BB2-4727-E4A0-363022B5ADFF}"/>
              </a:ext>
            </a:extLst>
          </p:cNvPr>
          <p:cNvSpPr txBox="1"/>
          <p:nvPr/>
        </p:nvSpPr>
        <p:spPr>
          <a:xfrm>
            <a:off x="1199977" y="1536174"/>
            <a:ext cx="97920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JAVA Doesn’t support 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</a:rPr>
              <a:t>Multiple inheritance</a:t>
            </a:r>
            <a:endParaRPr lang="en-IN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49D65-FC69-4E0D-8F11-D063D84FE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81EC94-250F-0B42-12E2-4134D6F359B7}"/>
              </a:ext>
            </a:extLst>
          </p:cNvPr>
          <p:cNvSpPr txBox="1"/>
          <p:nvPr/>
        </p:nvSpPr>
        <p:spPr>
          <a:xfrm>
            <a:off x="1720735" y="107035"/>
            <a:ext cx="8750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Polymorphism</a:t>
            </a:r>
            <a:endParaRPr lang="en-IN" sz="9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E591B-4939-BD9B-5F39-65057104C8EC}"/>
              </a:ext>
            </a:extLst>
          </p:cNvPr>
          <p:cNvSpPr txBox="1"/>
          <p:nvPr/>
        </p:nvSpPr>
        <p:spPr>
          <a:xfrm>
            <a:off x="579121" y="2180719"/>
            <a:ext cx="11308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Polymorphism allows methods to perform different tasks based on the object that calls them.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can be achieved via: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Runtime Polymorphism (Method Overriding)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Compile-time Polymorphism (Method Overriding)</a:t>
            </a:r>
          </a:p>
        </p:txBody>
      </p:sp>
    </p:spTree>
    <p:extLst>
      <p:ext uri="{BB962C8B-B14F-4D97-AF65-F5344CB8AC3E}">
        <p14:creationId xmlns:p14="http://schemas.microsoft.com/office/powerpoint/2010/main" val="89722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7240E-8747-2B06-7EF3-8877E8565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B4F74F-AF77-A29F-395D-FCAB9A86C254}"/>
              </a:ext>
            </a:extLst>
          </p:cNvPr>
          <p:cNvSpPr txBox="1"/>
          <p:nvPr/>
        </p:nvSpPr>
        <p:spPr>
          <a:xfrm>
            <a:off x="1720735" y="107035"/>
            <a:ext cx="875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Method Overloading</a:t>
            </a:r>
            <a:endParaRPr lang="en-IN" sz="7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BA655-19E7-6F1E-2B40-6BE35C7DED51}"/>
              </a:ext>
            </a:extLst>
          </p:cNvPr>
          <p:cNvSpPr txBox="1"/>
          <p:nvPr/>
        </p:nvSpPr>
        <p:spPr>
          <a:xfrm>
            <a:off x="441960" y="2180719"/>
            <a:ext cx="11308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Method Overloading in java is a feature that allows a class to have multiple methods with the same name but different parameter lists. It enables a method to perform  different tasks depending on the arguments passed to it.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BA54E-24AB-8B02-9B61-F6F422AC3180}"/>
              </a:ext>
            </a:extLst>
          </p:cNvPr>
          <p:cNvSpPr txBox="1"/>
          <p:nvPr/>
        </p:nvSpPr>
        <p:spPr>
          <a:xfrm>
            <a:off x="1720735" y="1097635"/>
            <a:ext cx="8750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(Compile-Time Polymorphism)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E0D5B-C9C4-6059-1458-D6FB740B6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3E97A-B352-6723-EEFA-5DDB80DC7FEA}"/>
              </a:ext>
            </a:extLst>
          </p:cNvPr>
          <p:cNvSpPr txBox="1"/>
          <p:nvPr/>
        </p:nvSpPr>
        <p:spPr>
          <a:xfrm>
            <a:off x="2381770" y="259435"/>
            <a:ext cx="742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Different Numbers of Parameters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01DF70-8EB3-1C0A-C3AC-B38D53CC9CA7}"/>
              </a:ext>
            </a:extLst>
          </p:cNvPr>
          <p:cNvSpPr/>
          <p:nvPr/>
        </p:nvSpPr>
        <p:spPr>
          <a:xfrm>
            <a:off x="3219788" y="1143001"/>
            <a:ext cx="5752425" cy="5219700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6B126D-1105-160C-02C6-B531D90FCC77}"/>
              </a:ext>
            </a:extLst>
          </p:cNvPr>
          <p:cNvGrpSpPr/>
          <p:nvPr/>
        </p:nvGrpSpPr>
        <p:grpSpPr>
          <a:xfrm>
            <a:off x="3401289" y="1376509"/>
            <a:ext cx="677316" cy="173888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C86ABA-58EF-3AFC-98D5-38B0F676EB41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74E251-9B54-EFC8-5F67-B7CA8B2B61A2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0B2198-7B1F-5021-144D-129C0C9380F6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6185E5-92A1-6F1F-6358-EFD6864324D7}"/>
              </a:ext>
            </a:extLst>
          </p:cNvPr>
          <p:cNvSpPr txBox="1"/>
          <p:nvPr/>
        </p:nvSpPr>
        <p:spPr>
          <a:xfrm>
            <a:off x="3329419" y="1758308"/>
            <a:ext cx="55331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Calculator</a:t>
            </a:r>
            <a:r>
              <a:rPr lang="en-IN" sz="1400" dirty="0">
                <a:solidFill>
                  <a:schemeClr val="bg1"/>
                </a:solidFill>
              </a:rPr>
              <a:t>  {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Add two integers</a:t>
            </a:r>
          </a:p>
          <a:p>
            <a:r>
              <a:rPr lang="en-IN" sz="1400" dirty="0">
                <a:solidFill>
                  <a:schemeClr val="bg1"/>
                </a:solidFill>
              </a:rPr>
              <a:t>	int 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</a:t>
            </a:r>
            <a:r>
              <a:rPr lang="en-IN" sz="1400" dirty="0">
                <a:solidFill>
                  <a:schemeClr val="bg1"/>
                </a:solidFill>
              </a:rPr>
              <a:t>(int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a, </a:t>
            </a:r>
            <a:r>
              <a:rPr lang="en-IN" sz="1400" dirty="0">
                <a:solidFill>
                  <a:schemeClr val="bg1"/>
                </a:solidFill>
              </a:rPr>
              <a:t>int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</a:t>
            </a:r>
            <a:r>
              <a:rPr lang="en-IN" sz="1400" dirty="0">
                <a:solidFill>
                  <a:schemeClr val="bg1"/>
                </a:solidFill>
              </a:rPr>
              <a:t>)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IN" sz="1400" dirty="0">
                <a:solidFill>
                  <a:srgbClr val="E97132"/>
                </a:solidFill>
              </a:rPr>
              <a:t>return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 </a:t>
            </a:r>
            <a:r>
              <a:rPr lang="en-IN" sz="1400" dirty="0">
                <a:solidFill>
                  <a:schemeClr val="bg1"/>
                </a:solidFill>
              </a:rPr>
              <a:t>+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b;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Add two integers</a:t>
            </a:r>
          </a:p>
          <a:p>
            <a:r>
              <a:rPr lang="en-IN" sz="1400" dirty="0">
                <a:solidFill>
                  <a:schemeClr val="bg1"/>
                </a:solidFill>
              </a:rPr>
              <a:t>	int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</a:t>
            </a:r>
            <a:r>
              <a:rPr lang="en-IN" sz="1400" dirty="0">
                <a:solidFill>
                  <a:schemeClr val="bg1"/>
                </a:solidFill>
              </a:rPr>
              <a:t>(int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en-IN" sz="1400" dirty="0">
                <a:solidFill>
                  <a:schemeClr val="bg1"/>
                </a:solidFill>
              </a:rPr>
              <a:t>, int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en-IN" sz="1400" dirty="0">
                <a:solidFill>
                  <a:schemeClr val="bg1"/>
                </a:solidFill>
              </a:rPr>
              <a:t>, int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1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>
                <a:solidFill>
                  <a:srgbClr val="E97132"/>
                </a:solidFill>
              </a:rPr>
              <a:t>return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en-IN" sz="1400" dirty="0">
                <a:solidFill>
                  <a:schemeClr val="bg1"/>
                </a:solidFill>
              </a:rPr>
              <a:t> +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en-IN" sz="1400" dirty="0">
                <a:solidFill>
                  <a:schemeClr val="bg1"/>
                </a:solidFill>
              </a:rPr>
              <a:t> +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1400" dirty="0">
                <a:solidFill>
                  <a:schemeClr val="bg1"/>
                </a:solidFill>
              </a:rPr>
              <a:t>;</a:t>
            </a: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}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rgbClr val="E97132"/>
                </a:solidFill>
              </a:rPr>
              <a:t>public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E97132"/>
                </a:solidFill>
              </a:rPr>
              <a:t>class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Main</a:t>
            </a:r>
            <a:r>
              <a:rPr lang="en-IN" sz="1400" dirty="0">
                <a:solidFill>
                  <a:schemeClr val="bg1"/>
                </a:solidFill>
              </a:rPr>
              <a:t>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</a:t>
            </a:r>
            <a:r>
              <a:rPr lang="en-IN" sz="1400" dirty="0">
                <a:solidFill>
                  <a:srgbClr val="E97132"/>
                </a:solidFill>
              </a:rPr>
              <a:t>public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E97132"/>
                </a:solidFill>
              </a:rPr>
              <a:t>static</a:t>
            </a:r>
            <a:r>
              <a:rPr lang="en-IN" sz="1400" dirty="0">
                <a:solidFill>
                  <a:schemeClr val="bg1"/>
                </a:solidFill>
              </a:rPr>
              <a:t> void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  <a:r>
              <a:rPr lang="en-IN" sz="1400" dirty="0">
                <a:solidFill>
                  <a:schemeClr val="bg1"/>
                </a:solidFill>
              </a:rPr>
              <a:t>(String[ ]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args</a:t>
            </a:r>
            <a:r>
              <a:rPr lang="en-IN" sz="1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Calculator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calc</a:t>
            </a:r>
            <a:r>
              <a:rPr lang="en-IN" sz="1400" dirty="0">
                <a:solidFill>
                  <a:schemeClr val="bg1"/>
                </a:solidFill>
              </a:rPr>
              <a:t> = </a:t>
            </a:r>
            <a:r>
              <a:rPr lang="en-IN" sz="1400" dirty="0">
                <a:solidFill>
                  <a:srgbClr val="E97132"/>
                </a:solidFill>
              </a:rPr>
              <a:t>new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Calculator</a:t>
            </a:r>
            <a:r>
              <a:rPr lang="en-IN" sz="1400" dirty="0">
                <a:solidFill>
                  <a:schemeClr val="bg1"/>
                </a:solidFill>
              </a:rPr>
              <a:t>( ) ;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 err="1">
                <a:solidFill>
                  <a:srgbClr val="FFFF00"/>
                </a:solidFill>
              </a:rPr>
              <a:t>Calc.add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2, 3</a:t>
            </a:r>
            <a:r>
              <a:rPr lang="en-IN" sz="1400" dirty="0">
                <a:solidFill>
                  <a:schemeClr val="bg1"/>
                </a:solidFill>
              </a:rPr>
              <a:t>)) ;		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//Output : 5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 err="1">
                <a:solidFill>
                  <a:srgbClr val="FFFF00"/>
                </a:solidFill>
              </a:rPr>
              <a:t>Calc.add</a:t>
            </a:r>
            <a:r>
              <a:rPr lang="en-IN" sz="1400" dirty="0">
                <a:solidFill>
                  <a:srgbClr val="FFFF00"/>
                </a:solidFill>
              </a:rPr>
              <a:t>(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1, 2, 3</a:t>
            </a:r>
            <a:r>
              <a:rPr lang="en-IN" sz="1400" dirty="0">
                <a:solidFill>
                  <a:srgbClr val="FFFF00"/>
                </a:solidFill>
              </a:rPr>
              <a:t>)</a:t>
            </a:r>
            <a:r>
              <a:rPr lang="en-IN" sz="1400" dirty="0">
                <a:solidFill>
                  <a:schemeClr val="bg1"/>
                </a:solidFill>
              </a:rPr>
              <a:t>) ;	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//Output : 6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r>
              <a:rPr lang="en-IN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738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2BDAC-7CCB-85AD-EA68-01529357A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642792-2F96-1DDB-0B57-481B3AE87E1D}"/>
              </a:ext>
            </a:extLst>
          </p:cNvPr>
          <p:cNvSpPr txBox="1"/>
          <p:nvPr/>
        </p:nvSpPr>
        <p:spPr>
          <a:xfrm>
            <a:off x="2381770" y="259435"/>
            <a:ext cx="742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Different Types of Parameters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829872-D874-3333-2BB6-80AA778DE942}"/>
              </a:ext>
            </a:extLst>
          </p:cNvPr>
          <p:cNvSpPr/>
          <p:nvPr/>
        </p:nvSpPr>
        <p:spPr>
          <a:xfrm>
            <a:off x="2514600" y="1143001"/>
            <a:ext cx="7162800" cy="5455564"/>
          </a:xfrm>
          <a:prstGeom prst="roundRect">
            <a:avLst>
              <a:gd name="adj" fmla="val 174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953E7-8C6E-34E7-4116-3FB40B34A7F7}"/>
              </a:ext>
            </a:extLst>
          </p:cNvPr>
          <p:cNvGrpSpPr/>
          <p:nvPr/>
        </p:nvGrpSpPr>
        <p:grpSpPr>
          <a:xfrm>
            <a:off x="2761209" y="1315549"/>
            <a:ext cx="677316" cy="173888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01969F-429C-81DA-48B8-DCD11BBBE3F9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74CFB-9BC9-C89D-06D1-6611212D41E4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C6D7D3-BB94-0FB8-E4C4-D28DDA438E1F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685076-BEEA-88B5-1D01-2161E67E3F6F}"/>
              </a:ext>
            </a:extLst>
          </p:cNvPr>
          <p:cNvSpPr txBox="1"/>
          <p:nvPr/>
        </p:nvSpPr>
        <p:spPr>
          <a:xfrm>
            <a:off x="2757367" y="1631505"/>
            <a:ext cx="66805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Printer</a:t>
            </a:r>
            <a:r>
              <a:rPr lang="en-IN" sz="1400" dirty="0">
                <a:solidFill>
                  <a:schemeClr val="bg1"/>
                </a:solidFill>
              </a:rPr>
              <a:t> 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void 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1400" dirty="0">
                <a:solidFill>
                  <a:schemeClr val="bg1"/>
                </a:solidFill>
              </a:rPr>
              <a:t>(String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</a:t>
            </a:r>
            <a:r>
              <a:rPr lang="en-IN" sz="1400" dirty="0">
                <a:solidFill>
                  <a:schemeClr val="bg1"/>
                </a:solidFill>
              </a:rPr>
              <a:t>)  {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“String : </a:t>
            </a:r>
            <a:r>
              <a:rPr lang="en-IN" sz="1400" dirty="0">
                <a:solidFill>
                  <a:schemeClr val="bg1"/>
                </a:solidFill>
              </a:rPr>
              <a:t>“+ </a:t>
            </a:r>
            <a:r>
              <a:rPr lang="en-IN" sz="1400" dirty="0">
                <a:solidFill>
                  <a:srgbClr val="58A4C2"/>
                </a:solidFill>
              </a:rPr>
              <a:t>s</a:t>
            </a:r>
            <a:r>
              <a:rPr lang="en-IN" sz="1400" dirty="0">
                <a:solidFill>
                  <a:schemeClr val="bg1"/>
                </a:solidFill>
              </a:rPr>
              <a:t>) ;</a:t>
            </a: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1400" dirty="0">
                <a:solidFill>
                  <a:schemeClr val="bg1"/>
                </a:solidFill>
              </a:rPr>
              <a:t>}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IN" sz="1400" dirty="0">
                <a:solidFill>
                  <a:schemeClr val="bg1"/>
                </a:solidFill>
              </a:rPr>
              <a:t>void 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1400" dirty="0">
                <a:solidFill>
                  <a:schemeClr val="bg1"/>
                </a:solidFill>
              </a:rPr>
              <a:t>(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r>
              <a:rPr lang="en-IN" sz="1400" dirty="0">
                <a:solidFill>
                  <a:schemeClr val="bg1"/>
                </a:solidFill>
              </a:rPr>
              <a:t>)  {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“Integer : </a:t>
            </a:r>
            <a:r>
              <a:rPr lang="en-IN" sz="1400" dirty="0">
                <a:solidFill>
                  <a:schemeClr val="bg1"/>
                </a:solidFill>
              </a:rPr>
              <a:t>“+ </a:t>
            </a:r>
            <a:r>
              <a:rPr lang="en-IN" sz="1400" dirty="0" err="1">
                <a:solidFill>
                  <a:srgbClr val="58A4C2"/>
                </a:solidFill>
              </a:rPr>
              <a:t>num</a:t>
            </a:r>
            <a:r>
              <a:rPr lang="en-IN" sz="1400" dirty="0">
                <a:solidFill>
                  <a:schemeClr val="bg1"/>
                </a:solidFill>
              </a:rPr>
              <a:t>) ;</a:t>
            </a: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r>
              <a:rPr lang="en-IN" sz="1400" dirty="0">
                <a:solidFill>
                  <a:schemeClr val="bg1"/>
                </a:solidFill>
              </a:rPr>
              <a:t>	void 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1400" dirty="0">
                <a:solidFill>
                  <a:schemeClr val="bg1"/>
                </a:solidFill>
              </a:rPr>
              <a:t>(double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</a:t>
            </a:r>
            <a:r>
              <a:rPr lang="en-IN" sz="1400" dirty="0">
                <a:solidFill>
                  <a:schemeClr val="bg1"/>
                </a:solidFill>
              </a:rPr>
              <a:t>)  {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“Double :  </a:t>
            </a:r>
            <a:r>
              <a:rPr lang="en-IN" sz="1400" dirty="0">
                <a:solidFill>
                  <a:schemeClr val="bg1"/>
                </a:solidFill>
              </a:rPr>
              <a:t>“+ </a:t>
            </a:r>
            <a:r>
              <a:rPr lang="en-IN" sz="1400" dirty="0">
                <a:solidFill>
                  <a:srgbClr val="58A4C2"/>
                </a:solidFill>
              </a:rPr>
              <a:t>d</a:t>
            </a:r>
            <a:r>
              <a:rPr lang="en-IN" sz="1400" dirty="0">
                <a:solidFill>
                  <a:schemeClr val="bg1"/>
                </a:solidFill>
              </a:rPr>
              <a:t>) ;</a:t>
            </a: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}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rgbClr val="E97132"/>
                </a:solidFill>
              </a:rPr>
              <a:t>public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E97132"/>
                </a:solidFill>
              </a:rPr>
              <a:t>class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Main</a:t>
            </a:r>
            <a:r>
              <a:rPr lang="en-IN" sz="1400" dirty="0">
                <a:solidFill>
                  <a:schemeClr val="bg1"/>
                </a:solidFill>
              </a:rPr>
              <a:t>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</a:t>
            </a:r>
            <a:r>
              <a:rPr lang="en-IN" sz="1400" dirty="0">
                <a:solidFill>
                  <a:srgbClr val="E97132"/>
                </a:solidFill>
              </a:rPr>
              <a:t>public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E97132"/>
                </a:solidFill>
              </a:rPr>
              <a:t>static</a:t>
            </a:r>
            <a:r>
              <a:rPr lang="en-IN" sz="1400" dirty="0">
                <a:solidFill>
                  <a:schemeClr val="bg1"/>
                </a:solidFill>
              </a:rPr>
              <a:t> void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  <a:r>
              <a:rPr lang="en-IN" sz="1400" dirty="0">
                <a:solidFill>
                  <a:schemeClr val="bg1"/>
                </a:solidFill>
              </a:rPr>
              <a:t>(String[ ]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args</a:t>
            </a:r>
            <a:r>
              <a:rPr lang="en-IN" sz="1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</a:t>
            </a:r>
            <a:r>
              <a:rPr lang="en-IN" sz="1400" dirty="0">
                <a:solidFill>
                  <a:schemeClr val="bg1"/>
                </a:solidFill>
              </a:rPr>
              <a:t>  = </a:t>
            </a:r>
            <a:r>
              <a:rPr lang="en-IN" sz="1400" dirty="0">
                <a:solidFill>
                  <a:srgbClr val="E97132"/>
                </a:solidFill>
              </a:rPr>
              <a:t>new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</a:t>
            </a:r>
            <a:r>
              <a:rPr lang="en-IN" sz="1400" dirty="0">
                <a:solidFill>
                  <a:schemeClr val="bg1"/>
                </a:solidFill>
              </a:rPr>
              <a:t>( ) ;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</a:t>
            </a:r>
            <a:r>
              <a:rPr lang="en-IN" sz="1400" dirty="0" err="1">
                <a:solidFill>
                  <a:schemeClr val="bg1"/>
                </a:solidFill>
              </a:rPr>
              <a:t>.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“Hello World !”</a:t>
            </a:r>
            <a:r>
              <a:rPr lang="en-IN" sz="1400" dirty="0">
                <a:solidFill>
                  <a:schemeClr val="bg1"/>
                </a:solidFill>
              </a:rPr>
              <a:t>) ;		      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Output : String : Hello, World !</a:t>
            </a:r>
            <a:r>
              <a:rPr lang="en-IN" sz="1400" dirty="0">
                <a:solidFill>
                  <a:schemeClr val="bg1"/>
                </a:solidFill>
              </a:rPr>
              <a:t>	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printer.print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IN" sz="1400" dirty="0">
                <a:solidFill>
                  <a:schemeClr val="bg1"/>
                </a:solidFill>
              </a:rPr>
              <a:t>) ;                                          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Output :  Integer : 100 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printer.print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3.14</a:t>
            </a:r>
            <a:r>
              <a:rPr lang="en-IN" sz="1400" dirty="0">
                <a:solidFill>
                  <a:schemeClr val="bg1"/>
                </a:solidFill>
              </a:rPr>
              <a:t>) ;                                         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Output :  Integer : 3.14</a:t>
            </a:r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r>
              <a:rPr lang="en-IN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5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CEBBA-E3FC-2819-3AA0-05B693EAA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27A774-B374-E895-9EE6-B04A6E526E40}"/>
              </a:ext>
            </a:extLst>
          </p:cNvPr>
          <p:cNvSpPr txBox="1"/>
          <p:nvPr/>
        </p:nvSpPr>
        <p:spPr>
          <a:xfrm>
            <a:off x="2381770" y="259435"/>
            <a:ext cx="742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Different Order of Parameters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5A0F05-9B36-E0B6-BC3F-F0BB5146AF9B}"/>
              </a:ext>
            </a:extLst>
          </p:cNvPr>
          <p:cNvSpPr/>
          <p:nvPr/>
        </p:nvSpPr>
        <p:spPr>
          <a:xfrm>
            <a:off x="2461260" y="1143001"/>
            <a:ext cx="7269480" cy="4288970"/>
          </a:xfrm>
          <a:prstGeom prst="roundRect">
            <a:avLst>
              <a:gd name="adj" fmla="val 174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01A3E5-AE2F-BD58-2B06-1C18FF115CE9}"/>
              </a:ext>
            </a:extLst>
          </p:cNvPr>
          <p:cNvGrpSpPr/>
          <p:nvPr/>
        </p:nvGrpSpPr>
        <p:grpSpPr>
          <a:xfrm>
            <a:off x="2742127" y="1300309"/>
            <a:ext cx="677316" cy="173888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0BFA22-324E-DCB3-06AB-01A3C6872952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DF9E6E-6066-BA9C-6C13-6A35BBF98D3A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BA9930-9584-C661-F31F-EDA4C90A7168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3C9AB72-3C89-B531-A533-B7CC5598A670}"/>
              </a:ext>
            </a:extLst>
          </p:cNvPr>
          <p:cNvSpPr txBox="1"/>
          <p:nvPr/>
        </p:nvSpPr>
        <p:spPr>
          <a:xfrm>
            <a:off x="2742127" y="1631505"/>
            <a:ext cx="66805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Display</a:t>
            </a:r>
            <a:r>
              <a:rPr lang="en-IN" sz="1400" dirty="0">
                <a:solidFill>
                  <a:schemeClr val="bg1"/>
                </a:solidFill>
              </a:rPr>
              <a:t> 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void 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show</a:t>
            </a:r>
            <a:r>
              <a:rPr lang="en-IN" sz="1400" dirty="0">
                <a:solidFill>
                  <a:schemeClr val="bg1"/>
                </a:solidFill>
              </a:rPr>
              <a:t>(String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s, int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r>
              <a:rPr lang="en-IN" sz="1400" dirty="0">
                <a:solidFill>
                  <a:schemeClr val="bg1"/>
                </a:solidFill>
              </a:rPr>
              <a:t>)  {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“String : “</a:t>
            </a:r>
            <a:r>
              <a:rPr lang="en-IN" sz="1400" dirty="0">
                <a:solidFill>
                  <a:schemeClr val="bg1"/>
                </a:solidFill>
              </a:rPr>
              <a:t> + </a:t>
            </a:r>
            <a:r>
              <a:rPr lang="en-IN" sz="1400" dirty="0">
                <a:solidFill>
                  <a:srgbClr val="58A4C2"/>
                </a:solidFill>
              </a:rPr>
              <a:t>s </a:t>
            </a:r>
            <a:r>
              <a:rPr lang="en-IN" sz="1400" dirty="0">
                <a:solidFill>
                  <a:schemeClr val="bg1"/>
                </a:solidFill>
              </a:rPr>
              <a:t>+</a:t>
            </a:r>
            <a:r>
              <a:rPr lang="en-IN" sz="1400" dirty="0">
                <a:solidFill>
                  <a:srgbClr val="58A4C2"/>
                </a:solidFill>
              </a:rPr>
              <a:t> “, Number : “ </a:t>
            </a:r>
            <a:r>
              <a:rPr lang="en-IN" sz="1400" dirty="0">
                <a:solidFill>
                  <a:schemeClr val="bg1"/>
                </a:solidFill>
              </a:rPr>
              <a:t>+</a:t>
            </a:r>
            <a:r>
              <a:rPr lang="en-IN" sz="1400" dirty="0">
                <a:solidFill>
                  <a:srgbClr val="58A4C2"/>
                </a:solidFill>
              </a:rPr>
              <a:t> </a:t>
            </a:r>
            <a:r>
              <a:rPr lang="en-IN" sz="1400" dirty="0" err="1">
                <a:solidFill>
                  <a:srgbClr val="58A4C2"/>
                </a:solidFill>
              </a:rPr>
              <a:t>num</a:t>
            </a:r>
            <a:r>
              <a:rPr lang="en-IN" sz="1400" dirty="0">
                <a:solidFill>
                  <a:schemeClr val="bg1"/>
                </a:solidFill>
              </a:rPr>
              <a:t>) ;</a:t>
            </a: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1400" dirty="0">
                <a:solidFill>
                  <a:schemeClr val="bg1"/>
                </a:solidFill>
              </a:rPr>
              <a:t>}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IN" sz="1400" dirty="0">
                <a:solidFill>
                  <a:schemeClr val="bg1"/>
                </a:solidFill>
              </a:rPr>
              <a:t>void 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show</a:t>
            </a:r>
            <a:r>
              <a:rPr lang="en-IN" sz="1400" dirty="0">
                <a:solidFill>
                  <a:schemeClr val="bg1"/>
                </a:solidFill>
              </a:rPr>
              <a:t>(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400" dirty="0">
                <a:solidFill>
                  <a:schemeClr val="bg1"/>
                </a:solidFill>
              </a:rPr>
              <a:t>String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</a:t>
            </a:r>
            <a:r>
              <a:rPr lang="en-IN" sz="1400" dirty="0">
                <a:solidFill>
                  <a:schemeClr val="bg1"/>
                </a:solidFill>
              </a:rPr>
              <a:t>)  {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“Number : “</a:t>
            </a:r>
            <a:r>
              <a:rPr lang="en-IN" sz="1400" dirty="0">
                <a:solidFill>
                  <a:schemeClr val="bg1"/>
                </a:solidFill>
              </a:rPr>
              <a:t> + </a:t>
            </a:r>
            <a:r>
              <a:rPr lang="en-IN" sz="1400" dirty="0" err="1">
                <a:solidFill>
                  <a:srgbClr val="58A4C2"/>
                </a:solidFill>
              </a:rPr>
              <a:t>num</a:t>
            </a:r>
            <a:r>
              <a:rPr lang="en-IN" sz="1400" dirty="0">
                <a:solidFill>
                  <a:srgbClr val="58A4C2"/>
                </a:solidFill>
              </a:rPr>
              <a:t> </a:t>
            </a:r>
            <a:r>
              <a:rPr lang="en-IN" sz="1400" dirty="0">
                <a:solidFill>
                  <a:schemeClr val="bg1"/>
                </a:solidFill>
              </a:rPr>
              <a:t>+</a:t>
            </a:r>
            <a:r>
              <a:rPr lang="en-IN" sz="1400" dirty="0">
                <a:solidFill>
                  <a:srgbClr val="FFFF00"/>
                </a:solidFill>
              </a:rPr>
              <a:t>”, String : “</a:t>
            </a:r>
            <a:r>
              <a:rPr lang="en-IN" sz="1400" dirty="0">
                <a:solidFill>
                  <a:srgbClr val="58A4C2"/>
                </a:solidFill>
              </a:rPr>
              <a:t> </a:t>
            </a:r>
            <a:r>
              <a:rPr lang="en-IN" sz="1400" dirty="0">
                <a:solidFill>
                  <a:schemeClr val="bg1"/>
                </a:solidFill>
              </a:rPr>
              <a:t>+</a:t>
            </a:r>
            <a:r>
              <a:rPr lang="en-IN" sz="1400" dirty="0">
                <a:solidFill>
                  <a:srgbClr val="58A4C2"/>
                </a:solidFill>
              </a:rPr>
              <a:t> s</a:t>
            </a:r>
            <a:r>
              <a:rPr lang="en-IN" sz="1400" dirty="0">
                <a:solidFill>
                  <a:schemeClr val="bg1"/>
                </a:solidFill>
              </a:rPr>
              <a:t>) ;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r>
              <a:rPr lang="en-IN" sz="1400" dirty="0">
                <a:solidFill>
                  <a:schemeClr val="bg1"/>
                </a:solidFill>
              </a:rPr>
              <a:t>}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rgbClr val="E97132"/>
                </a:solidFill>
              </a:rPr>
              <a:t>public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E97132"/>
                </a:solidFill>
              </a:rPr>
              <a:t>class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Main</a:t>
            </a:r>
            <a:r>
              <a:rPr lang="en-IN" sz="1400" dirty="0">
                <a:solidFill>
                  <a:schemeClr val="bg1"/>
                </a:solidFill>
              </a:rPr>
              <a:t>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</a:t>
            </a:r>
            <a:r>
              <a:rPr lang="en-IN" sz="1400" dirty="0">
                <a:solidFill>
                  <a:srgbClr val="E97132"/>
                </a:solidFill>
              </a:rPr>
              <a:t>public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E97132"/>
                </a:solidFill>
              </a:rPr>
              <a:t>static</a:t>
            </a:r>
            <a:r>
              <a:rPr lang="en-IN" sz="1400" dirty="0">
                <a:solidFill>
                  <a:schemeClr val="bg1"/>
                </a:solidFill>
              </a:rPr>
              <a:t> void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  <a:r>
              <a:rPr lang="en-IN" sz="1400" dirty="0">
                <a:solidFill>
                  <a:schemeClr val="bg1"/>
                </a:solidFill>
              </a:rPr>
              <a:t>(String[ ]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args</a:t>
            </a:r>
            <a:r>
              <a:rPr lang="en-IN" sz="1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Display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display</a:t>
            </a:r>
            <a:r>
              <a:rPr lang="en-IN" sz="1400" dirty="0">
                <a:solidFill>
                  <a:schemeClr val="bg1"/>
                </a:solidFill>
              </a:rPr>
              <a:t> = </a:t>
            </a:r>
            <a:r>
              <a:rPr lang="en-IN" sz="1400" dirty="0">
                <a:solidFill>
                  <a:srgbClr val="E97132"/>
                </a:solidFill>
              </a:rPr>
              <a:t>new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Display</a:t>
            </a:r>
            <a:r>
              <a:rPr lang="en-IN" sz="1400" dirty="0">
                <a:solidFill>
                  <a:schemeClr val="bg1"/>
                </a:solidFill>
              </a:rPr>
              <a:t>( ) ;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display</a:t>
            </a:r>
            <a:r>
              <a:rPr lang="en-IN" sz="1400" dirty="0" err="1">
                <a:solidFill>
                  <a:schemeClr val="bg1"/>
                </a:solidFill>
              </a:rPr>
              <a:t>.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show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“Java”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101</a:t>
            </a:r>
            <a:r>
              <a:rPr lang="en-IN" sz="1400" dirty="0">
                <a:solidFill>
                  <a:schemeClr val="bg1"/>
                </a:solidFill>
              </a:rPr>
              <a:t>) ;             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Output : String : Java, Number : 101</a:t>
            </a:r>
            <a:r>
              <a:rPr lang="en-IN" sz="1400" dirty="0">
                <a:solidFill>
                  <a:schemeClr val="bg1"/>
                </a:solidFill>
              </a:rPr>
              <a:t>	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printer.print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</a:t>
            </a:r>
            <a:r>
              <a:rPr lang="en-IN" sz="1400" dirty="0">
                <a:solidFill>
                  <a:schemeClr val="bg1"/>
                </a:solidFill>
              </a:rPr>
              <a:t>,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“OOPS”</a:t>
            </a:r>
            <a:r>
              <a:rPr lang="en-IN" sz="1400" dirty="0">
                <a:solidFill>
                  <a:schemeClr val="bg1"/>
                </a:solidFill>
              </a:rPr>
              <a:t>) ;          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Output :  Number : 202, String : OOPS</a:t>
            </a: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r>
              <a:rPr lang="en-IN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66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3EC4-CDAF-640F-B465-43D8D968B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14733-1697-1F40-8C72-E87735885E6A}"/>
              </a:ext>
            </a:extLst>
          </p:cNvPr>
          <p:cNvSpPr txBox="1"/>
          <p:nvPr/>
        </p:nvSpPr>
        <p:spPr>
          <a:xfrm>
            <a:off x="1728355" y="107035"/>
            <a:ext cx="8750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Run-Time Polymorphism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17831-B737-2331-3E5E-6385199D1B6B}"/>
              </a:ext>
            </a:extLst>
          </p:cNvPr>
          <p:cNvSpPr txBox="1"/>
          <p:nvPr/>
        </p:nvSpPr>
        <p:spPr>
          <a:xfrm>
            <a:off x="1074421" y="2180719"/>
            <a:ext cx="10043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Run-time polymorphism is achieved through method overriding, where a subclass provides a specific implementation of a method already defined in its parent class. The method to be called is determined at  runtime based on the object.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02514-AB1B-9992-F86D-7991CD4187DF}"/>
              </a:ext>
            </a:extLst>
          </p:cNvPr>
          <p:cNvSpPr txBox="1"/>
          <p:nvPr/>
        </p:nvSpPr>
        <p:spPr>
          <a:xfrm>
            <a:off x="1728355" y="747115"/>
            <a:ext cx="875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(Dynamic Polymorphism)</a:t>
            </a:r>
          </a:p>
        </p:txBody>
      </p:sp>
    </p:spTree>
    <p:extLst>
      <p:ext uri="{BB962C8B-B14F-4D97-AF65-F5344CB8AC3E}">
        <p14:creationId xmlns:p14="http://schemas.microsoft.com/office/powerpoint/2010/main" val="20176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BDDCD-1597-2977-2697-67786EA76CBC}"/>
              </a:ext>
            </a:extLst>
          </p:cNvPr>
          <p:cNvSpPr txBox="1"/>
          <p:nvPr/>
        </p:nvSpPr>
        <p:spPr>
          <a:xfrm>
            <a:off x="345440" y="1172572"/>
            <a:ext cx="11501120" cy="5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800" dirty="0">
                <a:solidFill>
                  <a:schemeClr val="bg1"/>
                </a:solidFill>
                <a:latin typeface="Bodoni MT Black" panose="02070A03080606020203" pitchFamily="18" charset="0"/>
              </a:rPr>
              <a:t>To Summarize their relationship 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JDK contains IRE, which contains JVM.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 need JDK to create Java applications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 only need JRE to run Java applications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JVM is the actual engine that runs the java bytecode on any platform </a:t>
            </a:r>
          </a:p>
        </p:txBody>
      </p:sp>
    </p:spTree>
    <p:extLst>
      <p:ext uri="{BB962C8B-B14F-4D97-AF65-F5344CB8AC3E}">
        <p14:creationId xmlns:p14="http://schemas.microsoft.com/office/powerpoint/2010/main" val="101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36971-6590-26F7-9E56-3D73DA4FE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51566A-ABF8-E3FA-11F1-8A6EDBF8C740}"/>
              </a:ext>
            </a:extLst>
          </p:cNvPr>
          <p:cNvSpPr txBox="1"/>
          <p:nvPr/>
        </p:nvSpPr>
        <p:spPr>
          <a:xfrm>
            <a:off x="2381770" y="259435"/>
            <a:ext cx="742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Runtime Polymorphism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AF9FCD-43C4-5EBA-B03D-044DE3143F25}"/>
              </a:ext>
            </a:extLst>
          </p:cNvPr>
          <p:cNvSpPr/>
          <p:nvPr/>
        </p:nvSpPr>
        <p:spPr>
          <a:xfrm>
            <a:off x="2514600" y="1143001"/>
            <a:ext cx="7162800" cy="5455564"/>
          </a:xfrm>
          <a:prstGeom prst="roundRect">
            <a:avLst>
              <a:gd name="adj" fmla="val 174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8A7F34-E4C4-BE90-7219-AECE0606C790}"/>
              </a:ext>
            </a:extLst>
          </p:cNvPr>
          <p:cNvGrpSpPr/>
          <p:nvPr/>
        </p:nvGrpSpPr>
        <p:grpSpPr>
          <a:xfrm>
            <a:off x="2761209" y="1315549"/>
            <a:ext cx="677316" cy="173888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39A11A-176F-452D-A887-31AF70E3D6D0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CABC31-C722-8D57-A48B-D648AE4E06FC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28746C-1395-A063-4DBC-A495A2B853CA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5A8DFE-B039-1106-B725-1CD44EC26BA6}"/>
              </a:ext>
            </a:extLst>
          </p:cNvPr>
          <p:cNvSpPr txBox="1"/>
          <p:nvPr/>
        </p:nvSpPr>
        <p:spPr>
          <a:xfrm>
            <a:off x="2755726" y="1520252"/>
            <a:ext cx="66805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2"/>
                </a:solidFill>
              </a:rPr>
              <a:t>class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rgbClr val="FFFF00"/>
                </a:solidFill>
              </a:rPr>
              <a:t>Animal</a:t>
            </a:r>
            <a:r>
              <a:rPr lang="en-IN" sz="1200" dirty="0">
                <a:solidFill>
                  <a:schemeClr val="bg1"/>
                </a:solidFill>
              </a:rPr>
              <a:t> 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void </a:t>
            </a:r>
            <a:r>
              <a:rPr lang="en-IN" sz="1200" dirty="0">
                <a:solidFill>
                  <a:srgbClr val="61CBF4"/>
                </a:solidFill>
              </a:rPr>
              <a:t>sound</a:t>
            </a:r>
            <a:r>
              <a:rPr lang="en-IN" sz="1200" dirty="0">
                <a:solidFill>
                  <a:schemeClr val="bg1"/>
                </a:solidFill>
              </a:rPr>
              <a:t>() 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	</a:t>
            </a:r>
            <a:r>
              <a:rPr lang="en-IN" sz="1200" dirty="0" err="1">
                <a:solidFill>
                  <a:srgbClr val="61CBF4"/>
                </a:solidFill>
              </a:rPr>
              <a:t>System</a:t>
            </a:r>
            <a:r>
              <a:rPr lang="en-IN" sz="1200" dirty="0" err="1">
                <a:solidFill>
                  <a:schemeClr val="bg1"/>
                </a:solidFill>
              </a:rPr>
              <a:t>.</a:t>
            </a:r>
            <a:r>
              <a:rPr lang="en-IN" sz="1200" dirty="0" err="1">
                <a:solidFill>
                  <a:srgbClr val="61CBF4"/>
                </a:solidFill>
              </a:rPr>
              <a:t>out</a:t>
            </a:r>
            <a:r>
              <a:rPr lang="en-IN" sz="1200" dirty="0" err="1">
                <a:solidFill>
                  <a:schemeClr val="bg1"/>
                </a:solidFill>
              </a:rPr>
              <a:t>.</a:t>
            </a:r>
            <a:r>
              <a:rPr lang="en-IN" sz="1200" dirty="0" err="1">
                <a:solidFill>
                  <a:srgbClr val="61CBF4"/>
                </a:solidFill>
              </a:rPr>
              <a:t>println</a:t>
            </a:r>
            <a:r>
              <a:rPr lang="en-IN" sz="1200" dirty="0">
                <a:solidFill>
                  <a:schemeClr val="bg1"/>
                </a:solidFill>
              </a:rPr>
              <a:t>(</a:t>
            </a:r>
            <a:r>
              <a:rPr lang="en-IN" sz="1200" dirty="0">
                <a:solidFill>
                  <a:srgbClr val="FFFF00"/>
                </a:solidFill>
              </a:rPr>
              <a:t>"Animal makes a sound"</a:t>
            </a:r>
            <a:r>
              <a:rPr lang="en-IN" sz="1200" dirty="0">
                <a:solidFill>
                  <a:schemeClr val="bg1"/>
                </a:solidFill>
              </a:rPr>
              <a:t>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IN" sz="1200" dirty="0">
                <a:solidFill>
                  <a:schemeClr val="bg1"/>
                </a:solidFill>
              </a:rPr>
              <a:t>}</a:t>
            </a:r>
          </a:p>
          <a:p>
            <a:endParaRPr lang="en-IN" sz="1200" dirty="0">
              <a:solidFill>
                <a:schemeClr val="bg1"/>
              </a:solidFill>
            </a:endParaRPr>
          </a:p>
          <a:p>
            <a:r>
              <a:rPr lang="en-IN" sz="1200" dirty="0">
                <a:solidFill>
                  <a:schemeClr val="accent2"/>
                </a:solidFill>
              </a:rPr>
              <a:t>class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rgbClr val="FFFF00"/>
                </a:solidFill>
              </a:rPr>
              <a:t>Dog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chemeClr val="accent2"/>
                </a:solidFill>
              </a:rPr>
              <a:t>extends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rgbClr val="61CBF4"/>
                </a:solidFill>
              </a:rPr>
              <a:t>Animal</a:t>
            </a:r>
            <a:r>
              <a:rPr lang="en-IN" sz="1200" dirty="0">
                <a:solidFill>
                  <a:schemeClr val="bg1"/>
                </a:solidFill>
              </a:rPr>
              <a:t> 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void </a:t>
            </a:r>
            <a:r>
              <a:rPr lang="en-IN" sz="1200" dirty="0">
                <a:solidFill>
                  <a:srgbClr val="61CBF4"/>
                </a:solidFill>
              </a:rPr>
              <a:t>sound</a:t>
            </a:r>
            <a:r>
              <a:rPr lang="en-IN" sz="1200" dirty="0">
                <a:solidFill>
                  <a:schemeClr val="bg1"/>
                </a:solidFill>
              </a:rPr>
              <a:t>() 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</a:t>
            </a:r>
            <a:r>
              <a:rPr lang="en-IN" sz="1200" dirty="0" err="1">
                <a:solidFill>
                  <a:srgbClr val="61CBF4"/>
                </a:solidFill>
              </a:rPr>
              <a:t>System</a:t>
            </a:r>
            <a:r>
              <a:rPr lang="en-IN" sz="1200" dirty="0" err="1">
                <a:solidFill>
                  <a:schemeClr val="bg1"/>
                </a:solidFill>
              </a:rPr>
              <a:t>.</a:t>
            </a:r>
            <a:r>
              <a:rPr lang="en-IN" sz="1200" dirty="0" err="1">
                <a:solidFill>
                  <a:srgbClr val="61CBF4"/>
                </a:solidFill>
              </a:rPr>
              <a:t>out</a:t>
            </a:r>
            <a:r>
              <a:rPr lang="en-IN" sz="1200" dirty="0" err="1">
                <a:solidFill>
                  <a:schemeClr val="bg1"/>
                </a:solidFill>
              </a:rPr>
              <a:t>.</a:t>
            </a:r>
            <a:r>
              <a:rPr lang="en-IN" sz="1200" dirty="0" err="1">
                <a:solidFill>
                  <a:srgbClr val="61CBF4"/>
                </a:solidFill>
              </a:rPr>
              <a:t>println</a:t>
            </a:r>
            <a:r>
              <a:rPr lang="en-IN" sz="1200" dirty="0">
                <a:solidFill>
                  <a:schemeClr val="bg1"/>
                </a:solidFill>
              </a:rPr>
              <a:t>(</a:t>
            </a:r>
            <a:r>
              <a:rPr lang="en-IN" sz="1200" dirty="0">
                <a:solidFill>
                  <a:srgbClr val="FFFF00"/>
                </a:solidFill>
              </a:rPr>
              <a:t>"Dog barks"</a:t>
            </a:r>
            <a:r>
              <a:rPr lang="en-IN" sz="1200" dirty="0">
                <a:solidFill>
                  <a:schemeClr val="bg1"/>
                </a:solidFill>
              </a:rPr>
              <a:t>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IN" sz="1200" dirty="0">
                <a:solidFill>
                  <a:schemeClr val="bg1"/>
                </a:solidFill>
              </a:rPr>
              <a:t>}</a:t>
            </a:r>
          </a:p>
          <a:p>
            <a:endParaRPr lang="en-IN" sz="1200" dirty="0">
              <a:solidFill>
                <a:schemeClr val="bg1"/>
              </a:solidFill>
            </a:endParaRPr>
          </a:p>
          <a:p>
            <a:r>
              <a:rPr lang="en-IN" sz="1200" dirty="0">
                <a:solidFill>
                  <a:schemeClr val="accent2"/>
                </a:solidFill>
              </a:rPr>
              <a:t>class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rgbClr val="FFFF00"/>
                </a:solidFill>
              </a:rPr>
              <a:t>Cat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chemeClr val="accent2"/>
                </a:solidFill>
              </a:rPr>
              <a:t>extends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rgbClr val="61CBF4"/>
                </a:solidFill>
              </a:rPr>
              <a:t>Animal</a:t>
            </a:r>
            <a:r>
              <a:rPr lang="en-IN" sz="1200" dirty="0">
                <a:solidFill>
                  <a:schemeClr val="bg1"/>
                </a:solidFill>
              </a:rPr>
              <a:t> 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void </a:t>
            </a:r>
            <a:r>
              <a:rPr lang="en-IN" sz="1200" dirty="0">
                <a:solidFill>
                  <a:srgbClr val="61CBF4"/>
                </a:solidFill>
              </a:rPr>
              <a:t>sound</a:t>
            </a:r>
            <a:r>
              <a:rPr lang="en-IN" sz="1200" dirty="0">
                <a:solidFill>
                  <a:schemeClr val="bg1"/>
                </a:solidFill>
              </a:rPr>
              <a:t>() 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</a:t>
            </a:r>
            <a:r>
              <a:rPr lang="en-IN" sz="1200" dirty="0" err="1">
                <a:solidFill>
                  <a:srgbClr val="61CBF4"/>
                </a:solidFill>
              </a:rPr>
              <a:t>System</a:t>
            </a:r>
            <a:r>
              <a:rPr lang="en-IN" sz="1200" dirty="0" err="1">
                <a:solidFill>
                  <a:schemeClr val="bg1"/>
                </a:solidFill>
              </a:rPr>
              <a:t>.</a:t>
            </a:r>
            <a:r>
              <a:rPr lang="en-IN" sz="1200" dirty="0" err="1">
                <a:solidFill>
                  <a:srgbClr val="61CBF4"/>
                </a:solidFill>
              </a:rPr>
              <a:t>out</a:t>
            </a:r>
            <a:r>
              <a:rPr lang="en-IN" sz="1200" dirty="0" err="1">
                <a:solidFill>
                  <a:schemeClr val="bg1"/>
                </a:solidFill>
              </a:rPr>
              <a:t>.</a:t>
            </a:r>
            <a:r>
              <a:rPr lang="en-IN" sz="1200" dirty="0" err="1">
                <a:solidFill>
                  <a:srgbClr val="61CBF4"/>
                </a:solidFill>
              </a:rPr>
              <a:t>println</a:t>
            </a:r>
            <a:r>
              <a:rPr lang="en-IN" sz="1200" dirty="0">
                <a:solidFill>
                  <a:schemeClr val="bg1"/>
                </a:solidFill>
              </a:rPr>
              <a:t>("</a:t>
            </a:r>
            <a:r>
              <a:rPr lang="en-IN" sz="1200" dirty="0">
                <a:solidFill>
                  <a:srgbClr val="FFFF00"/>
                </a:solidFill>
              </a:rPr>
              <a:t>Cat meows</a:t>
            </a:r>
            <a:r>
              <a:rPr lang="en-IN" sz="1200" dirty="0">
                <a:solidFill>
                  <a:schemeClr val="bg1"/>
                </a:solidFill>
              </a:rPr>
              <a:t>");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IN" sz="1200" dirty="0">
                <a:solidFill>
                  <a:schemeClr val="bg1"/>
                </a:solidFill>
              </a:rPr>
              <a:t>}</a:t>
            </a:r>
          </a:p>
          <a:p>
            <a:endParaRPr lang="en-IN" sz="1200" dirty="0">
              <a:solidFill>
                <a:schemeClr val="bg1"/>
              </a:solidFill>
            </a:endParaRPr>
          </a:p>
          <a:p>
            <a:r>
              <a:rPr lang="en-IN" sz="1200" dirty="0">
                <a:solidFill>
                  <a:schemeClr val="accent2"/>
                </a:solidFill>
              </a:rPr>
              <a:t>public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chemeClr val="accent2"/>
                </a:solidFill>
              </a:rPr>
              <a:t>class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rgbClr val="FFFF00"/>
                </a:solidFill>
              </a:rPr>
              <a:t>Main</a:t>
            </a:r>
            <a:r>
              <a:rPr lang="en-IN" sz="1200" dirty="0">
                <a:solidFill>
                  <a:schemeClr val="bg1"/>
                </a:solidFill>
              </a:rPr>
              <a:t> 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</a:t>
            </a:r>
            <a:r>
              <a:rPr lang="en-IN" sz="1200" dirty="0">
                <a:solidFill>
                  <a:schemeClr val="accent2"/>
                </a:solidFill>
              </a:rPr>
              <a:t>public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chemeClr val="accent2"/>
                </a:solidFill>
              </a:rPr>
              <a:t>static</a:t>
            </a:r>
            <a:r>
              <a:rPr lang="en-IN" sz="1200" dirty="0">
                <a:solidFill>
                  <a:schemeClr val="bg1"/>
                </a:solidFill>
              </a:rPr>
              <a:t> void </a:t>
            </a:r>
            <a:r>
              <a:rPr lang="en-IN" sz="1200" dirty="0">
                <a:solidFill>
                  <a:srgbClr val="61CBF4"/>
                </a:solidFill>
              </a:rPr>
              <a:t>main</a:t>
            </a:r>
            <a:r>
              <a:rPr lang="en-IN" sz="1200" dirty="0">
                <a:solidFill>
                  <a:schemeClr val="bg1"/>
                </a:solidFill>
              </a:rPr>
              <a:t>(String[] </a:t>
            </a:r>
            <a:r>
              <a:rPr lang="en-IN" sz="1200" dirty="0" err="1">
                <a:solidFill>
                  <a:srgbClr val="61CBF4"/>
                </a:solidFill>
              </a:rPr>
              <a:t>args</a:t>
            </a:r>
            <a:r>
              <a:rPr lang="en-IN" sz="1200" dirty="0">
                <a:solidFill>
                  <a:schemeClr val="bg1"/>
                </a:solidFill>
              </a:rPr>
              <a:t>) 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</a:t>
            </a:r>
            <a:r>
              <a:rPr lang="en-IN" sz="1200" dirty="0">
                <a:solidFill>
                  <a:srgbClr val="61CBF4"/>
                </a:solidFill>
              </a:rPr>
              <a:t>Animal animal1</a:t>
            </a:r>
            <a:r>
              <a:rPr lang="en-IN" sz="1200" dirty="0">
                <a:solidFill>
                  <a:schemeClr val="bg1"/>
                </a:solidFill>
              </a:rPr>
              <a:t> = </a:t>
            </a:r>
            <a:r>
              <a:rPr lang="en-IN" sz="1200" dirty="0">
                <a:solidFill>
                  <a:schemeClr val="accent2"/>
                </a:solidFill>
              </a:rPr>
              <a:t>new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rgbClr val="61CBF4"/>
                </a:solidFill>
              </a:rPr>
              <a:t>Dog</a:t>
            </a:r>
            <a:r>
              <a:rPr lang="en-IN" sz="1200" dirty="0">
                <a:solidFill>
                  <a:schemeClr val="bg1"/>
                </a:solidFill>
              </a:rPr>
              <a:t>(); 		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Upcasting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</a:t>
            </a:r>
            <a:r>
              <a:rPr lang="en-IN" sz="1200" dirty="0">
                <a:solidFill>
                  <a:srgbClr val="61CBF4"/>
                </a:solidFill>
              </a:rPr>
              <a:t>Animal animal2</a:t>
            </a:r>
            <a:r>
              <a:rPr lang="en-IN" sz="1200" dirty="0">
                <a:solidFill>
                  <a:schemeClr val="bg1"/>
                </a:solidFill>
              </a:rPr>
              <a:t> = </a:t>
            </a:r>
            <a:r>
              <a:rPr lang="en-IN" sz="1200" dirty="0">
                <a:solidFill>
                  <a:schemeClr val="accent2"/>
                </a:solidFill>
              </a:rPr>
              <a:t>new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>
                <a:solidFill>
                  <a:srgbClr val="61CBF4"/>
                </a:solidFill>
              </a:rPr>
              <a:t>Cat</a:t>
            </a:r>
            <a:r>
              <a:rPr lang="en-IN" sz="1200" dirty="0">
                <a:solidFill>
                  <a:schemeClr val="bg1"/>
                </a:solidFill>
              </a:rPr>
              <a:t>(); 		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Upcasting</a:t>
            </a:r>
          </a:p>
          <a:p>
            <a:endParaRPr lang="en-IN" sz="1200" dirty="0">
              <a:solidFill>
                <a:schemeClr val="bg1"/>
              </a:solidFill>
            </a:endParaRPr>
          </a:p>
          <a:p>
            <a:r>
              <a:rPr lang="en-IN" sz="1200" dirty="0">
                <a:solidFill>
                  <a:schemeClr val="bg1"/>
                </a:solidFill>
              </a:rPr>
              <a:t>        </a:t>
            </a:r>
            <a:r>
              <a:rPr lang="en-IN" sz="1200" dirty="0">
                <a:solidFill>
                  <a:srgbClr val="61CBF4"/>
                </a:solidFill>
              </a:rPr>
              <a:t>animal1</a:t>
            </a:r>
            <a:r>
              <a:rPr lang="en-IN" sz="1200" dirty="0">
                <a:solidFill>
                  <a:schemeClr val="bg1"/>
                </a:solidFill>
              </a:rPr>
              <a:t>.</a:t>
            </a:r>
            <a:r>
              <a:rPr lang="en-IN" sz="1200" dirty="0">
                <a:solidFill>
                  <a:srgbClr val="61CBF4"/>
                </a:solidFill>
              </a:rPr>
              <a:t>sound</a:t>
            </a:r>
            <a:r>
              <a:rPr lang="en-IN" sz="1200" dirty="0">
                <a:solidFill>
                  <a:schemeClr val="bg1"/>
                </a:solidFill>
              </a:rPr>
              <a:t>(); 	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Calls Dog's overridden method: "Dog barks"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</a:t>
            </a:r>
            <a:r>
              <a:rPr lang="en-IN" sz="1200" dirty="0">
                <a:solidFill>
                  <a:srgbClr val="61CBF4"/>
                </a:solidFill>
              </a:rPr>
              <a:t>animal2</a:t>
            </a:r>
            <a:r>
              <a:rPr lang="en-IN" sz="1200" dirty="0">
                <a:solidFill>
                  <a:schemeClr val="bg1"/>
                </a:solidFill>
              </a:rPr>
              <a:t>.</a:t>
            </a:r>
            <a:r>
              <a:rPr lang="en-IN" sz="1200" dirty="0">
                <a:solidFill>
                  <a:srgbClr val="61CBF4"/>
                </a:solidFill>
              </a:rPr>
              <a:t>sound</a:t>
            </a:r>
            <a:r>
              <a:rPr lang="en-IN" sz="1200" dirty="0">
                <a:solidFill>
                  <a:schemeClr val="bg1"/>
                </a:solidFill>
              </a:rPr>
              <a:t>(); 	</a:t>
            </a:r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Calls Cat's overridden method: "Cat meows"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IN" sz="1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196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DA7F6-20B4-CA79-FAC3-3040A02EC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2FA3DF-C769-01AC-E441-CCD1FFF5261C}"/>
              </a:ext>
            </a:extLst>
          </p:cNvPr>
          <p:cNvSpPr txBox="1"/>
          <p:nvPr/>
        </p:nvSpPr>
        <p:spPr>
          <a:xfrm>
            <a:off x="1720735" y="107035"/>
            <a:ext cx="8750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Abstraction</a:t>
            </a:r>
            <a:endParaRPr lang="en-IN" sz="9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E52534-5A96-A828-BA86-FE17BF85E887}"/>
              </a:ext>
            </a:extLst>
          </p:cNvPr>
          <p:cNvSpPr txBox="1"/>
          <p:nvPr/>
        </p:nvSpPr>
        <p:spPr>
          <a:xfrm>
            <a:off x="356236" y="2180719"/>
            <a:ext cx="114795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Abstraction focuses on showing only essential details while hiding the implementation. It is achieved through abstraction classes and interfaces.</a:t>
            </a:r>
          </a:p>
        </p:txBody>
      </p:sp>
    </p:spTree>
    <p:extLst>
      <p:ext uri="{BB962C8B-B14F-4D97-AF65-F5344CB8AC3E}">
        <p14:creationId xmlns:p14="http://schemas.microsoft.com/office/powerpoint/2010/main" val="98175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DC4CD-E941-92DB-CAEC-AA302A2E64F1}"/>
              </a:ext>
            </a:extLst>
          </p:cNvPr>
          <p:cNvSpPr txBox="1"/>
          <p:nvPr/>
        </p:nvSpPr>
        <p:spPr>
          <a:xfrm>
            <a:off x="345440" y="466330"/>
            <a:ext cx="11501120" cy="601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>
                <a:solidFill>
                  <a:schemeClr val="bg1"/>
                </a:solidFill>
                <a:latin typeface="Bodoni MT Black" panose="02070A03080606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 Java program runs through a clear pipeline:</a:t>
            </a:r>
            <a:endParaRPr lang="en-IN" sz="3200" b="1" dirty="0">
              <a:solidFill>
                <a:schemeClr val="bg1"/>
              </a:solidFill>
              <a:latin typeface="Bodoni MT Black" panose="02070A03080606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Code is written in </a:t>
            </a:r>
            <a:r>
              <a:rPr lang="en-IN" sz="32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.java</a:t>
            </a:r>
            <a:r>
              <a:rPr lang="en-IN" sz="32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files.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Compilation transforms it into platform-independent bytecode (</a:t>
            </a:r>
            <a:r>
              <a:rPr lang="en-IN" sz="32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.class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is handled by the JVM, which interprets or compiles the </a:t>
            </a:r>
            <a:r>
              <a:rPr lang="en-IN" sz="3200" b="1" i="1" dirty="0">
                <a:solidFill>
                  <a:srgbClr val="0262A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bytecode into native code 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specific operating system and hardwere, allowing the program to run seamlessly across different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6258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ECD25-30C7-3BEB-2DD6-4B250D7403C4}"/>
              </a:ext>
            </a:extLst>
          </p:cNvPr>
          <p:cNvSpPr/>
          <p:nvPr/>
        </p:nvSpPr>
        <p:spPr>
          <a:xfrm>
            <a:off x="1554480" y="1996440"/>
            <a:ext cx="1889760" cy="24993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A2FA08-4F4F-7360-0C83-89EE81930563}"/>
              </a:ext>
            </a:extLst>
          </p:cNvPr>
          <p:cNvSpPr/>
          <p:nvPr/>
        </p:nvSpPr>
        <p:spPr>
          <a:xfrm>
            <a:off x="1386840" y="1813560"/>
            <a:ext cx="1889760" cy="24993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763710-5053-723F-51EE-3BF839059E0E}"/>
              </a:ext>
            </a:extLst>
          </p:cNvPr>
          <p:cNvSpPr/>
          <p:nvPr/>
        </p:nvSpPr>
        <p:spPr>
          <a:xfrm>
            <a:off x="8747762" y="1905000"/>
            <a:ext cx="2438398" cy="24993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E657F-D767-E1ED-E542-09ABD4D6E4C8}"/>
              </a:ext>
            </a:extLst>
          </p:cNvPr>
          <p:cNvSpPr txBox="1"/>
          <p:nvPr/>
        </p:nvSpPr>
        <p:spPr>
          <a:xfrm>
            <a:off x="8884919" y="2065020"/>
            <a:ext cx="2297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0100100111000110101010011100011101001100001110110000100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26C973-5C9D-099C-62BD-DFBA3DC4823C}"/>
              </a:ext>
            </a:extLst>
          </p:cNvPr>
          <p:cNvSpPr/>
          <p:nvPr/>
        </p:nvSpPr>
        <p:spPr>
          <a:xfrm rot="2700000">
            <a:off x="4781914" y="1700273"/>
            <a:ext cx="2842946" cy="3168235"/>
          </a:xfrm>
          <a:custGeom>
            <a:avLst/>
            <a:gdLst>
              <a:gd name="connsiteX0" fmla="*/ 0 w 2842946"/>
              <a:gd name="connsiteY0" fmla="*/ 1010974 h 3168235"/>
              <a:gd name="connsiteX1" fmla="*/ 1010974 w 2842946"/>
              <a:gd name="connsiteY1" fmla="*/ 0 h 3168235"/>
              <a:gd name="connsiteX2" fmla="*/ 2842946 w 2842946"/>
              <a:gd name="connsiteY2" fmla="*/ 1831972 h 3168235"/>
              <a:gd name="connsiteX3" fmla="*/ 1506684 w 2842946"/>
              <a:gd name="connsiteY3" fmla="*/ 3168235 h 3168235"/>
              <a:gd name="connsiteX4" fmla="*/ 0 w 2842946"/>
              <a:gd name="connsiteY4" fmla="*/ 1661551 h 3168235"/>
              <a:gd name="connsiteX5" fmla="*/ 0 w 2842946"/>
              <a:gd name="connsiteY5" fmla="*/ 1010974 h 316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2946" h="3168235">
                <a:moveTo>
                  <a:pt x="0" y="1010974"/>
                </a:moveTo>
                <a:lnTo>
                  <a:pt x="1010974" y="0"/>
                </a:lnTo>
                <a:lnTo>
                  <a:pt x="2842946" y="1831972"/>
                </a:lnTo>
                <a:lnTo>
                  <a:pt x="1506684" y="3168235"/>
                </a:lnTo>
                <a:lnTo>
                  <a:pt x="0" y="1661551"/>
                </a:lnTo>
                <a:lnTo>
                  <a:pt x="0" y="1010974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7E43F-5C4F-E8E8-4A42-95C8816E83BD}"/>
              </a:ext>
            </a:extLst>
          </p:cNvPr>
          <p:cNvSpPr/>
          <p:nvPr/>
        </p:nvSpPr>
        <p:spPr>
          <a:xfrm rot="13476928">
            <a:off x="5425856" y="2011534"/>
            <a:ext cx="281216" cy="562433"/>
          </a:xfrm>
          <a:custGeom>
            <a:avLst/>
            <a:gdLst>
              <a:gd name="connsiteX0" fmla="*/ 0 w 325288"/>
              <a:gd name="connsiteY0" fmla="*/ 325288 h 650577"/>
              <a:gd name="connsiteX1" fmla="*/ 325288 w 325288"/>
              <a:gd name="connsiteY1" fmla="*/ 0 h 650577"/>
              <a:gd name="connsiteX2" fmla="*/ 325288 w 325288"/>
              <a:gd name="connsiteY2" fmla="*/ 650577 h 650577"/>
              <a:gd name="connsiteX3" fmla="*/ 0 w 325288"/>
              <a:gd name="connsiteY3" fmla="*/ 325288 h 65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88" h="650577">
                <a:moveTo>
                  <a:pt x="0" y="325288"/>
                </a:moveTo>
                <a:lnTo>
                  <a:pt x="325288" y="0"/>
                </a:lnTo>
                <a:lnTo>
                  <a:pt x="325288" y="650577"/>
                </a:lnTo>
                <a:lnTo>
                  <a:pt x="0" y="325288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BDFBDD-7707-E322-9C20-FB37301C9CA6}"/>
              </a:ext>
            </a:extLst>
          </p:cNvPr>
          <p:cNvSpPr/>
          <p:nvPr/>
        </p:nvSpPr>
        <p:spPr>
          <a:xfrm rot="10800000">
            <a:off x="920607" y="3429000"/>
            <a:ext cx="1636046" cy="377458"/>
          </a:xfrm>
          <a:custGeom>
            <a:avLst/>
            <a:gdLst>
              <a:gd name="connsiteX0" fmla="*/ 0 w 1164088"/>
              <a:gd name="connsiteY0" fmla="*/ 0 h 377458"/>
              <a:gd name="connsiteX1" fmla="*/ 1164088 w 1164088"/>
              <a:gd name="connsiteY1" fmla="*/ 0 h 377458"/>
              <a:gd name="connsiteX2" fmla="*/ 975359 w 1164088"/>
              <a:gd name="connsiteY2" fmla="*/ 188729 h 377458"/>
              <a:gd name="connsiteX3" fmla="*/ 1164088 w 1164088"/>
              <a:gd name="connsiteY3" fmla="*/ 377458 h 377458"/>
              <a:gd name="connsiteX4" fmla="*/ 0 w 1164088"/>
              <a:gd name="connsiteY4" fmla="*/ 377458 h 37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088" h="377458">
                <a:moveTo>
                  <a:pt x="0" y="0"/>
                </a:moveTo>
                <a:lnTo>
                  <a:pt x="1164088" y="0"/>
                </a:lnTo>
                <a:lnTo>
                  <a:pt x="975359" y="188729"/>
                </a:lnTo>
                <a:lnTo>
                  <a:pt x="1164088" y="377458"/>
                </a:lnTo>
                <a:lnTo>
                  <a:pt x="0" y="37745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707775-5898-5C4C-8E88-E9E73BB875F9}"/>
              </a:ext>
            </a:extLst>
          </p:cNvPr>
          <p:cNvSpPr/>
          <p:nvPr/>
        </p:nvSpPr>
        <p:spPr>
          <a:xfrm>
            <a:off x="1554480" y="2269298"/>
            <a:ext cx="769620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5AAC90-4850-8D70-67AF-FB18B28D8D47}"/>
              </a:ext>
            </a:extLst>
          </p:cNvPr>
          <p:cNvSpPr/>
          <p:nvPr/>
        </p:nvSpPr>
        <p:spPr>
          <a:xfrm>
            <a:off x="1554480" y="2549333"/>
            <a:ext cx="1498002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53397C-73F1-2BA8-B1EA-0FD2C6FAF068}"/>
              </a:ext>
            </a:extLst>
          </p:cNvPr>
          <p:cNvSpPr/>
          <p:nvPr/>
        </p:nvSpPr>
        <p:spPr>
          <a:xfrm>
            <a:off x="1554480" y="2829368"/>
            <a:ext cx="1498002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9BAF1E-863D-B1F6-1416-4EC4177E9D99}"/>
              </a:ext>
            </a:extLst>
          </p:cNvPr>
          <p:cNvSpPr txBox="1"/>
          <p:nvPr/>
        </p:nvSpPr>
        <p:spPr>
          <a:xfrm>
            <a:off x="1429353" y="3419686"/>
            <a:ext cx="104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outerShdw blurRad="139700" dist="38100" dir="3300000" sx="98000" sy="98000" algn="l" rotWithShape="0">
                    <a:schemeClr val="accent2">
                      <a:lumMod val="75000"/>
                    </a:schemeClr>
                  </a:outerShdw>
                </a:effectLst>
                <a:latin typeface="Elephant" panose="0202090409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endParaRPr lang="en-IN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outerShdw blurRad="139700" dist="38100" dir="3300000" sx="98000" sy="98000" algn="l" rotWithShape="0">
                  <a:schemeClr val="accent2">
                    <a:lumMod val="75000"/>
                  </a:schemeClr>
                </a:outerShdw>
              </a:effectLst>
              <a:latin typeface="Elephant" panose="0202090409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8D37CC-70CF-B319-CA56-21D84A1B2825}"/>
              </a:ext>
            </a:extLst>
          </p:cNvPr>
          <p:cNvSpPr/>
          <p:nvPr/>
        </p:nvSpPr>
        <p:spPr>
          <a:xfrm>
            <a:off x="6316980" y="2849919"/>
            <a:ext cx="1373602" cy="1373602"/>
          </a:xfrm>
          <a:prstGeom prst="ellipse">
            <a:avLst/>
          </a:prstGeom>
          <a:solidFill>
            <a:schemeClr val="tx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45CE7-848C-8A99-3C37-0E017E648C94}"/>
              </a:ext>
            </a:extLst>
          </p:cNvPr>
          <p:cNvSpPr txBox="1"/>
          <p:nvPr/>
        </p:nvSpPr>
        <p:spPr>
          <a:xfrm>
            <a:off x="6371321" y="3154680"/>
            <a:ext cx="1264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</a:rPr>
              <a:t>&lt; / &gt;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5BB45B73-5D7B-66F7-A842-5D1A1569883A}"/>
              </a:ext>
            </a:extLst>
          </p:cNvPr>
          <p:cNvSpPr/>
          <p:nvPr/>
        </p:nvSpPr>
        <p:spPr>
          <a:xfrm>
            <a:off x="7250976" y="639953"/>
            <a:ext cx="2993571" cy="1029789"/>
          </a:xfrm>
          <a:prstGeom prst="curvedDownArrow">
            <a:avLst>
              <a:gd name="adj1" fmla="val 31980"/>
              <a:gd name="adj2" fmla="val 71173"/>
              <a:gd name="adj3" fmla="val 3759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2765389-5134-0580-C046-E07CD8CF25BB}"/>
              </a:ext>
            </a:extLst>
          </p:cNvPr>
          <p:cNvSpPr/>
          <p:nvPr/>
        </p:nvSpPr>
        <p:spPr>
          <a:xfrm rot="20871979">
            <a:off x="4200335" y="637327"/>
            <a:ext cx="26770" cy="5501"/>
          </a:xfrm>
          <a:custGeom>
            <a:avLst/>
            <a:gdLst>
              <a:gd name="connsiteX0" fmla="*/ 1183 w 26770"/>
              <a:gd name="connsiteY0" fmla="*/ 0 h 5501"/>
              <a:gd name="connsiteX1" fmla="*/ 26770 w 26770"/>
              <a:gd name="connsiteY1" fmla="*/ 5501 h 5501"/>
              <a:gd name="connsiteX2" fmla="*/ 0 w 26770"/>
              <a:gd name="connsiteY2" fmla="*/ 5501 h 5501"/>
              <a:gd name="connsiteX3" fmla="*/ 1183 w 26770"/>
              <a:gd name="connsiteY3" fmla="*/ 0 h 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0" h="5501">
                <a:moveTo>
                  <a:pt x="1183" y="0"/>
                </a:moveTo>
                <a:lnTo>
                  <a:pt x="26770" y="5501"/>
                </a:lnTo>
                <a:lnTo>
                  <a:pt x="0" y="5501"/>
                </a:lnTo>
                <a:lnTo>
                  <a:pt x="1183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46" name="Arrow: Curved Down 45">
            <a:extLst>
              <a:ext uri="{FF2B5EF4-FFF2-40B4-BE49-F238E27FC236}">
                <a16:creationId xmlns:a16="http://schemas.microsoft.com/office/drawing/2014/main" id="{1756D088-99FF-FA57-4BAA-744EE5887658}"/>
              </a:ext>
            </a:extLst>
          </p:cNvPr>
          <p:cNvSpPr/>
          <p:nvPr/>
        </p:nvSpPr>
        <p:spPr>
          <a:xfrm>
            <a:off x="2907576" y="670433"/>
            <a:ext cx="2993571" cy="1029789"/>
          </a:xfrm>
          <a:prstGeom prst="curvedDownArrow">
            <a:avLst>
              <a:gd name="adj1" fmla="val 31980"/>
              <a:gd name="adj2" fmla="val 71173"/>
              <a:gd name="adj3" fmla="val 3759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5D477-8DA6-22B5-804E-DE0E8E2303EC}"/>
              </a:ext>
            </a:extLst>
          </p:cNvPr>
          <p:cNvSpPr txBox="1"/>
          <p:nvPr/>
        </p:nvSpPr>
        <p:spPr>
          <a:xfrm>
            <a:off x="1429352" y="4771505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Test.java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1F599-84C4-9F02-1A17-1C6B2BDA3E5F}"/>
              </a:ext>
            </a:extLst>
          </p:cNvPr>
          <p:cNvSpPr txBox="1"/>
          <p:nvPr/>
        </p:nvSpPr>
        <p:spPr>
          <a:xfrm>
            <a:off x="5039862" y="4774280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Bytecode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92D8D-737F-5370-3EC2-6BA9353340F7}"/>
              </a:ext>
            </a:extLst>
          </p:cNvPr>
          <p:cNvSpPr txBox="1"/>
          <p:nvPr/>
        </p:nvSpPr>
        <p:spPr>
          <a:xfrm>
            <a:off x="8982872" y="4777055"/>
            <a:ext cx="2229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Machine</a:t>
            </a:r>
          </a:p>
          <a:p>
            <a:pPr algn="ctr"/>
            <a:r>
              <a:rPr lang="en-IN" sz="2800" b="1" dirty="0">
                <a:solidFill>
                  <a:schemeClr val="bg2"/>
                </a:solidFill>
              </a:rPr>
              <a:t>code</a:t>
            </a:r>
            <a:endParaRPr lang="en-IN" sz="1400" b="1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FE875-B5F6-3ACD-C0A3-EB6B5BDEB0A8}"/>
              </a:ext>
            </a:extLst>
          </p:cNvPr>
          <p:cNvSpPr txBox="1"/>
          <p:nvPr/>
        </p:nvSpPr>
        <p:spPr>
          <a:xfrm>
            <a:off x="3118440" y="5334711"/>
            <a:ext cx="616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(Platform Independent)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20898-B700-3B83-FC92-209D48576CA1}"/>
              </a:ext>
            </a:extLst>
          </p:cNvPr>
          <p:cNvSpPr txBox="1"/>
          <p:nvPr/>
        </p:nvSpPr>
        <p:spPr>
          <a:xfrm>
            <a:off x="8765341" y="5704798"/>
            <a:ext cx="2635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(Platform </a:t>
            </a:r>
          </a:p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Independent)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A8A51-4DAF-0DC6-7916-B1DBE2D210A7}"/>
              </a:ext>
            </a:extLst>
          </p:cNvPr>
          <p:cNvSpPr txBox="1"/>
          <p:nvPr/>
        </p:nvSpPr>
        <p:spPr>
          <a:xfrm>
            <a:off x="3052482" y="1027270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javac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21601-3290-C62B-9B87-649F1DBC8F45}"/>
              </a:ext>
            </a:extLst>
          </p:cNvPr>
          <p:cNvSpPr txBox="1"/>
          <p:nvPr/>
        </p:nvSpPr>
        <p:spPr>
          <a:xfrm>
            <a:off x="3276600" y="69152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Compilation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ABFE3B-8F0A-2474-6DBD-4500B602287A}"/>
              </a:ext>
            </a:extLst>
          </p:cNvPr>
          <p:cNvSpPr txBox="1"/>
          <p:nvPr/>
        </p:nvSpPr>
        <p:spPr>
          <a:xfrm>
            <a:off x="7415020" y="116019"/>
            <a:ext cx="2448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Interpretation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B52C5-4EE6-8F92-1538-49185300EFD4}"/>
              </a:ext>
            </a:extLst>
          </p:cNvPr>
          <p:cNvSpPr txBox="1"/>
          <p:nvPr/>
        </p:nvSpPr>
        <p:spPr>
          <a:xfrm>
            <a:off x="7415020" y="1061624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25647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B48811-9FF6-77B0-343A-5D55EA838B22}"/>
              </a:ext>
            </a:extLst>
          </p:cNvPr>
          <p:cNvSpPr txBox="1"/>
          <p:nvPr/>
        </p:nvSpPr>
        <p:spPr>
          <a:xfrm>
            <a:off x="1577340" y="1997839"/>
            <a:ext cx="9037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</a:rPr>
              <a:t>Class</a:t>
            </a:r>
            <a:r>
              <a:rPr lang="en-IN" sz="3600" dirty="0"/>
              <a:t> </a:t>
            </a:r>
            <a:r>
              <a:rPr lang="en-IN" sz="3600" dirty="0">
                <a:solidFill>
                  <a:srgbClr val="FFFF00"/>
                </a:solidFill>
              </a:rPr>
              <a:t>Test</a:t>
            </a:r>
            <a:r>
              <a:rPr lang="en-IN" sz="3600" dirty="0">
                <a:solidFill>
                  <a:schemeClr val="bg2"/>
                </a:solidFill>
              </a:rPr>
              <a:t> {</a:t>
            </a:r>
          </a:p>
          <a:p>
            <a:r>
              <a:rPr lang="en-IN" sz="3600" dirty="0"/>
              <a:t>	</a:t>
            </a:r>
            <a:r>
              <a:rPr lang="en-IN" sz="3600" dirty="0">
                <a:solidFill>
                  <a:schemeClr val="accent2"/>
                </a:solidFill>
              </a:rPr>
              <a:t>public static </a:t>
            </a:r>
            <a:r>
              <a:rPr lang="en-IN" sz="3600" dirty="0">
                <a:solidFill>
                  <a:schemeClr val="bg1"/>
                </a:solidFill>
              </a:rPr>
              <a:t>void</a:t>
            </a:r>
            <a:r>
              <a:rPr lang="en-IN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3600" dirty="0">
                <a:solidFill>
                  <a:schemeClr val="bg1"/>
                </a:solidFill>
              </a:rPr>
              <a:t>(String[ ] </a:t>
            </a:r>
            <a:r>
              <a:rPr lang="en-IN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3600" dirty="0">
                <a:solidFill>
                  <a:schemeClr val="bg1"/>
                </a:solidFill>
              </a:rPr>
              <a:t>) {</a:t>
            </a:r>
          </a:p>
          <a:p>
            <a:r>
              <a:rPr lang="en-IN" sz="3600" dirty="0"/>
              <a:t>		</a:t>
            </a:r>
            <a:r>
              <a:rPr lang="en-IN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3600" dirty="0">
                <a:solidFill>
                  <a:schemeClr val="bg1"/>
                </a:solidFill>
              </a:rPr>
              <a:t>(</a:t>
            </a:r>
            <a:r>
              <a:rPr lang="en-IN" sz="3600" dirty="0">
                <a:solidFill>
                  <a:srgbClr val="FFFF00"/>
                </a:solidFill>
              </a:rPr>
              <a:t>“Hello World!”</a:t>
            </a:r>
            <a:r>
              <a:rPr lang="en-IN" sz="3600" dirty="0">
                <a:solidFill>
                  <a:schemeClr val="bg1"/>
                </a:solidFill>
              </a:rPr>
              <a:t>);</a:t>
            </a:r>
          </a:p>
          <a:p>
            <a:r>
              <a:rPr lang="en-IN" sz="3600" dirty="0">
                <a:solidFill>
                  <a:schemeClr val="bg1"/>
                </a:solidFill>
              </a:rPr>
              <a:t>	}</a:t>
            </a:r>
          </a:p>
          <a:p>
            <a:r>
              <a:rPr lang="en-IN" sz="3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816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E855D-9D6C-7794-4FE0-913D98F16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22F1FB-B844-F6D3-8A65-BEC71A29E587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dirty="0">
                <a:solidFill>
                  <a:schemeClr val="bg1"/>
                </a:solidFill>
              </a:rPr>
              <a:t>(</a:t>
            </a:r>
            <a:r>
              <a:rPr lang="en-IN" sz="2400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BC4B1-2310-70BB-E0EE-B85A092F9A04}"/>
              </a:ext>
            </a:extLst>
          </p:cNvPr>
          <p:cNvSpPr txBox="1"/>
          <p:nvPr/>
        </p:nvSpPr>
        <p:spPr>
          <a:xfrm>
            <a:off x="508000" y="2409629"/>
            <a:ext cx="1117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This is the main method in java, the main method is the entry point of the program. It has a specific signature:</a:t>
            </a:r>
          </a:p>
          <a:p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7030A0"/>
                </a:solidFill>
              </a:rPr>
              <a:t>Public</a:t>
            </a:r>
            <a:r>
              <a:rPr lang="en-IN" sz="2400" dirty="0">
                <a:solidFill>
                  <a:srgbClr val="FFFF00"/>
                </a:solidFill>
              </a:rPr>
              <a:t> : Access modifier indicating that the method can be accessed from outside the class.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Static</a:t>
            </a:r>
            <a:r>
              <a:rPr lang="en-IN" sz="2400" dirty="0">
                <a:solidFill>
                  <a:srgbClr val="FFFF00"/>
                </a:solidFill>
              </a:rPr>
              <a:t>: Indicating that the method belongs to the class rather than an instance of the class.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Void</a:t>
            </a:r>
            <a:r>
              <a:rPr lang="en-IN" sz="2400" dirty="0">
                <a:solidFill>
                  <a:srgbClr val="FFFF00"/>
                </a:solidFill>
              </a:rPr>
              <a:t>: Specifies that the method does not return any value.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Main</a:t>
            </a:r>
            <a:r>
              <a:rPr lang="en-IN" sz="2400" dirty="0">
                <a:solidFill>
                  <a:srgbClr val="FFFF00"/>
                </a:solidFill>
              </a:rPr>
              <a:t>: The name of the method.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String[ ] args</a:t>
            </a:r>
            <a:r>
              <a:rPr lang="en-IN" sz="2400" dirty="0">
                <a:solidFill>
                  <a:srgbClr val="FFFF00"/>
                </a:solidFill>
              </a:rPr>
              <a:t>: The method accepts an array of strings as parameters. This is where command-line arguments can be passed to your program.</a:t>
            </a:r>
          </a:p>
        </p:txBody>
      </p:sp>
    </p:spTree>
    <p:extLst>
      <p:ext uri="{BB962C8B-B14F-4D97-AF65-F5344CB8AC3E}">
        <p14:creationId xmlns:p14="http://schemas.microsoft.com/office/powerpoint/2010/main" val="22278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7126</TotalTime>
  <Words>2260</Words>
  <Application>Microsoft Office PowerPoint</Application>
  <PresentationFormat>Widescreen</PresentationFormat>
  <Paragraphs>398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Aptos</vt:lpstr>
      <vt:lpstr>Aptos Display</vt:lpstr>
      <vt:lpstr>Arial</vt:lpstr>
      <vt:lpstr>Arial Black</vt:lpstr>
      <vt:lpstr>Berlin Sans FB Demi</vt:lpstr>
      <vt:lpstr>Bodoni MT Black</vt:lpstr>
      <vt:lpstr>Calibri</vt:lpstr>
      <vt:lpstr>Elephant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Kumar</dc:creator>
  <cp:lastModifiedBy>Mohit Kumar</cp:lastModifiedBy>
  <cp:revision>58</cp:revision>
  <dcterms:created xsi:type="dcterms:W3CDTF">2025-02-12T18:01:24Z</dcterms:created>
  <dcterms:modified xsi:type="dcterms:W3CDTF">2025-03-18T16:31:41Z</dcterms:modified>
</cp:coreProperties>
</file>