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7"/>
  </p:notesMasterIdLst>
  <p:sldIdLst>
    <p:sldId id="278" r:id="rId2"/>
    <p:sldId id="279" r:id="rId3"/>
    <p:sldId id="280" r:id="rId4"/>
    <p:sldId id="281" r:id="rId5"/>
    <p:sldId id="283" r:id="rId6"/>
    <p:sldId id="297" r:id="rId7"/>
    <p:sldId id="296" r:id="rId8"/>
    <p:sldId id="294" r:id="rId9"/>
    <p:sldId id="284" r:id="rId10"/>
    <p:sldId id="301" r:id="rId11"/>
    <p:sldId id="302" r:id="rId12"/>
    <p:sldId id="295" r:id="rId13"/>
    <p:sldId id="300" r:id="rId14"/>
    <p:sldId id="292" r:id="rId15"/>
    <p:sldId id="293"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5" d="100"/>
          <a:sy n="85" d="100"/>
        </p:scale>
        <p:origin x="590" y="6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2">
            <a:extLst>
              <a:ext uri="{FF2B5EF4-FFF2-40B4-BE49-F238E27FC236}">
                <a16:creationId xmlns:a16="http://schemas.microsoft.com/office/drawing/2014/main" id="{39300967-2BC7-A84A-9BAE-0797E20C6830}"/>
              </a:ext>
            </a:extLst>
          </p:cNvPr>
          <p:cNvSpPr>
            <a:spLocks noGrp="1"/>
          </p:cNvSpPr>
          <p:nvPr>
            <p:ph type="sldNum" sz="quarter" idx="12"/>
          </p:nvPr>
        </p:nvSpPr>
        <p:spPr>
          <a:xfrm>
            <a:off x="10945368" y="457200"/>
            <a:ext cx="987552" cy="274320"/>
          </a:xfrm>
        </p:spPr>
        <p:txBody>
          <a:bodyPr/>
          <a:lstStyle/>
          <a:p>
            <a:pPr>
              <a:spcAft>
                <a:spcPts val="600"/>
              </a:spcAft>
            </a:pPr>
            <a:fld id="{48F63A3B-78C7-47BE-AE5E-E10140E04643}" type="slidenum">
              <a:rPr lang="en-US" dirty="0"/>
              <a:pPr>
                <a:spcAft>
                  <a:spcPts val="600"/>
                </a:spcAft>
              </a:pPr>
              <a:t>1</a:t>
            </a:fld>
            <a:endParaRPr lang="en-US"/>
          </a:p>
        </p:txBody>
      </p:sp>
      <p:sp>
        <p:nvSpPr>
          <p:cNvPr id="2" name="Title 1">
            <a:extLst>
              <a:ext uri="{FF2B5EF4-FFF2-40B4-BE49-F238E27FC236}">
                <a16:creationId xmlns:a16="http://schemas.microsoft.com/office/drawing/2014/main" id="{516860D9-9D47-C0BB-B2B4-4B6F2B36CFCC}"/>
              </a:ext>
            </a:extLst>
          </p:cNvPr>
          <p:cNvSpPr>
            <a:spLocks noGrp="1"/>
          </p:cNvSpPr>
          <p:nvPr>
            <p:ph type="title"/>
          </p:nvPr>
        </p:nvSpPr>
        <p:spPr>
          <a:xfrm>
            <a:off x="4026408" y="1250039"/>
            <a:ext cx="8165592" cy="768096"/>
          </a:xfrm>
        </p:spPr>
        <p:txBody>
          <a:bodyPr anchor="t">
            <a:normAutofit/>
          </a:bodyPr>
          <a:lstStyle/>
          <a:p>
            <a:pPr>
              <a:lnSpc>
                <a:spcPct val="90000"/>
              </a:lnSpc>
            </a:pPr>
            <a:r>
              <a:rPr lang="en-US" sz="2400" dirty="0"/>
              <a:t>Credit Card Fraud Detection</a:t>
            </a:r>
            <a:br>
              <a:rPr lang="en-US" sz="2400" dirty="0"/>
            </a:br>
            <a:endParaRPr lang="en-US" sz="2400" dirty="0"/>
          </a:p>
        </p:txBody>
      </p:sp>
      <p:sp>
        <p:nvSpPr>
          <p:cNvPr id="3" name="Subtitle 2">
            <a:extLst>
              <a:ext uri="{FF2B5EF4-FFF2-40B4-BE49-F238E27FC236}">
                <a16:creationId xmlns:a16="http://schemas.microsoft.com/office/drawing/2014/main" id="{86C1060B-300F-3CE3-E5AA-D8E29791C960}"/>
              </a:ext>
            </a:extLst>
          </p:cNvPr>
          <p:cNvSpPr>
            <a:spLocks noGrp="1"/>
          </p:cNvSpPr>
          <p:nvPr>
            <p:ph sz="half" idx="2"/>
          </p:nvPr>
        </p:nvSpPr>
        <p:spPr>
          <a:xfrm>
            <a:off x="3685032" y="2255520"/>
            <a:ext cx="3741928" cy="4306380"/>
          </a:xfrm>
        </p:spPr>
        <p:txBody>
          <a:bodyPr>
            <a:normAutofit/>
          </a:bodyPr>
          <a:lstStyle/>
          <a:p>
            <a:r>
              <a:rPr lang="en-US" sz="2000" dirty="0"/>
              <a:t>Tejaswini Singh Chauhan</a:t>
            </a:r>
          </a:p>
          <a:p>
            <a:r>
              <a:rPr lang="en-US" sz="2000" dirty="0"/>
              <a:t>Uday Pratap Singh​</a:t>
            </a:r>
          </a:p>
          <a:p>
            <a:r>
              <a:rPr lang="en-US" sz="2000" dirty="0" err="1"/>
              <a:t>Luvkush</a:t>
            </a:r>
            <a:r>
              <a:rPr lang="en-US" sz="2000" dirty="0"/>
              <a:t> Sharma</a:t>
            </a:r>
          </a:p>
          <a:p>
            <a:r>
              <a:rPr lang="en-US" sz="2000" dirty="0"/>
              <a:t>Dheeraj Sharma</a:t>
            </a:r>
          </a:p>
          <a:p>
            <a:r>
              <a:rPr lang="en-US" sz="2000" dirty="0"/>
              <a:t>Mohit Sharma</a:t>
            </a:r>
          </a:p>
          <a:p>
            <a:endParaRPr lang="en-US" dirty="0"/>
          </a:p>
        </p:txBody>
      </p:sp>
      <p:pic>
        <p:nvPicPr>
          <p:cNvPr id="5" name="Picture 4">
            <a:extLst>
              <a:ext uri="{FF2B5EF4-FFF2-40B4-BE49-F238E27FC236}">
                <a16:creationId xmlns:a16="http://schemas.microsoft.com/office/drawing/2014/main" id="{C3DE851D-107D-2F44-6525-53600A4E509B}"/>
              </a:ext>
            </a:extLst>
          </p:cNvPr>
          <p:cNvPicPr>
            <a:picLocks noChangeAspect="1"/>
          </p:cNvPicPr>
          <p:nvPr/>
        </p:nvPicPr>
        <p:blipFill>
          <a:blip r:embed="rId2"/>
          <a:stretch>
            <a:fillRect/>
          </a:stretch>
        </p:blipFill>
        <p:spPr>
          <a:xfrm>
            <a:off x="7754112" y="3005487"/>
            <a:ext cx="3741928" cy="2806446"/>
          </a:xfrm>
          <a:prstGeom prst="rect">
            <a:avLst/>
          </a:prstGeom>
          <a:noFill/>
        </p:spPr>
      </p:pic>
    </p:spTree>
    <p:extLst>
      <p:ext uri="{BB962C8B-B14F-4D97-AF65-F5344CB8AC3E}">
        <p14:creationId xmlns:p14="http://schemas.microsoft.com/office/powerpoint/2010/main" val="21315684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A1226F6-4790-073F-36B3-049F28305C7C}"/>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2" name="Title 1">
            <a:extLst>
              <a:ext uri="{FF2B5EF4-FFF2-40B4-BE49-F238E27FC236}">
                <a16:creationId xmlns:a16="http://schemas.microsoft.com/office/drawing/2014/main" id="{8A6253D4-781F-F5E6-A0BF-D8D6AA1ACB15}"/>
              </a:ext>
            </a:extLst>
          </p:cNvPr>
          <p:cNvSpPr>
            <a:spLocks noGrp="1"/>
          </p:cNvSpPr>
          <p:nvPr>
            <p:ph type="title" idx="4294967295"/>
          </p:nvPr>
        </p:nvSpPr>
        <p:spPr>
          <a:xfrm>
            <a:off x="0" y="-19235"/>
            <a:ext cx="12192000" cy="768350"/>
          </a:xfrm>
        </p:spPr>
        <p:txBody>
          <a:bodyPr/>
          <a:lstStyle/>
          <a:p>
            <a:r>
              <a:rPr lang="en-IN" dirty="0" err="1"/>
              <a:t>Undersampling</a:t>
            </a:r>
            <a:endParaRPr lang="en-IN" dirty="0"/>
          </a:p>
        </p:txBody>
      </p:sp>
      <p:sp>
        <p:nvSpPr>
          <p:cNvPr id="8" name="Content Placeholder 2">
            <a:extLst>
              <a:ext uri="{FF2B5EF4-FFF2-40B4-BE49-F238E27FC236}">
                <a16:creationId xmlns:a16="http://schemas.microsoft.com/office/drawing/2014/main" id="{12D18567-62F7-8EDF-CE42-1A8A68A9E01F}"/>
              </a:ext>
            </a:extLst>
          </p:cNvPr>
          <p:cNvSpPr txBox="1">
            <a:spLocks/>
          </p:cNvSpPr>
          <p:nvPr/>
        </p:nvSpPr>
        <p:spPr>
          <a:xfrm>
            <a:off x="539496" y="1716072"/>
            <a:ext cx="6587445" cy="443484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AutoNum type="arabicPeriod"/>
            </a:pPr>
            <a:r>
              <a:rPr lang="en-US" dirty="0"/>
              <a:t>Logistic Regression</a:t>
            </a:r>
          </a:p>
          <a:p>
            <a:pPr marL="0" indent="0">
              <a:buFont typeface="Arial" panose="020B0604020202020204" pitchFamily="34" charset="0"/>
              <a:buNone/>
            </a:pPr>
            <a:r>
              <a:rPr lang="en-US" dirty="0"/>
              <a:t>      Accuracy :  17.741652329623257</a:t>
            </a:r>
          </a:p>
          <a:p>
            <a:pPr marL="0" indent="0">
              <a:buFont typeface="Arial" panose="020B0604020202020204" pitchFamily="34" charset="0"/>
              <a:buNone/>
            </a:pP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342900" indent="-342900">
              <a:buFont typeface="Arial" panose="020B0604020202020204" pitchFamily="34" charset="0"/>
              <a:buAutoNum type="arabicPeriod" startAt="2"/>
            </a:pPr>
            <a:endParaRPr lang="en-US" dirty="0"/>
          </a:p>
          <a:p>
            <a:pPr marL="342900" indent="-342900">
              <a:buFont typeface="Arial" panose="020B0604020202020204" pitchFamily="34" charset="0"/>
              <a:buAutoNum type="arabicPeriod" startAt="2"/>
            </a:pPr>
            <a:r>
              <a:rPr lang="en-US" dirty="0"/>
              <a:t>Decision Tree</a:t>
            </a:r>
          </a:p>
          <a:p>
            <a:pPr marL="0" indent="0">
              <a:buFont typeface="Arial" panose="020B0604020202020204" pitchFamily="34" charset="0"/>
              <a:buNone/>
            </a:pPr>
            <a:r>
              <a:rPr lang="en-US" dirty="0"/>
              <a:t>      Accuracy :  21.976054211579648</a:t>
            </a:r>
            <a:endParaRPr lang="en-IN" dirty="0"/>
          </a:p>
        </p:txBody>
      </p:sp>
      <p:sp>
        <p:nvSpPr>
          <p:cNvPr id="10" name="TextBox 9">
            <a:extLst>
              <a:ext uri="{FF2B5EF4-FFF2-40B4-BE49-F238E27FC236}">
                <a16:creationId xmlns:a16="http://schemas.microsoft.com/office/drawing/2014/main" id="{7D89C32D-75E2-C841-4C25-5293B234D957}"/>
              </a:ext>
            </a:extLst>
          </p:cNvPr>
          <p:cNvSpPr txBox="1"/>
          <p:nvPr/>
        </p:nvSpPr>
        <p:spPr>
          <a:xfrm>
            <a:off x="7126941" y="1426003"/>
            <a:ext cx="6096000" cy="646331"/>
          </a:xfrm>
          <a:prstGeom prst="rect">
            <a:avLst/>
          </a:prstGeom>
          <a:noFill/>
        </p:spPr>
        <p:txBody>
          <a:bodyPr wrap="square">
            <a:spAutoFit/>
          </a:bodyPr>
          <a:lstStyle/>
          <a:p>
            <a:pPr marL="342900" indent="-342900">
              <a:buAutoNum type="arabicPeriod" startAt="3"/>
            </a:pPr>
            <a:r>
              <a:rPr lang="en-US" dirty="0">
                <a:solidFill>
                  <a:srgbClr val="002060"/>
                </a:solidFill>
              </a:rPr>
              <a:t>Random Forest</a:t>
            </a:r>
          </a:p>
          <a:p>
            <a:r>
              <a:rPr lang="en-US" dirty="0">
                <a:solidFill>
                  <a:srgbClr val="002060"/>
                </a:solidFill>
              </a:rPr>
              <a:t>      Accuracy :  3.7241201736830405</a:t>
            </a:r>
          </a:p>
        </p:txBody>
      </p:sp>
      <p:pic>
        <p:nvPicPr>
          <p:cNvPr id="9" name="Picture 8">
            <a:extLst>
              <a:ext uri="{FF2B5EF4-FFF2-40B4-BE49-F238E27FC236}">
                <a16:creationId xmlns:a16="http://schemas.microsoft.com/office/drawing/2014/main" id="{B96A0F60-AC9A-FDFD-B75A-C0D71973230E}"/>
              </a:ext>
            </a:extLst>
          </p:cNvPr>
          <p:cNvPicPr>
            <a:picLocks noChangeAspect="1"/>
          </p:cNvPicPr>
          <p:nvPr/>
        </p:nvPicPr>
        <p:blipFill>
          <a:blip r:embed="rId2"/>
          <a:stretch>
            <a:fillRect/>
          </a:stretch>
        </p:blipFill>
        <p:spPr>
          <a:xfrm>
            <a:off x="608280" y="626831"/>
            <a:ext cx="4610500" cy="1044030"/>
          </a:xfrm>
          <a:prstGeom prst="rect">
            <a:avLst/>
          </a:prstGeom>
        </p:spPr>
      </p:pic>
      <p:pic>
        <p:nvPicPr>
          <p:cNvPr id="21" name="Picture 20">
            <a:extLst>
              <a:ext uri="{FF2B5EF4-FFF2-40B4-BE49-F238E27FC236}">
                <a16:creationId xmlns:a16="http://schemas.microsoft.com/office/drawing/2014/main" id="{6884C10D-B8C3-BBB4-BD7D-E5E321242932}"/>
              </a:ext>
            </a:extLst>
          </p:cNvPr>
          <p:cNvPicPr>
            <a:picLocks noChangeAspect="1"/>
          </p:cNvPicPr>
          <p:nvPr/>
        </p:nvPicPr>
        <p:blipFill>
          <a:blip r:embed="rId3"/>
          <a:stretch>
            <a:fillRect/>
          </a:stretch>
        </p:blipFill>
        <p:spPr>
          <a:xfrm>
            <a:off x="880773" y="5078883"/>
            <a:ext cx="4930567" cy="1630821"/>
          </a:xfrm>
          <a:prstGeom prst="rect">
            <a:avLst/>
          </a:prstGeom>
        </p:spPr>
      </p:pic>
      <p:pic>
        <p:nvPicPr>
          <p:cNvPr id="23" name="Picture 22">
            <a:extLst>
              <a:ext uri="{FF2B5EF4-FFF2-40B4-BE49-F238E27FC236}">
                <a16:creationId xmlns:a16="http://schemas.microsoft.com/office/drawing/2014/main" id="{7C173ABD-3EE1-FB56-C88A-9F67E2F994CA}"/>
              </a:ext>
            </a:extLst>
          </p:cNvPr>
          <p:cNvPicPr>
            <a:picLocks noChangeAspect="1"/>
          </p:cNvPicPr>
          <p:nvPr/>
        </p:nvPicPr>
        <p:blipFill>
          <a:blip r:embed="rId4"/>
          <a:stretch>
            <a:fillRect/>
          </a:stretch>
        </p:blipFill>
        <p:spPr>
          <a:xfrm>
            <a:off x="880772" y="2473484"/>
            <a:ext cx="4930567" cy="1638442"/>
          </a:xfrm>
          <a:prstGeom prst="rect">
            <a:avLst/>
          </a:prstGeom>
        </p:spPr>
      </p:pic>
      <p:pic>
        <p:nvPicPr>
          <p:cNvPr id="27" name="Picture 26">
            <a:extLst>
              <a:ext uri="{FF2B5EF4-FFF2-40B4-BE49-F238E27FC236}">
                <a16:creationId xmlns:a16="http://schemas.microsoft.com/office/drawing/2014/main" id="{074581EA-E7A0-8C98-AA75-AAA2BF5A84AB}"/>
              </a:ext>
            </a:extLst>
          </p:cNvPr>
          <p:cNvPicPr>
            <a:picLocks noChangeAspect="1"/>
          </p:cNvPicPr>
          <p:nvPr/>
        </p:nvPicPr>
        <p:blipFill>
          <a:blip r:embed="rId5"/>
          <a:stretch>
            <a:fillRect/>
          </a:stretch>
        </p:blipFill>
        <p:spPr>
          <a:xfrm>
            <a:off x="7144870" y="2220070"/>
            <a:ext cx="4907705" cy="1638442"/>
          </a:xfrm>
          <a:prstGeom prst="rect">
            <a:avLst/>
          </a:prstGeom>
        </p:spPr>
      </p:pic>
    </p:spTree>
    <p:extLst>
      <p:ext uri="{BB962C8B-B14F-4D97-AF65-F5344CB8AC3E}">
        <p14:creationId xmlns:p14="http://schemas.microsoft.com/office/powerpoint/2010/main" val="38307392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0" y="0"/>
            <a:ext cx="12192000" cy="6858000"/>
          </a:xfrm>
        </p:spPr>
        <p:txBody>
          <a:bodyPr/>
          <a:lstStyle/>
          <a:p>
            <a:br>
              <a:rPr lang="en-US" dirty="0">
                <a:latin typeface="Arial Black" panose="020B0604020202020204" pitchFamily="34" charset="0"/>
                <a:cs typeface="Arial Black" panose="020B0604020202020204" pitchFamily="34" charset="0"/>
              </a:rPr>
            </a:br>
            <a:br>
              <a:rPr lang="en-US" dirty="0">
                <a:latin typeface="Arial Black" panose="020B0604020202020204" pitchFamily="34" charset="0"/>
                <a:cs typeface="Arial Black" panose="020B0604020202020204" pitchFamily="34" charset="0"/>
              </a:rPr>
            </a:br>
            <a:br>
              <a:rPr lang="en-US" dirty="0">
                <a:latin typeface="Arial Black" panose="020B0604020202020204" pitchFamily="34" charset="0"/>
                <a:cs typeface="Arial Black" panose="020B0604020202020204" pitchFamily="34" charset="0"/>
              </a:rPr>
            </a:br>
            <a:r>
              <a:rPr lang="en-US" dirty="0">
                <a:latin typeface="Arial Black" panose="020B0604020202020204" pitchFamily="34" charset="0"/>
                <a:cs typeface="Arial Black" panose="020B0604020202020204" pitchFamily="34" charset="0"/>
              </a:rPr>
              <a:t>WORKING </a:t>
            </a:r>
            <a:br>
              <a:rPr lang="en-US" dirty="0">
                <a:latin typeface="Arial Black" panose="020B0604020202020204" pitchFamily="34" charset="0"/>
                <a:cs typeface="Arial Black" panose="020B0604020202020204" pitchFamily="34" charset="0"/>
              </a:rPr>
            </a:br>
            <a:r>
              <a:rPr lang="en-US" dirty="0">
                <a:latin typeface="Arial Black" panose="020B0604020202020204" pitchFamily="34" charset="0"/>
                <a:cs typeface="Arial Black" panose="020B0604020202020204" pitchFamily="34" charset="0"/>
              </a:rPr>
              <a:t>after </a:t>
            </a:r>
            <a:br>
              <a:rPr lang="en-US" dirty="0">
                <a:latin typeface="Arial Black" panose="020B0604020202020204" pitchFamily="34" charset="0"/>
                <a:cs typeface="Arial Black" panose="020B0604020202020204" pitchFamily="34" charset="0"/>
              </a:rPr>
            </a:br>
            <a:r>
              <a:rPr lang="en-US" dirty="0">
                <a:latin typeface="Arial Black" panose="020B0604020202020204" pitchFamily="34" charset="0"/>
                <a:cs typeface="Arial Black" panose="020B0604020202020204" pitchFamily="34" charset="0"/>
              </a:rPr>
              <a:t>Oversampling</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34310097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253D4-781F-F5E6-A0BF-D8D6AA1ACB15}"/>
              </a:ext>
            </a:extLst>
          </p:cNvPr>
          <p:cNvSpPr>
            <a:spLocks noGrp="1"/>
          </p:cNvSpPr>
          <p:nvPr>
            <p:ph type="title"/>
          </p:nvPr>
        </p:nvSpPr>
        <p:spPr>
          <a:xfrm>
            <a:off x="758952" y="-73557"/>
            <a:ext cx="10671048" cy="768096"/>
          </a:xfrm>
        </p:spPr>
        <p:txBody>
          <a:bodyPr/>
          <a:lstStyle/>
          <a:p>
            <a:r>
              <a:rPr lang="en-IN" dirty="0"/>
              <a:t>SMOTE</a:t>
            </a:r>
          </a:p>
        </p:txBody>
      </p:sp>
      <p:pic>
        <p:nvPicPr>
          <p:cNvPr id="7" name="Content Placeholder 6">
            <a:extLst>
              <a:ext uri="{FF2B5EF4-FFF2-40B4-BE49-F238E27FC236}">
                <a16:creationId xmlns:a16="http://schemas.microsoft.com/office/drawing/2014/main" id="{A88F760E-D062-54D3-3922-DE584ACA76AA}"/>
              </a:ext>
            </a:extLst>
          </p:cNvPr>
          <p:cNvPicPr>
            <a:picLocks noGrp="1" noChangeAspect="1"/>
          </p:cNvPicPr>
          <p:nvPr>
            <p:ph sz="half" idx="1"/>
          </p:nvPr>
        </p:nvPicPr>
        <p:blipFill>
          <a:blip r:embed="rId2"/>
          <a:stretch>
            <a:fillRect/>
          </a:stretch>
        </p:blipFill>
        <p:spPr>
          <a:xfrm>
            <a:off x="336714" y="694539"/>
            <a:ext cx="4534293" cy="1066892"/>
          </a:xfrm>
        </p:spPr>
      </p:pic>
      <p:sp>
        <p:nvSpPr>
          <p:cNvPr id="5" name="Slide Number Placeholder 4">
            <a:extLst>
              <a:ext uri="{FF2B5EF4-FFF2-40B4-BE49-F238E27FC236}">
                <a16:creationId xmlns:a16="http://schemas.microsoft.com/office/drawing/2014/main" id="{2A1226F6-4790-073F-36B3-049F28305C7C}"/>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8" name="Content Placeholder 2">
            <a:extLst>
              <a:ext uri="{FF2B5EF4-FFF2-40B4-BE49-F238E27FC236}">
                <a16:creationId xmlns:a16="http://schemas.microsoft.com/office/drawing/2014/main" id="{12D18567-62F7-8EDF-CE42-1A8A68A9E01F}"/>
              </a:ext>
            </a:extLst>
          </p:cNvPr>
          <p:cNvSpPr txBox="1">
            <a:spLocks/>
          </p:cNvSpPr>
          <p:nvPr/>
        </p:nvSpPr>
        <p:spPr>
          <a:xfrm>
            <a:off x="539496" y="1716072"/>
            <a:ext cx="6587445" cy="443484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AutoNum type="arabicPeriod"/>
            </a:pPr>
            <a:r>
              <a:rPr lang="en-US" dirty="0"/>
              <a:t>Logistic Regression</a:t>
            </a:r>
          </a:p>
          <a:p>
            <a:pPr marL="0" indent="0">
              <a:buFont typeface="Arial" panose="020B0604020202020204" pitchFamily="34" charset="0"/>
              <a:buNone/>
            </a:pPr>
            <a:r>
              <a:rPr lang="en-US" dirty="0"/>
              <a:t>      Accuracy :  96.8025467270578</a:t>
            </a:r>
          </a:p>
          <a:p>
            <a:pPr marL="0" indent="0">
              <a:buFont typeface="Arial" panose="020B0604020202020204" pitchFamily="34" charset="0"/>
              <a:buNone/>
            </a:pP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342900" indent="-342900">
              <a:buFont typeface="Arial" panose="020B0604020202020204" pitchFamily="34" charset="0"/>
              <a:buAutoNum type="arabicPeriod" startAt="2"/>
            </a:pPr>
            <a:endParaRPr lang="en-US" dirty="0"/>
          </a:p>
          <a:p>
            <a:pPr marL="342900" indent="-342900">
              <a:buFont typeface="Arial" panose="020B0604020202020204" pitchFamily="34" charset="0"/>
              <a:buAutoNum type="arabicPeriod" startAt="2"/>
            </a:pPr>
            <a:r>
              <a:rPr lang="en-US" dirty="0"/>
              <a:t>Decision Tree</a:t>
            </a:r>
          </a:p>
          <a:p>
            <a:pPr marL="0" indent="0">
              <a:buFont typeface="Arial" panose="020B0604020202020204" pitchFamily="34" charset="0"/>
              <a:buNone/>
            </a:pPr>
            <a:r>
              <a:rPr lang="en-US" dirty="0"/>
              <a:t>      Accuracy :  98.63768828341702      </a:t>
            </a:r>
          </a:p>
          <a:p>
            <a:endParaRPr lang="en-IN" dirty="0"/>
          </a:p>
        </p:txBody>
      </p:sp>
      <p:sp>
        <p:nvSpPr>
          <p:cNvPr id="10" name="TextBox 9">
            <a:extLst>
              <a:ext uri="{FF2B5EF4-FFF2-40B4-BE49-F238E27FC236}">
                <a16:creationId xmlns:a16="http://schemas.microsoft.com/office/drawing/2014/main" id="{7D89C32D-75E2-C841-4C25-5293B234D957}"/>
              </a:ext>
            </a:extLst>
          </p:cNvPr>
          <p:cNvSpPr txBox="1"/>
          <p:nvPr/>
        </p:nvSpPr>
        <p:spPr>
          <a:xfrm>
            <a:off x="7126941" y="1426003"/>
            <a:ext cx="6096000" cy="646331"/>
          </a:xfrm>
          <a:prstGeom prst="rect">
            <a:avLst/>
          </a:prstGeom>
          <a:noFill/>
        </p:spPr>
        <p:txBody>
          <a:bodyPr wrap="square">
            <a:spAutoFit/>
          </a:bodyPr>
          <a:lstStyle/>
          <a:p>
            <a:pPr marL="342900" indent="-342900">
              <a:buAutoNum type="arabicPeriod" startAt="3"/>
            </a:pPr>
            <a:r>
              <a:rPr lang="en-US" dirty="0">
                <a:solidFill>
                  <a:srgbClr val="002060"/>
                </a:solidFill>
              </a:rPr>
              <a:t>Random Forest</a:t>
            </a:r>
          </a:p>
          <a:p>
            <a:r>
              <a:rPr lang="en-US" dirty="0">
                <a:solidFill>
                  <a:srgbClr val="002060"/>
                </a:solidFill>
              </a:rPr>
              <a:t>      Accuracy :  99.4113034420608</a:t>
            </a:r>
          </a:p>
        </p:txBody>
      </p:sp>
      <p:pic>
        <p:nvPicPr>
          <p:cNvPr id="14" name="Picture 13">
            <a:extLst>
              <a:ext uri="{FF2B5EF4-FFF2-40B4-BE49-F238E27FC236}">
                <a16:creationId xmlns:a16="http://schemas.microsoft.com/office/drawing/2014/main" id="{B5C51096-8FD3-BDA4-DD91-2DD132A38565}"/>
              </a:ext>
            </a:extLst>
          </p:cNvPr>
          <p:cNvPicPr>
            <a:picLocks noChangeAspect="1"/>
          </p:cNvPicPr>
          <p:nvPr/>
        </p:nvPicPr>
        <p:blipFill>
          <a:blip r:embed="rId3"/>
          <a:stretch>
            <a:fillRect/>
          </a:stretch>
        </p:blipFill>
        <p:spPr>
          <a:xfrm>
            <a:off x="857911" y="5071471"/>
            <a:ext cx="4976291" cy="2004234"/>
          </a:xfrm>
          <a:prstGeom prst="rect">
            <a:avLst/>
          </a:prstGeom>
        </p:spPr>
      </p:pic>
      <p:pic>
        <p:nvPicPr>
          <p:cNvPr id="16" name="Picture 15">
            <a:extLst>
              <a:ext uri="{FF2B5EF4-FFF2-40B4-BE49-F238E27FC236}">
                <a16:creationId xmlns:a16="http://schemas.microsoft.com/office/drawing/2014/main" id="{86275161-6609-4124-3E9C-73055F065260}"/>
              </a:ext>
            </a:extLst>
          </p:cNvPr>
          <p:cNvPicPr>
            <a:picLocks noChangeAspect="1"/>
          </p:cNvPicPr>
          <p:nvPr/>
        </p:nvPicPr>
        <p:blipFill>
          <a:blip r:embed="rId4"/>
          <a:stretch>
            <a:fillRect/>
          </a:stretch>
        </p:blipFill>
        <p:spPr>
          <a:xfrm>
            <a:off x="857911" y="2422889"/>
            <a:ext cx="4999153" cy="1646063"/>
          </a:xfrm>
          <a:prstGeom prst="rect">
            <a:avLst/>
          </a:prstGeom>
        </p:spPr>
      </p:pic>
      <p:pic>
        <p:nvPicPr>
          <p:cNvPr id="18" name="Picture 17">
            <a:extLst>
              <a:ext uri="{FF2B5EF4-FFF2-40B4-BE49-F238E27FC236}">
                <a16:creationId xmlns:a16="http://schemas.microsoft.com/office/drawing/2014/main" id="{7BE72B5D-3577-50CB-7825-1C3C3E00BE4E}"/>
              </a:ext>
            </a:extLst>
          </p:cNvPr>
          <p:cNvPicPr>
            <a:picLocks noChangeAspect="1"/>
          </p:cNvPicPr>
          <p:nvPr/>
        </p:nvPicPr>
        <p:blipFill>
          <a:blip r:embed="rId5"/>
          <a:stretch>
            <a:fillRect/>
          </a:stretch>
        </p:blipFill>
        <p:spPr>
          <a:xfrm>
            <a:off x="7276674" y="2192248"/>
            <a:ext cx="4915326" cy="1630821"/>
          </a:xfrm>
          <a:prstGeom prst="rect">
            <a:avLst/>
          </a:prstGeom>
        </p:spPr>
      </p:pic>
    </p:spTree>
    <p:extLst>
      <p:ext uri="{BB962C8B-B14F-4D97-AF65-F5344CB8AC3E}">
        <p14:creationId xmlns:p14="http://schemas.microsoft.com/office/powerpoint/2010/main" val="14791740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253D4-781F-F5E6-A0BF-D8D6AA1ACB15}"/>
              </a:ext>
            </a:extLst>
          </p:cNvPr>
          <p:cNvSpPr>
            <a:spLocks noGrp="1"/>
          </p:cNvSpPr>
          <p:nvPr>
            <p:ph type="title"/>
          </p:nvPr>
        </p:nvSpPr>
        <p:spPr>
          <a:xfrm>
            <a:off x="758952" y="-73557"/>
            <a:ext cx="10671048" cy="768096"/>
          </a:xfrm>
        </p:spPr>
        <p:txBody>
          <a:bodyPr/>
          <a:lstStyle/>
          <a:p>
            <a:r>
              <a:rPr lang="en-IN" dirty="0" err="1"/>
              <a:t>Adasyn</a:t>
            </a:r>
            <a:endParaRPr lang="en-IN" dirty="0"/>
          </a:p>
        </p:txBody>
      </p:sp>
      <p:pic>
        <p:nvPicPr>
          <p:cNvPr id="7" name="Content Placeholder 6">
            <a:extLst>
              <a:ext uri="{FF2B5EF4-FFF2-40B4-BE49-F238E27FC236}">
                <a16:creationId xmlns:a16="http://schemas.microsoft.com/office/drawing/2014/main" id="{A88F760E-D062-54D3-3922-DE584ACA76AA}"/>
              </a:ext>
            </a:extLst>
          </p:cNvPr>
          <p:cNvPicPr>
            <a:picLocks noGrp="1" noChangeAspect="1"/>
          </p:cNvPicPr>
          <p:nvPr>
            <p:ph sz="half" idx="1"/>
          </p:nvPr>
        </p:nvPicPr>
        <p:blipFill>
          <a:blip r:embed="rId2"/>
          <a:stretch>
            <a:fillRect/>
          </a:stretch>
        </p:blipFill>
        <p:spPr>
          <a:xfrm>
            <a:off x="336714" y="694539"/>
            <a:ext cx="4534293" cy="1066892"/>
          </a:xfrm>
        </p:spPr>
      </p:pic>
      <p:sp>
        <p:nvSpPr>
          <p:cNvPr id="5" name="Slide Number Placeholder 4">
            <a:extLst>
              <a:ext uri="{FF2B5EF4-FFF2-40B4-BE49-F238E27FC236}">
                <a16:creationId xmlns:a16="http://schemas.microsoft.com/office/drawing/2014/main" id="{2A1226F6-4790-073F-36B3-049F28305C7C}"/>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8" name="Content Placeholder 2">
            <a:extLst>
              <a:ext uri="{FF2B5EF4-FFF2-40B4-BE49-F238E27FC236}">
                <a16:creationId xmlns:a16="http://schemas.microsoft.com/office/drawing/2014/main" id="{12D18567-62F7-8EDF-CE42-1A8A68A9E01F}"/>
              </a:ext>
            </a:extLst>
          </p:cNvPr>
          <p:cNvSpPr txBox="1">
            <a:spLocks/>
          </p:cNvSpPr>
          <p:nvPr/>
        </p:nvSpPr>
        <p:spPr>
          <a:xfrm>
            <a:off x="539496" y="1716072"/>
            <a:ext cx="6587445" cy="443484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AutoNum type="arabicPeriod"/>
            </a:pPr>
            <a:r>
              <a:rPr lang="en-US" dirty="0"/>
              <a:t>Logistic Regression</a:t>
            </a:r>
          </a:p>
          <a:p>
            <a:pPr marL="0" indent="0">
              <a:buFont typeface="Arial" panose="020B0604020202020204" pitchFamily="34" charset="0"/>
              <a:buNone/>
            </a:pPr>
            <a:r>
              <a:rPr lang="en-US" dirty="0"/>
              <a:t>      Accuracy :  98.08527322308439</a:t>
            </a:r>
          </a:p>
          <a:p>
            <a:pPr marL="0" indent="0">
              <a:buFont typeface="Arial" panose="020B0604020202020204" pitchFamily="34" charset="0"/>
              <a:buNone/>
            </a:pP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342900" indent="-342900">
              <a:buFont typeface="Arial" panose="020B0604020202020204" pitchFamily="34" charset="0"/>
              <a:buAutoNum type="arabicPeriod" startAt="2"/>
            </a:pPr>
            <a:endParaRPr lang="en-US" dirty="0"/>
          </a:p>
          <a:p>
            <a:pPr marL="342900" indent="-342900">
              <a:buFont typeface="Arial" panose="020B0604020202020204" pitchFamily="34" charset="0"/>
              <a:buAutoNum type="arabicPeriod" startAt="2"/>
            </a:pPr>
            <a:r>
              <a:rPr lang="en-US" dirty="0"/>
              <a:t>Decision Tree</a:t>
            </a:r>
          </a:p>
          <a:p>
            <a:pPr marL="0" indent="0">
              <a:buFont typeface="Arial" panose="020B0604020202020204" pitchFamily="34" charset="0"/>
              <a:buNone/>
            </a:pPr>
            <a:r>
              <a:rPr lang="en-US" dirty="0"/>
              <a:t>      Accuracy :  98.86591060707138</a:t>
            </a:r>
          </a:p>
          <a:p>
            <a:endParaRPr lang="en-IN" dirty="0"/>
          </a:p>
        </p:txBody>
      </p:sp>
      <p:sp>
        <p:nvSpPr>
          <p:cNvPr id="10" name="TextBox 9">
            <a:extLst>
              <a:ext uri="{FF2B5EF4-FFF2-40B4-BE49-F238E27FC236}">
                <a16:creationId xmlns:a16="http://schemas.microsoft.com/office/drawing/2014/main" id="{7D89C32D-75E2-C841-4C25-5293B234D957}"/>
              </a:ext>
            </a:extLst>
          </p:cNvPr>
          <p:cNvSpPr txBox="1"/>
          <p:nvPr/>
        </p:nvSpPr>
        <p:spPr>
          <a:xfrm>
            <a:off x="7126941" y="1426003"/>
            <a:ext cx="6096000" cy="646331"/>
          </a:xfrm>
          <a:prstGeom prst="rect">
            <a:avLst/>
          </a:prstGeom>
          <a:noFill/>
        </p:spPr>
        <p:txBody>
          <a:bodyPr wrap="square">
            <a:spAutoFit/>
          </a:bodyPr>
          <a:lstStyle/>
          <a:p>
            <a:pPr marL="342900" indent="-342900">
              <a:buAutoNum type="arabicPeriod" startAt="3"/>
            </a:pPr>
            <a:r>
              <a:rPr lang="en-US" dirty="0">
                <a:solidFill>
                  <a:srgbClr val="002060"/>
                </a:solidFill>
              </a:rPr>
              <a:t>Random Forest</a:t>
            </a:r>
          </a:p>
          <a:p>
            <a:r>
              <a:rPr lang="en-US" dirty="0">
                <a:solidFill>
                  <a:srgbClr val="002060"/>
                </a:solidFill>
              </a:rPr>
              <a:t>      Accuracy :  99.42066640918506</a:t>
            </a:r>
          </a:p>
        </p:txBody>
      </p:sp>
      <p:pic>
        <p:nvPicPr>
          <p:cNvPr id="4" name="Picture 3">
            <a:extLst>
              <a:ext uri="{FF2B5EF4-FFF2-40B4-BE49-F238E27FC236}">
                <a16:creationId xmlns:a16="http://schemas.microsoft.com/office/drawing/2014/main" id="{1C54F5B1-9E3F-843A-8823-D6FE7686CC94}"/>
              </a:ext>
            </a:extLst>
          </p:cNvPr>
          <p:cNvPicPr>
            <a:picLocks noChangeAspect="1"/>
          </p:cNvPicPr>
          <p:nvPr/>
        </p:nvPicPr>
        <p:blipFill>
          <a:blip r:embed="rId3"/>
          <a:stretch>
            <a:fillRect/>
          </a:stretch>
        </p:blipFill>
        <p:spPr>
          <a:xfrm>
            <a:off x="934117" y="5096813"/>
            <a:ext cx="4922947" cy="1630821"/>
          </a:xfrm>
          <a:prstGeom prst="rect">
            <a:avLst/>
          </a:prstGeom>
        </p:spPr>
      </p:pic>
      <p:pic>
        <p:nvPicPr>
          <p:cNvPr id="9" name="Picture 8">
            <a:extLst>
              <a:ext uri="{FF2B5EF4-FFF2-40B4-BE49-F238E27FC236}">
                <a16:creationId xmlns:a16="http://schemas.microsoft.com/office/drawing/2014/main" id="{8033D2D2-F678-7FB0-B954-97A50023456C}"/>
              </a:ext>
            </a:extLst>
          </p:cNvPr>
          <p:cNvPicPr>
            <a:picLocks noChangeAspect="1"/>
          </p:cNvPicPr>
          <p:nvPr/>
        </p:nvPicPr>
        <p:blipFill>
          <a:blip r:embed="rId4"/>
          <a:stretch>
            <a:fillRect/>
          </a:stretch>
        </p:blipFill>
        <p:spPr>
          <a:xfrm>
            <a:off x="926497" y="2421597"/>
            <a:ext cx="4930567" cy="1653683"/>
          </a:xfrm>
          <a:prstGeom prst="rect">
            <a:avLst/>
          </a:prstGeom>
        </p:spPr>
      </p:pic>
      <p:pic>
        <p:nvPicPr>
          <p:cNvPr id="13" name="Picture 12">
            <a:extLst>
              <a:ext uri="{FF2B5EF4-FFF2-40B4-BE49-F238E27FC236}">
                <a16:creationId xmlns:a16="http://schemas.microsoft.com/office/drawing/2014/main" id="{CAE22B4F-15D2-7532-A106-E84F41C69556}"/>
              </a:ext>
            </a:extLst>
          </p:cNvPr>
          <p:cNvPicPr>
            <a:picLocks noChangeAspect="1"/>
          </p:cNvPicPr>
          <p:nvPr/>
        </p:nvPicPr>
        <p:blipFill>
          <a:blip r:embed="rId5"/>
          <a:stretch>
            <a:fillRect/>
          </a:stretch>
        </p:blipFill>
        <p:spPr>
          <a:xfrm>
            <a:off x="7207626" y="2188879"/>
            <a:ext cx="4938188" cy="1638442"/>
          </a:xfrm>
          <a:prstGeom prst="rect">
            <a:avLst/>
          </a:prstGeom>
        </p:spPr>
      </p:pic>
    </p:spTree>
    <p:extLst>
      <p:ext uri="{BB962C8B-B14F-4D97-AF65-F5344CB8AC3E}">
        <p14:creationId xmlns:p14="http://schemas.microsoft.com/office/powerpoint/2010/main" val="7740910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33216" y="73152"/>
            <a:ext cx="6766560" cy="768096"/>
          </a:xfrm>
        </p:spPr>
        <p:txBody>
          <a:bodyPr/>
          <a:lstStyle/>
          <a:p>
            <a:r>
              <a:rPr lang="en-US" dirty="0"/>
              <a:t>Conclusion</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14</a:t>
            </a:fld>
            <a:endParaRPr lang="en-US" dirty="0"/>
          </a:p>
        </p:txBody>
      </p:sp>
      <p:sp>
        <p:nvSpPr>
          <p:cNvPr id="7" name="Content Placeholder 6">
            <a:extLst>
              <a:ext uri="{FF2B5EF4-FFF2-40B4-BE49-F238E27FC236}">
                <a16:creationId xmlns:a16="http://schemas.microsoft.com/office/drawing/2014/main" id="{D4A2A4B2-A447-6B30-D1EA-C4698C30D17D}"/>
              </a:ext>
            </a:extLst>
          </p:cNvPr>
          <p:cNvSpPr>
            <a:spLocks noGrp="1"/>
          </p:cNvSpPr>
          <p:nvPr>
            <p:ph idx="1"/>
          </p:nvPr>
        </p:nvSpPr>
        <p:spPr>
          <a:xfrm>
            <a:off x="1508760" y="2837688"/>
            <a:ext cx="7112726" cy="2700528"/>
          </a:xfrm>
        </p:spPr>
        <p:txBody>
          <a:bodyPr/>
          <a:lstStyle/>
          <a:p>
            <a:r>
              <a:rPr lang="en-US" sz="2000" b="0" i="0" dirty="0">
                <a:solidFill>
                  <a:schemeClr val="accent6">
                    <a:lumMod val="50000"/>
                  </a:schemeClr>
                </a:solidFill>
                <a:effectLst/>
                <a:latin typeface="Calibri" panose="020F0502020204030204" pitchFamily="34" charset="0"/>
                <a:ea typeface="Calibri" panose="020F0502020204030204" pitchFamily="34" charset="0"/>
                <a:cs typeface="Calibri" panose="020F0502020204030204" pitchFamily="34" charset="0"/>
              </a:rPr>
              <a:t>Overall, credit card fraud detection is an ongoing challenge that requires constant innovation and improvement to stay ahead of fraudsters' evolving tactics. By developing effective fraud detection systems, we can help protect consumers and financial institutions from the devastating consequences of credit card fraud.</a:t>
            </a:r>
            <a:endParaRPr lang="en-IN" sz="2000" dirty="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B0D1C6A2-7637-5EED-91D5-AD520AA723F7}"/>
              </a:ext>
            </a:extLst>
          </p:cNvPr>
          <p:cNvSpPr txBox="1"/>
          <p:nvPr/>
        </p:nvSpPr>
        <p:spPr>
          <a:xfrm>
            <a:off x="235323" y="1065910"/>
            <a:ext cx="6154270" cy="1200329"/>
          </a:xfrm>
          <a:prstGeom prst="rect">
            <a:avLst/>
          </a:prstGeom>
          <a:noFill/>
        </p:spPr>
        <p:txBody>
          <a:bodyPr wrap="square">
            <a:spAutoFit/>
          </a:bodyPr>
          <a:lstStyle/>
          <a:p>
            <a:pPr marL="285750" indent="-285750">
              <a:buFont typeface="Arial" panose="020B0604020202020204" pitchFamily="34" charset="0"/>
              <a:buChar char="•"/>
            </a:pPr>
            <a:r>
              <a:rPr lang="en-IN" b="1" dirty="0" err="1"/>
              <a:t>Adasyn</a:t>
            </a:r>
            <a:r>
              <a:rPr lang="en-IN" dirty="0"/>
              <a:t> is the best balancing technique that can be used to balance our imbalanced data.</a:t>
            </a:r>
          </a:p>
          <a:p>
            <a:pPr marL="285750" indent="-285750">
              <a:buFont typeface="Arial" panose="020B0604020202020204" pitchFamily="34" charset="0"/>
              <a:buChar char="•"/>
            </a:pPr>
            <a:r>
              <a:rPr lang="en-IN" b="1" dirty="0"/>
              <a:t>Random Forest </a:t>
            </a:r>
            <a:r>
              <a:rPr lang="en-IN" dirty="0"/>
              <a:t>is the best classification technique to classify the frauds and no fraud cases.</a:t>
            </a:r>
          </a:p>
        </p:txBody>
      </p:sp>
    </p:spTree>
    <p:extLst>
      <p:ext uri="{BB962C8B-B14F-4D97-AF65-F5344CB8AC3E}">
        <p14:creationId xmlns:p14="http://schemas.microsoft.com/office/powerpoint/2010/main" val="948181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1975103"/>
            <a:ext cx="5493184" cy="2026625"/>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508760" y="1883664"/>
            <a:ext cx="6766560" cy="768096"/>
          </a:xfrm>
        </p:spPr>
        <p:txBody>
          <a:bodyPr anchor="t">
            <a:normAutofit/>
          </a:bodyPr>
          <a:lstStyle/>
          <a:p>
            <a:r>
              <a:rPr lang="en-US"/>
              <a:t>Table Of Content</a:t>
            </a:r>
            <a:endParaRPr lang="en-US" b="1"/>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508760" y="2837688"/>
            <a:ext cx="5879592" cy="2700528"/>
          </a:xfrm>
        </p:spPr>
        <p:txBody>
          <a:bodyPr>
            <a:normAutofit/>
          </a:bodyPr>
          <a:lstStyle/>
          <a:p>
            <a:pPr marL="342900" indent="-342900">
              <a:buFont typeface="Arial" panose="020B0604020202020204" pitchFamily="34" charset="0"/>
              <a:buChar char="•"/>
            </a:pPr>
            <a:r>
              <a:rPr lang="en-US" dirty="0"/>
              <a:t>Introduction.</a:t>
            </a:r>
          </a:p>
          <a:p>
            <a:pPr marL="342900" indent="-342900">
              <a:buFont typeface="Arial" panose="020B0604020202020204" pitchFamily="34" charset="0"/>
              <a:buChar char="•"/>
            </a:pPr>
            <a:r>
              <a:rPr lang="en-US" dirty="0"/>
              <a:t>Problem Statement.</a:t>
            </a:r>
          </a:p>
          <a:p>
            <a:pPr marL="342900" indent="-342900">
              <a:buFont typeface="Arial" panose="020B0604020202020204" pitchFamily="34" charset="0"/>
              <a:buChar char="•"/>
            </a:pPr>
            <a:r>
              <a:rPr lang="en-US" dirty="0"/>
              <a:t>Objective.</a:t>
            </a:r>
          </a:p>
          <a:p>
            <a:pPr marL="342900" indent="-342900">
              <a:buFont typeface="Arial" panose="020B0604020202020204" pitchFamily="34" charset="0"/>
              <a:buChar char="•"/>
            </a:pPr>
            <a:r>
              <a:rPr lang="en-US">
                <a:effectLst/>
              </a:rPr>
              <a:t>Working.</a:t>
            </a:r>
            <a:endParaRPr lang="en-US"/>
          </a:p>
          <a:p>
            <a:pPr marL="342900" indent="-342900">
              <a:buFont typeface="Arial" panose="020B0604020202020204" pitchFamily="34" charset="0"/>
              <a:buChar char="•"/>
            </a:pPr>
            <a:r>
              <a:rPr lang="en-US" dirty="0"/>
              <a:t>Conclusion.</a:t>
            </a:r>
          </a:p>
          <a:p>
            <a:pPr marL="342900" indent="-342900">
              <a:buFont typeface="Arial" panose="020B0604020202020204" pitchFamily="34" charset="0"/>
              <a:buChar char="•"/>
            </a:pPr>
            <a:endParaRPr lang="en-US" dirty="0"/>
          </a:p>
          <a:p>
            <a:endParaRPr lang="en-US" dirty="0"/>
          </a:p>
        </p:txBody>
      </p:sp>
      <p:sp>
        <p:nvSpPr>
          <p:cNvPr id="8" name="Slide Number Placeholder 3">
            <a:extLst>
              <a:ext uri="{FF2B5EF4-FFF2-40B4-BE49-F238E27FC236}">
                <a16:creationId xmlns:a16="http://schemas.microsoft.com/office/drawing/2014/main" id="{B408A246-0CA0-2503-20BB-F0FFF088867C}"/>
              </a:ext>
            </a:extLst>
          </p:cNvPr>
          <p:cNvSpPr>
            <a:spLocks noGrp="1"/>
          </p:cNvSpPr>
          <p:nvPr>
            <p:ph type="sldNum" sz="quarter" idx="12"/>
          </p:nvPr>
        </p:nvSpPr>
        <p:spPr>
          <a:xfrm>
            <a:off x="10945368" y="457200"/>
            <a:ext cx="987552" cy="274320"/>
          </a:xfrm>
        </p:spPr>
        <p:txBody>
          <a:bodyPr/>
          <a:lstStyle/>
          <a:p>
            <a:pPr>
              <a:spcAft>
                <a:spcPts val="600"/>
              </a:spcAft>
            </a:pPr>
            <a:fld id="{48F63A3B-78C7-47BE-AE5E-E10140E04643}" type="slidenum">
              <a:rPr lang="en-US" dirty="0"/>
              <a:pPr>
                <a:spcAft>
                  <a:spcPts val="600"/>
                </a:spcAft>
              </a:pPr>
              <a:t>2</a:t>
            </a:fld>
            <a:endParaRPr lang="en-US"/>
          </a:p>
        </p:txBody>
      </p:sp>
    </p:spTree>
    <p:extLst>
      <p:ext uri="{BB962C8B-B14F-4D97-AF65-F5344CB8AC3E}">
        <p14:creationId xmlns:p14="http://schemas.microsoft.com/office/powerpoint/2010/main" val="38555318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1508760" y="1883664"/>
            <a:ext cx="6766560" cy="768096"/>
          </a:xfrm>
        </p:spPr>
        <p:txBody>
          <a:bodyPr anchor="t">
            <a:normAutofit/>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1508760" y="2837688"/>
            <a:ext cx="5879592" cy="2700528"/>
          </a:xfrm>
        </p:spPr>
        <p:txBody>
          <a:bodyPr>
            <a:normAutofit/>
          </a:bodyPr>
          <a:lstStyle/>
          <a:p>
            <a:r>
              <a:rPr lang="en-US" b="0" i="0" dirty="0">
                <a:effectLst/>
              </a:rPr>
              <a:t>Credit card fraud detection is the process of identifying and preventing fraudulent activities associated with credit card transactions. With the increasing use of credit cards for online and offline purchases, credit card fraud has become a significant concern for individuals, businesses, and financial institutions. Detecting credit card fraud requires sophisticated techniques and technologies to identify suspicious activities and patterns that may indicate fraudulent behavior.</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3</a:t>
            </a:fld>
            <a:endParaRPr lang="en-US"/>
          </a:p>
        </p:txBody>
      </p:sp>
    </p:spTree>
    <p:extLst>
      <p:ext uri="{BB962C8B-B14F-4D97-AF65-F5344CB8AC3E}">
        <p14:creationId xmlns:p14="http://schemas.microsoft.com/office/powerpoint/2010/main" val="9796220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4224528" y="2276856"/>
            <a:ext cx="6766560" cy="768096"/>
          </a:xfrm>
        </p:spPr>
        <p:txBody>
          <a:bodyPr anchor="t">
            <a:normAutofit/>
          </a:bodyPr>
          <a:lstStyle/>
          <a:p>
            <a:r>
              <a:rPr lang="en-US" sz="4100" b="1"/>
              <a:t>Problem Statement</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4224528" y="3222752"/>
            <a:ext cx="6766560" cy="2700528"/>
          </a:xfrm>
        </p:spPr>
        <p:txBody>
          <a:bodyPr>
            <a:normAutofit/>
          </a:bodyPr>
          <a:lstStyle/>
          <a:p>
            <a:r>
              <a:rPr lang="en-US" b="0" i="0">
                <a:effectLst/>
              </a:rPr>
              <a:t>The problem statement in credit card fraud detection involves developing a system or algorithm that can accurately detect fraudulent transactions and prevent them from occurring, by analyzing transaction data using machine learning algorithms. The system should be able to flag suspicious transactions in real-time while minimizing false positives, and be efficient and scalable to handle the large volume of transactions processed by credit card companies. The challenge is to identify new patterns and anomalies that indicate fraudulent activity, as fraudsters continually develop new techniques to evade detection.</a:t>
            </a:r>
            <a:endParaRPr lang="en-US"/>
          </a:p>
        </p:txBody>
      </p:sp>
      <p:sp>
        <p:nvSpPr>
          <p:cNvPr id="13" name="Slide Number Placeholder 4">
            <a:extLst>
              <a:ext uri="{FF2B5EF4-FFF2-40B4-BE49-F238E27FC236}">
                <a16:creationId xmlns:a16="http://schemas.microsoft.com/office/drawing/2014/main" id="{314F8852-8D45-7D6C-1A6D-CD71AB148122}"/>
              </a:ext>
            </a:extLst>
          </p:cNvPr>
          <p:cNvSpPr>
            <a:spLocks noGrp="1"/>
          </p:cNvSpPr>
          <p:nvPr>
            <p:ph type="sldNum" sz="quarter" idx="12"/>
          </p:nvPr>
        </p:nvSpPr>
        <p:spPr>
          <a:xfrm>
            <a:off x="10945368" y="457200"/>
            <a:ext cx="987552" cy="274320"/>
          </a:xfrm>
        </p:spPr>
        <p:txBody>
          <a:bodyPr/>
          <a:lstStyle/>
          <a:p>
            <a:pPr>
              <a:spcAft>
                <a:spcPts val="600"/>
              </a:spcAft>
            </a:pPr>
            <a:fld id="{48F63A3B-78C7-47BE-AE5E-E10140E04643}" type="slidenum">
              <a:rPr lang="en-US" dirty="0"/>
              <a:pPr>
                <a:spcAft>
                  <a:spcPts val="600"/>
                </a:spcAft>
              </a:pPr>
              <a:t>4</a:t>
            </a:fld>
            <a:endParaRPr lang="en-US"/>
          </a:p>
        </p:txBody>
      </p:sp>
    </p:spTree>
    <p:extLst>
      <p:ext uri="{BB962C8B-B14F-4D97-AF65-F5344CB8AC3E}">
        <p14:creationId xmlns:p14="http://schemas.microsoft.com/office/powerpoint/2010/main" val="29529238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dirty="0">
                <a:latin typeface="Arial Black" panose="020B0604020202020204" pitchFamily="34" charset="0"/>
                <a:cs typeface="Arial Black" panose="020B0604020202020204" pitchFamily="34" charset="0"/>
              </a:rPr>
              <a:t>Objective</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4" name="Content Placeholder 3">
            <a:extLst>
              <a:ext uri="{FF2B5EF4-FFF2-40B4-BE49-F238E27FC236}">
                <a16:creationId xmlns:a16="http://schemas.microsoft.com/office/drawing/2014/main" id="{64A6CAED-77F1-AB92-E7F7-A8E44680310D}"/>
              </a:ext>
            </a:extLst>
          </p:cNvPr>
          <p:cNvSpPr>
            <a:spLocks noGrp="1"/>
          </p:cNvSpPr>
          <p:nvPr>
            <p:ph sz="half" idx="1"/>
          </p:nvPr>
        </p:nvSpPr>
        <p:spPr/>
        <p:txBody>
          <a:bodyPr/>
          <a:lstStyle/>
          <a:p>
            <a:pPr marL="0" indent="0">
              <a:buNone/>
            </a:pPr>
            <a:r>
              <a:rPr lang="en-US" dirty="0"/>
              <a:t>The objective of credit card fraud detection is to identify and prevent fraudulent transactions made using credit or debit cards. Credit card fraud occurs when someone steals a credit card or its details, such as the cardholder's name, credit card number, and expiration date, and uses it to make unauthorized purchases or withdraw money from an account.</a:t>
            </a:r>
          </a:p>
          <a:p>
            <a:pPr marL="0" indent="0">
              <a:buNone/>
            </a:pPr>
            <a:endParaRPr lang="en-US" dirty="0"/>
          </a:p>
          <a:p>
            <a:r>
              <a:rPr lang="en-US" dirty="0"/>
              <a:t>Identify and prevent fraudulent transactions in real-time.</a:t>
            </a:r>
          </a:p>
          <a:p>
            <a:r>
              <a:rPr lang="en-US" dirty="0"/>
              <a:t>Minimize financial losses.</a:t>
            </a:r>
          </a:p>
          <a:p>
            <a:r>
              <a:rPr lang="en-US" dirty="0"/>
              <a:t>Improve customer trust.</a:t>
            </a:r>
          </a:p>
          <a:p>
            <a:r>
              <a:rPr lang="en-US" dirty="0"/>
              <a:t>Enhance regulatory compliance.</a:t>
            </a:r>
          </a:p>
          <a:p>
            <a:pPr marL="0" indent="0">
              <a:buNone/>
            </a:pPr>
            <a:endParaRPr lang="en-US" dirty="0"/>
          </a:p>
          <a:p>
            <a:endParaRPr lang="en-US" dirty="0"/>
          </a:p>
        </p:txBody>
      </p:sp>
    </p:spTree>
    <p:extLst>
      <p:ext uri="{BB962C8B-B14F-4D97-AF65-F5344CB8AC3E}">
        <p14:creationId xmlns:p14="http://schemas.microsoft.com/office/powerpoint/2010/main" val="29038414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4D036-B423-0568-8001-54C9721E5640}"/>
              </a:ext>
            </a:extLst>
          </p:cNvPr>
          <p:cNvSpPr>
            <a:spLocks noGrp="1"/>
          </p:cNvSpPr>
          <p:nvPr>
            <p:ph type="title"/>
          </p:nvPr>
        </p:nvSpPr>
        <p:spPr>
          <a:xfrm>
            <a:off x="934118" y="272033"/>
            <a:ext cx="10671048" cy="768096"/>
          </a:xfrm>
        </p:spPr>
        <p:txBody>
          <a:bodyPr/>
          <a:lstStyle/>
          <a:p>
            <a:r>
              <a:rPr lang="en-IN" dirty="0"/>
              <a:t>Training of models</a:t>
            </a:r>
          </a:p>
        </p:txBody>
      </p:sp>
      <p:sp>
        <p:nvSpPr>
          <p:cNvPr id="3" name="Content Placeholder 2">
            <a:extLst>
              <a:ext uri="{FF2B5EF4-FFF2-40B4-BE49-F238E27FC236}">
                <a16:creationId xmlns:a16="http://schemas.microsoft.com/office/drawing/2014/main" id="{E0904027-BD81-BDDC-597B-8664F44AA655}"/>
              </a:ext>
            </a:extLst>
          </p:cNvPr>
          <p:cNvSpPr>
            <a:spLocks noGrp="1"/>
          </p:cNvSpPr>
          <p:nvPr>
            <p:ph sz="half" idx="1"/>
          </p:nvPr>
        </p:nvSpPr>
        <p:spPr>
          <a:xfrm>
            <a:off x="539496" y="1134930"/>
            <a:ext cx="6587445" cy="4434840"/>
          </a:xfrm>
        </p:spPr>
        <p:txBody>
          <a:bodyPr/>
          <a:lstStyle/>
          <a:p>
            <a:pPr marL="342900" indent="-342900">
              <a:buAutoNum type="arabicPeriod"/>
            </a:pPr>
            <a:r>
              <a:rPr lang="en-US" dirty="0"/>
              <a:t>Logistic Regression</a:t>
            </a:r>
          </a:p>
          <a:p>
            <a:pPr marL="0" indent="0">
              <a:buNone/>
            </a:pPr>
            <a:r>
              <a:rPr lang="en-US" dirty="0"/>
              <a:t>      Accuracy : 99.92626663389628</a:t>
            </a:r>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342900" indent="-342900">
              <a:buAutoNum type="arabicPeriod" startAt="2"/>
            </a:pPr>
            <a:endParaRPr lang="en-US" dirty="0"/>
          </a:p>
          <a:p>
            <a:pPr marL="342900" indent="-342900">
              <a:buAutoNum type="arabicPeriod" startAt="2"/>
            </a:pPr>
            <a:endParaRPr lang="en-US" dirty="0"/>
          </a:p>
          <a:p>
            <a:pPr marL="342900" indent="-342900">
              <a:buAutoNum type="arabicPeriod" startAt="2"/>
            </a:pPr>
            <a:r>
              <a:rPr lang="en-US" dirty="0"/>
              <a:t>Decision Tree</a:t>
            </a:r>
          </a:p>
          <a:p>
            <a:pPr marL="0" indent="0">
              <a:buNone/>
            </a:pPr>
            <a:r>
              <a:rPr lang="en-US" dirty="0"/>
              <a:t>      Accuracy :  99.92743700478681</a:t>
            </a:r>
          </a:p>
          <a:p>
            <a:pPr marL="0" indent="0">
              <a:buNone/>
            </a:pPr>
            <a:r>
              <a:rPr lang="en-US" dirty="0"/>
              <a:t>      </a:t>
            </a:r>
          </a:p>
          <a:p>
            <a:endParaRPr lang="en-IN" dirty="0"/>
          </a:p>
        </p:txBody>
      </p:sp>
      <p:sp>
        <p:nvSpPr>
          <p:cNvPr id="5" name="Slide Number Placeholder 4">
            <a:extLst>
              <a:ext uri="{FF2B5EF4-FFF2-40B4-BE49-F238E27FC236}">
                <a16:creationId xmlns:a16="http://schemas.microsoft.com/office/drawing/2014/main" id="{C6E7D377-11BD-A289-9F6A-153079C3D940}"/>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7" name="Picture 6">
            <a:extLst>
              <a:ext uri="{FF2B5EF4-FFF2-40B4-BE49-F238E27FC236}">
                <a16:creationId xmlns:a16="http://schemas.microsoft.com/office/drawing/2014/main" id="{CB1A23BD-2BC5-F865-1DE7-89BAE49E4E52}"/>
              </a:ext>
            </a:extLst>
          </p:cNvPr>
          <p:cNvPicPr>
            <a:picLocks noChangeAspect="1"/>
          </p:cNvPicPr>
          <p:nvPr/>
        </p:nvPicPr>
        <p:blipFill>
          <a:blip r:embed="rId2"/>
          <a:stretch>
            <a:fillRect/>
          </a:stretch>
        </p:blipFill>
        <p:spPr>
          <a:xfrm>
            <a:off x="758952" y="1832386"/>
            <a:ext cx="5113463" cy="1691787"/>
          </a:xfrm>
          <a:prstGeom prst="rect">
            <a:avLst/>
          </a:prstGeom>
        </p:spPr>
      </p:pic>
      <p:sp>
        <p:nvSpPr>
          <p:cNvPr id="9" name="TextBox 8">
            <a:extLst>
              <a:ext uri="{FF2B5EF4-FFF2-40B4-BE49-F238E27FC236}">
                <a16:creationId xmlns:a16="http://schemas.microsoft.com/office/drawing/2014/main" id="{6A167149-3E8B-F516-9569-A07C32DF557F}"/>
              </a:ext>
            </a:extLst>
          </p:cNvPr>
          <p:cNvSpPr txBox="1"/>
          <p:nvPr/>
        </p:nvSpPr>
        <p:spPr>
          <a:xfrm>
            <a:off x="7126941" y="1157057"/>
            <a:ext cx="6096000" cy="646331"/>
          </a:xfrm>
          <a:prstGeom prst="rect">
            <a:avLst/>
          </a:prstGeom>
          <a:noFill/>
        </p:spPr>
        <p:txBody>
          <a:bodyPr wrap="square">
            <a:spAutoFit/>
          </a:bodyPr>
          <a:lstStyle/>
          <a:p>
            <a:pPr marL="342900" indent="-342900">
              <a:buAutoNum type="arabicPeriod" startAt="3"/>
            </a:pPr>
            <a:r>
              <a:rPr lang="en-US" dirty="0">
                <a:solidFill>
                  <a:srgbClr val="002060"/>
                </a:solidFill>
              </a:rPr>
              <a:t>Random Forest</a:t>
            </a:r>
          </a:p>
          <a:p>
            <a:r>
              <a:rPr lang="en-US" dirty="0">
                <a:solidFill>
                  <a:srgbClr val="002060"/>
                </a:solidFill>
              </a:rPr>
              <a:t>      Accuracy :  99.93328885923948</a:t>
            </a:r>
          </a:p>
        </p:txBody>
      </p:sp>
      <p:pic>
        <p:nvPicPr>
          <p:cNvPr id="11" name="Picture 10">
            <a:extLst>
              <a:ext uri="{FF2B5EF4-FFF2-40B4-BE49-F238E27FC236}">
                <a16:creationId xmlns:a16="http://schemas.microsoft.com/office/drawing/2014/main" id="{4EF0AA00-12FE-60F8-9F81-0BCD939E063C}"/>
              </a:ext>
            </a:extLst>
          </p:cNvPr>
          <p:cNvPicPr>
            <a:picLocks noChangeAspect="1"/>
          </p:cNvPicPr>
          <p:nvPr/>
        </p:nvPicPr>
        <p:blipFill>
          <a:blip r:embed="rId3"/>
          <a:stretch>
            <a:fillRect/>
          </a:stretch>
        </p:blipFill>
        <p:spPr>
          <a:xfrm>
            <a:off x="934118" y="4903849"/>
            <a:ext cx="4968671" cy="1638442"/>
          </a:xfrm>
          <a:prstGeom prst="rect">
            <a:avLst/>
          </a:prstGeom>
        </p:spPr>
      </p:pic>
      <p:pic>
        <p:nvPicPr>
          <p:cNvPr id="13" name="Picture 12">
            <a:extLst>
              <a:ext uri="{FF2B5EF4-FFF2-40B4-BE49-F238E27FC236}">
                <a16:creationId xmlns:a16="http://schemas.microsoft.com/office/drawing/2014/main" id="{0580DE66-CF29-0649-5FF9-8AFBEF3DFE76}"/>
              </a:ext>
            </a:extLst>
          </p:cNvPr>
          <p:cNvPicPr>
            <a:picLocks noChangeAspect="1"/>
          </p:cNvPicPr>
          <p:nvPr/>
        </p:nvPicPr>
        <p:blipFill>
          <a:blip r:embed="rId4"/>
          <a:stretch>
            <a:fillRect/>
          </a:stretch>
        </p:blipFill>
        <p:spPr>
          <a:xfrm>
            <a:off x="7230950" y="1862869"/>
            <a:ext cx="4961050" cy="1661304"/>
          </a:xfrm>
          <a:prstGeom prst="rect">
            <a:avLst/>
          </a:prstGeom>
        </p:spPr>
      </p:pic>
    </p:spTree>
    <p:extLst>
      <p:ext uri="{BB962C8B-B14F-4D97-AF65-F5344CB8AC3E}">
        <p14:creationId xmlns:p14="http://schemas.microsoft.com/office/powerpoint/2010/main" val="34959298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319D8-51F1-E9D4-A0DA-79E1EFE95DE3}"/>
              </a:ext>
            </a:extLst>
          </p:cNvPr>
          <p:cNvSpPr>
            <a:spLocks noGrp="1"/>
          </p:cNvSpPr>
          <p:nvPr>
            <p:ph type="title"/>
          </p:nvPr>
        </p:nvSpPr>
        <p:spPr/>
        <p:txBody>
          <a:bodyPr/>
          <a:lstStyle/>
          <a:p>
            <a:r>
              <a:rPr lang="en-US" dirty="0">
                <a:latin typeface="Arial Black" panose="020B0604020202020204" pitchFamily="34" charset="0"/>
                <a:cs typeface="Arial Black" panose="020B0604020202020204" pitchFamily="34" charset="0"/>
              </a:rPr>
              <a:t>Imbalanced dataset</a:t>
            </a:r>
            <a:endParaRPr lang="en-IN" dirty="0"/>
          </a:p>
        </p:txBody>
      </p:sp>
      <p:sp>
        <p:nvSpPr>
          <p:cNvPr id="3" name="Content Placeholder 2">
            <a:extLst>
              <a:ext uri="{FF2B5EF4-FFF2-40B4-BE49-F238E27FC236}">
                <a16:creationId xmlns:a16="http://schemas.microsoft.com/office/drawing/2014/main" id="{F293D2D3-0298-28FC-0CF1-889476A106F8}"/>
              </a:ext>
            </a:extLst>
          </p:cNvPr>
          <p:cNvSpPr>
            <a:spLocks noGrp="1"/>
          </p:cNvSpPr>
          <p:nvPr>
            <p:ph sz="half" idx="1"/>
          </p:nvPr>
        </p:nvSpPr>
        <p:spPr>
          <a:xfrm>
            <a:off x="534924" y="3472411"/>
            <a:ext cx="11119104" cy="4434840"/>
          </a:xfrm>
        </p:spPr>
        <p:txBody>
          <a:bodyPr/>
          <a:lstStyle/>
          <a:p>
            <a:r>
              <a:rPr lang="en-IN" dirty="0"/>
              <a:t>The given dataset is highly imbalanced as:</a:t>
            </a:r>
          </a:p>
          <a:p>
            <a:endParaRPr lang="en-IN" dirty="0"/>
          </a:p>
          <a:p>
            <a:pPr marL="2167128" lvl="5" indent="0">
              <a:buNone/>
            </a:pPr>
            <a:r>
              <a:rPr lang="en-US" b="1" dirty="0"/>
              <a:t>Not Frauds </a:t>
            </a:r>
            <a:r>
              <a:rPr lang="en-US" dirty="0"/>
              <a:t>are  99.83 % of the dataset</a:t>
            </a:r>
          </a:p>
          <a:p>
            <a:pPr marL="2167128" lvl="5" indent="0">
              <a:buNone/>
            </a:pPr>
            <a:r>
              <a:rPr lang="en-US" b="1" dirty="0"/>
              <a:t>Frauds</a:t>
            </a:r>
            <a:r>
              <a:rPr lang="en-US" dirty="0"/>
              <a:t> 0.17 % of the dataset</a:t>
            </a:r>
          </a:p>
        </p:txBody>
      </p:sp>
      <p:sp>
        <p:nvSpPr>
          <p:cNvPr id="5" name="Slide Number Placeholder 4">
            <a:extLst>
              <a:ext uri="{FF2B5EF4-FFF2-40B4-BE49-F238E27FC236}">
                <a16:creationId xmlns:a16="http://schemas.microsoft.com/office/drawing/2014/main" id="{8A54C98C-BBE7-7D31-0F59-F5015BA91A27}"/>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7842769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8C3335-7A80-31C2-6247-3A2036CF3A1D}"/>
              </a:ext>
            </a:extLst>
          </p:cNvPr>
          <p:cNvSpPr>
            <a:spLocks noGrp="1"/>
          </p:cNvSpPr>
          <p:nvPr>
            <p:ph sz="half" idx="1"/>
          </p:nvPr>
        </p:nvSpPr>
        <p:spPr>
          <a:xfrm>
            <a:off x="0" y="1313936"/>
            <a:ext cx="12192000" cy="2834640"/>
          </a:xfrm>
        </p:spPr>
        <p:txBody>
          <a:bodyPr/>
          <a:lstStyle/>
          <a:p>
            <a:pPr marL="0" indent="0" algn="ctr">
              <a:buNone/>
            </a:pPr>
            <a:r>
              <a:rPr lang="en-US" sz="2800" b="1" dirty="0"/>
              <a:t>                 </a:t>
            </a:r>
            <a:r>
              <a:rPr lang="en-US" sz="4800" b="1" dirty="0"/>
              <a:t>Techniques Used to handle the imbalanced data</a:t>
            </a:r>
          </a:p>
          <a:p>
            <a:pPr marL="0" indent="0">
              <a:buNone/>
            </a:pPr>
            <a:endParaRPr lang="en-US" sz="2800" dirty="0"/>
          </a:p>
          <a:p>
            <a:pPr marL="457200" indent="-457200">
              <a:buAutoNum type="arabicPeriod"/>
            </a:pPr>
            <a:r>
              <a:rPr lang="en-US" sz="2400" dirty="0" err="1"/>
              <a:t>Undersampling</a:t>
            </a:r>
            <a:endParaRPr lang="en-US" sz="2400" dirty="0"/>
          </a:p>
          <a:p>
            <a:pPr marL="457200" indent="-457200">
              <a:buAutoNum type="arabicPeriod"/>
            </a:pPr>
            <a:r>
              <a:rPr lang="en-US" sz="2400" dirty="0"/>
              <a:t>Oversampling</a:t>
            </a:r>
          </a:p>
          <a:p>
            <a:pPr marL="457200" indent="-457200">
              <a:buAutoNum type="arabicPeriod"/>
            </a:pPr>
            <a:r>
              <a:rPr lang="en-US" sz="2400" dirty="0"/>
              <a:t>SMOTE</a:t>
            </a:r>
          </a:p>
          <a:p>
            <a:pPr marL="457200" indent="-457200">
              <a:buAutoNum type="arabicPeriod"/>
            </a:pPr>
            <a:r>
              <a:rPr lang="en-US" sz="2400" dirty="0"/>
              <a:t>ADASYN</a:t>
            </a:r>
            <a:endParaRPr lang="en-IN" sz="2400" dirty="0"/>
          </a:p>
        </p:txBody>
      </p:sp>
      <p:sp>
        <p:nvSpPr>
          <p:cNvPr id="5" name="Slide Number Placeholder 4">
            <a:extLst>
              <a:ext uri="{FF2B5EF4-FFF2-40B4-BE49-F238E27FC236}">
                <a16:creationId xmlns:a16="http://schemas.microsoft.com/office/drawing/2014/main" id="{DB543E74-4953-B0A0-276A-693D2A7233F1}"/>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26008269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0" y="0"/>
            <a:ext cx="12192000" cy="6858000"/>
          </a:xfrm>
        </p:spPr>
        <p:txBody>
          <a:bodyPr/>
          <a:lstStyle/>
          <a:p>
            <a:br>
              <a:rPr lang="en-US" dirty="0">
                <a:latin typeface="Arial Black" panose="020B0604020202020204" pitchFamily="34" charset="0"/>
                <a:cs typeface="Arial Black" panose="020B0604020202020204" pitchFamily="34" charset="0"/>
              </a:rPr>
            </a:br>
            <a:br>
              <a:rPr lang="en-US" dirty="0">
                <a:latin typeface="Arial Black" panose="020B0604020202020204" pitchFamily="34" charset="0"/>
                <a:cs typeface="Arial Black" panose="020B0604020202020204" pitchFamily="34" charset="0"/>
              </a:rPr>
            </a:br>
            <a:br>
              <a:rPr lang="en-US" dirty="0">
                <a:latin typeface="Arial Black" panose="020B0604020202020204" pitchFamily="34" charset="0"/>
                <a:cs typeface="Arial Black" panose="020B0604020202020204" pitchFamily="34" charset="0"/>
              </a:rPr>
            </a:br>
            <a:r>
              <a:rPr lang="en-US" dirty="0">
                <a:latin typeface="Arial Black" panose="020B0604020202020204" pitchFamily="34" charset="0"/>
                <a:cs typeface="Arial Black" panose="020B0604020202020204" pitchFamily="34" charset="0"/>
              </a:rPr>
              <a:t>WORKING </a:t>
            </a:r>
            <a:br>
              <a:rPr lang="en-US" dirty="0">
                <a:latin typeface="Arial Black" panose="020B0604020202020204" pitchFamily="34" charset="0"/>
                <a:cs typeface="Arial Black" panose="020B0604020202020204" pitchFamily="34" charset="0"/>
              </a:rPr>
            </a:br>
            <a:r>
              <a:rPr lang="en-US" dirty="0">
                <a:latin typeface="Arial Black" panose="020B0604020202020204" pitchFamily="34" charset="0"/>
                <a:cs typeface="Arial Black" panose="020B0604020202020204" pitchFamily="34" charset="0"/>
              </a:rPr>
              <a:t>after </a:t>
            </a:r>
            <a:br>
              <a:rPr lang="en-US" dirty="0">
                <a:latin typeface="Arial Black" panose="020B0604020202020204" pitchFamily="34" charset="0"/>
                <a:cs typeface="Arial Black" panose="020B0604020202020204" pitchFamily="34" charset="0"/>
              </a:rPr>
            </a:br>
            <a:r>
              <a:rPr lang="en-US" dirty="0" err="1">
                <a:latin typeface="Arial Black" panose="020B0604020202020204" pitchFamily="34" charset="0"/>
                <a:cs typeface="Arial Black" panose="020B0604020202020204" pitchFamily="34" charset="0"/>
              </a:rPr>
              <a:t>undersampling</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28864747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{1D31C5A3-5F99-4A0F-B729-3C2B874B0851}tf78438558_win32</Template>
  <TotalTime>321</TotalTime>
  <Words>515</Words>
  <Application>Microsoft Office PowerPoint</Application>
  <PresentationFormat>Widescreen</PresentationFormat>
  <Paragraphs>109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Black</vt:lpstr>
      <vt:lpstr>Calibri</vt:lpstr>
      <vt:lpstr>Sabon Next LT</vt:lpstr>
      <vt:lpstr>Office Theme</vt:lpstr>
      <vt:lpstr>Credit Card Fraud Detection </vt:lpstr>
      <vt:lpstr>Table Of Content</vt:lpstr>
      <vt:lpstr>Introduction</vt:lpstr>
      <vt:lpstr>Problem Statement</vt:lpstr>
      <vt:lpstr>Objective</vt:lpstr>
      <vt:lpstr>Training of models</vt:lpstr>
      <vt:lpstr>Imbalanced dataset</vt:lpstr>
      <vt:lpstr>PowerPoint Presentation</vt:lpstr>
      <vt:lpstr>   WORKING  after  undersampling</vt:lpstr>
      <vt:lpstr>Undersampling</vt:lpstr>
      <vt:lpstr>   WORKING  after  Oversampling</vt:lpstr>
      <vt:lpstr>SMOTE</vt:lpstr>
      <vt:lpstr>Adasyn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subject/>
  <dc:creator>Tejaswini chauhan</dc:creator>
  <cp:lastModifiedBy>Uday Pratap Singh</cp:lastModifiedBy>
  <cp:revision>5</cp:revision>
  <dcterms:created xsi:type="dcterms:W3CDTF">2023-04-17T16:49:25Z</dcterms:created>
  <dcterms:modified xsi:type="dcterms:W3CDTF">2023-04-19T07:53:42Z</dcterms:modified>
</cp:coreProperties>
</file>