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BFEEF1-51A0-46DF-81D6-2B5F940F39CC}" type="datetimeFigureOut">
              <a:rPr lang="en-IN" smtClean="0"/>
              <a:t>08-03-2024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8792FF7-9E38-4CA3-94F8-D503A50634C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0241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BFEEF1-51A0-46DF-81D6-2B5F940F39CC}"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792FF7-9E38-4CA3-94F8-D503A50634C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550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BFEEF1-51A0-46DF-81D6-2B5F940F39CC}"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792FF7-9E38-4CA3-94F8-D503A50634C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9644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BFEEF1-51A0-46DF-81D6-2B5F940F39CC}"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792FF7-9E38-4CA3-94F8-D503A50634C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862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BFEEF1-51A0-46DF-81D6-2B5F940F39CC}"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792FF7-9E38-4CA3-94F8-D503A50634C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3469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BFEEF1-51A0-46DF-81D6-2B5F940F39CC}"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792FF7-9E38-4CA3-94F8-D503A50634C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922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BFEEF1-51A0-46DF-81D6-2B5F940F39CC}" type="datetimeFigureOut">
              <a:rPr lang="en-IN" smtClean="0"/>
              <a:t>08-03-2024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792FF7-9E38-4CA3-94F8-D503A50634C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8746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BFEEF1-51A0-46DF-81D6-2B5F940F39CC}" type="datetimeFigureOut">
              <a:rPr lang="en-IN" smtClean="0"/>
              <a:t>08-03-2024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792FF7-9E38-4CA3-94F8-D503A50634C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0597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BFEEF1-51A0-46DF-81D6-2B5F940F39CC}" type="datetimeFigureOut">
              <a:rPr lang="en-IN" smtClean="0"/>
              <a:t>08-03-2024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792FF7-9E38-4CA3-94F8-D503A50634C5}" type="slidenum">
              <a:rPr lang="en-IN" smtClean="0"/>
              <a:t>‹#›</a:t>
            </a:fld>
            <a:endParaRPr lang="en-IN"/>
          </a:p>
        </p:txBody>
      </p:sp>
    </p:spTree>
    <p:extLst>
      <p:ext uri="{BB962C8B-B14F-4D97-AF65-F5344CB8AC3E}">
        <p14:creationId xmlns:p14="http://schemas.microsoft.com/office/powerpoint/2010/main" val="1649238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BFEEF1-51A0-46DF-81D6-2B5F940F39CC}"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792FF7-9E38-4CA3-94F8-D503A50634C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951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6BFEEF1-51A0-46DF-81D6-2B5F940F39CC}" type="datetimeFigureOut">
              <a:rPr lang="en-IN" smtClean="0"/>
              <a:t>08-03-2024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8792FF7-9E38-4CA3-94F8-D503A50634C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1079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6BFEEF1-51A0-46DF-81D6-2B5F940F39CC}" type="datetimeFigureOut">
              <a:rPr lang="en-IN" smtClean="0"/>
              <a:t>08-03-2024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8792FF7-9E38-4CA3-94F8-D503A50634C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05640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3393D8-49B0-1A3C-9D3D-0312EF7B0E57}"/>
              </a:ext>
            </a:extLst>
          </p:cNvPr>
          <p:cNvPicPr>
            <a:picLocks noChangeAspect="1"/>
          </p:cNvPicPr>
          <p:nvPr/>
        </p:nvPicPr>
        <p:blipFill>
          <a:blip r:embed="rId2"/>
          <a:stretch>
            <a:fillRect/>
          </a:stretch>
        </p:blipFill>
        <p:spPr>
          <a:xfrm>
            <a:off x="2215924" y="240140"/>
            <a:ext cx="6623276" cy="5899403"/>
          </a:xfrm>
          <a:prstGeom prst="rect">
            <a:avLst/>
          </a:prstGeom>
        </p:spPr>
      </p:pic>
      <p:sp>
        <p:nvSpPr>
          <p:cNvPr id="2" name="Title 1">
            <a:extLst>
              <a:ext uri="{FF2B5EF4-FFF2-40B4-BE49-F238E27FC236}">
                <a16:creationId xmlns:a16="http://schemas.microsoft.com/office/drawing/2014/main" id="{BD2E3CEA-985A-C51C-39DF-FA43C40E50B2}"/>
              </a:ext>
            </a:extLst>
          </p:cNvPr>
          <p:cNvSpPr>
            <a:spLocks noGrp="1"/>
          </p:cNvSpPr>
          <p:nvPr>
            <p:ph type="ctrTitle"/>
          </p:nvPr>
        </p:nvSpPr>
        <p:spPr>
          <a:xfrm>
            <a:off x="1524000" y="1122363"/>
            <a:ext cx="9144000" cy="540974"/>
          </a:xfrm>
        </p:spPr>
        <p:txBody>
          <a:bodyPr>
            <a:normAutofit/>
          </a:bodyPr>
          <a:lstStyle/>
          <a:p>
            <a:pPr algn="l"/>
            <a:r>
              <a:rPr lang="en-IN" sz="2400" dirty="0"/>
              <a:t>	</a:t>
            </a:r>
            <a:endParaRPr lang="en-IN" dirty="0"/>
          </a:p>
        </p:txBody>
      </p:sp>
    </p:spTree>
    <p:extLst>
      <p:ext uri="{BB962C8B-B14F-4D97-AF65-F5344CB8AC3E}">
        <p14:creationId xmlns:p14="http://schemas.microsoft.com/office/powerpoint/2010/main" val="274918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FF3EEF-A146-1025-5D54-E9E6986716E4}"/>
              </a:ext>
            </a:extLst>
          </p:cNvPr>
          <p:cNvSpPr txBox="1"/>
          <p:nvPr/>
        </p:nvSpPr>
        <p:spPr>
          <a:xfrm>
            <a:off x="498565" y="298659"/>
            <a:ext cx="11214464" cy="646331"/>
          </a:xfrm>
          <a:prstGeom prst="rect">
            <a:avLst/>
          </a:prstGeom>
          <a:noFill/>
        </p:spPr>
        <p:txBody>
          <a:bodyPr wrap="square">
            <a:spAutoFit/>
          </a:bodyPr>
          <a:lstStyle/>
          <a:p>
            <a:r>
              <a:rPr lang="en-IN" dirty="0"/>
              <a:t>Now using graphs we will check Visual representation of the data. Here using Histogram will check the spread of the ratings data along with x &amp; y axis by pointing the mean and median of data using .</a:t>
            </a:r>
            <a:r>
              <a:rPr lang="en-IN" dirty="0" err="1"/>
              <a:t>axvline</a:t>
            </a:r>
            <a:r>
              <a:rPr lang="en-IN" dirty="0"/>
              <a:t>(). </a:t>
            </a:r>
          </a:p>
        </p:txBody>
      </p:sp>
      <p:pic>
        <p:nvPicPr>
          <p:cNvPr id="5" name="Picture 4">
            <a:extLst>
              <a:ext uri="{FF2B5EF4-FFF2-40B4-BE49-F238E27FC236}">
                <a16:creationId xmlns:a16="http://schemas.microsoft.com/office/drawing/2014/main" id="{E9AE40D2-91D5-0E96-A252-E6E320523586}"/>
              </a:ext>
            </a:extLst>
          </p:cNvPr>
          <p:cNvPicPr>
            <a:picLocks noChangeAspect="1"/>
          </p:cNvPicPr>
          <p:nvPr/>
        </p:nvPicPr>
        <p:blipFill>
          <a:blip r:embed="rId2"/>
          <a:stretch>
            <a:fillRect/>
          </a:stretch>
        </p:blipFill>
        <p:spPr>
          <a:xfrm>
            <a:off x="1907177" y="1016725"/>
            <a:ext cx="8046720" cy="499218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58408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97D9CC-8FD6-B581-942A-5EDF1DAB74AB}"/>
              </a:ext>
            </a:extLst>
          </p:cNvPr>
          <p:cNvPicPr>
            <a:picLocks noChangeAspect="1"/>
          </p:cNvPicPr>
          <p:nvPr/>
        </p:nvPicPr>
        <p:blipFill>
          <a:blip r:embed="rId2"/>
          <a:stretch>
            <a:fillRect/>
          </a:stretch>
        </p:blipFill>
        <p:spPr>
          <a:xfrm>
            <a:off x="1088435" y="903718"/>
            <a:ext cx="9553440" cy="5050563"/>
          </a:xfrm>
          <a:prstGeom prst="rect">
            <a:avLst/>
          </a:prstGeom>
          <a:ln w="88900" cap="sq" cmpd="thickThin">
            <a:solidFill>
              <a:srgbClr val="00000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3739E8CE-5B03-0544-8C8C-5082B82D888D}"/>
              </a:ext>
            </a:extLst>
          </p:cNvPr>
          <p:cNvSpPr txBox="1"/>
          <p:nvPr/>
        </p:nvSpPr>
        <p:spPr>
          <a:xfrm>
            <a:off x="601980" y="305991"/>
            <a:ext cx="10988040" cy="369332"/>
          </a:xfrm>
          <a:prstGeom prst="rect">
            <a:avLst/>
          </a:prstGeom>
          <a:noFill/>
        </p:spPr>
        <p:txBody>
          <a:bodyPr wrap="square">
            <a:spAutoFit/>
          </a:bodyPr>
          <a:lstStyle/>
          <a:p>
            <a:r>
              <a:rPr lang="en-IN" dirty="0"/>
              <a:t>Top 10 rating counts shown using horizontal bar graph.</a:t>
            </a:r>
          </a:p>
        </p:txBody>
      </p:sp>
    </p:spTree>
    <p:extLst>
      <p:ext uri="{BB962C8B-B14F-4D97-AF65-F5344CB8AC3E}">
        <p14:creationId xmlns:p14="http://schemas.microsoft.com/office/powerpoint/2010/main" val="3292533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4B792F-42C9-D638-E3CF-8AC26064079E}"/>
              </a:ext>
            </a:extLst>
          </p:cNvPr>
          <p:cNvSpPr txBox="1"/>
          <p:nvPr/>
        </p:nvSpPr>
        <p:spPr>
          <a:xfrm>
            <a:off x="515983" y="342202"/>
            <a:ext cx="11266714" cy="646331"/>
          </a:xfrm>
          <a:prstGeom prst="rect">
            <a:avLst/>
          </a:prstGeom>
          <a:noFill/>
        </p:spPr>
        <p:txBody>
          <a:bodyPr wrap="square">
            <a:spAutoFit/>
          </a:bodyPr>
          <a:lstStyle/>
          <a:p>
            <a:r>
              <a:rPr lang="en-IN" dirty="0">
                <a:solidFill>
                  <a:srgbClr val="000000"/>
                </a:solidFill>
                <a:latin typeface="Helvetica Neue"/>
              </a:rPr>
              <a:t>Now before proceeding its important to find out the correlation between columns so we can get to know the not required columns which we can ignore in further analysis. Using .</a:t>
            </a:r>
            <a:r>
              <a:rPr lang="en-IN" dirty="0" err="1">
                <a:solidFill>
                  <a:srgbClr val="000000"/>
                </a:solidFill>
                <a:latin typeface="Helvetica Neue"/>
              </a:rPr>
              <a:t>corr</a:t>
            </a:r>
            <a:r>
              <a:rPr lang="en-IN" dirty="0">
                <a:solidFill>
                  <a:srgbClr val="000000"/>
                </a:solidFill>
                <a:latin typeface="Helvetica Neue"/>
              </a:rPr>
              <a:t>().</a:t>
            </a:r>
            <a:endParaRPr lang="en-IN" dirty="0"/>
          </a:p>
        </p:txBody>
      </p:sp>
      <p:pic>
        <p:nvPicPr>
          <p:cNvPr id="5" name="Picture 4">
            <a:extLst>
              <a:ext uri="{FF2B5EF4-FFF2-40B4-BE49-F238E27FC236}">
                <a16:creationId xmlns:a16="http://schemas.microsoft.com/office/drawing/2014/main" id="{D143F4E5-943E-DF9A-E8DB-B8E08E675037}"/>
              </a:ext>
            </a:extLst>
          </p:cNvPr>
          <p:cNvPicPr>
            <a:picLocks noChangeAspect="1"/>
          </p:cNvPicPr>
          <p:nvPr/>
        </p:nvPicPr>
        <p:blipFill>
          <a:blip r:embed="rId2"/>
          <a:stretch>
            <a:fillRect/>
          </a:stretch>
        </p:blipFill>
        <p:spPr>
          <a:xfrm>
            <a:off x="1325335" y="1403576"/>
            <a:ext cx="9473294" cy="4253063"/>
          </a:xfrm>
          <a:prstGeom prst="rect">
            <a:avLst/>
          </a:prstGeom>
        </p:spPr>
      </p:pic>
    </p:spTree>
    <p:extLst>
      <p:ext uri="{BB962C8B-B14F-4D97-AF65-F5344CB8AC3E}">
        <p14:creationId xmlns:p14="http://schemas.microsoft.com/office/powerpoint/2010/main" val="932000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1B6155-38B8-E601-BB6B-F63E829A4613}"/>
              </a:ext>
            </a:extLst>
          </p:cNvPr>
          <p:cNvPicPr>
            <a:picLocks noChangeAspect="1"/>
          </p:cNvPicPr>
          <p:nvPr/>
        </p:nvPicPr>
        <p:blipFill>
          <a:blip r:embed="rId2"/>
          <a:stretch>
            <a:fillRect/>
          </a:stretch>
        </p:blipFill>
        <p:spPr>
          <a:xfrm>
            <a:off x="1764982" y="757644"/>
            <a:ext cx="8066995" cy="5164183"/>
          </a:xfrm>
          <a:prstGeom prst="rect">
            <a:avLst/>
          </a:prstGeom>
          <a:ln w="88900" cap="sq" cmpd="thickThin">
            <a:solidFill>
              <a:srgbClr val="00000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C904CDC6-302C-7852-1B6E-ED51C3FC3985}"/>
              </a:ext>
            </a:extLst>
          </p:cNvPr>
          <p:cNvSpPr txBox="1"/>
          <p:nvPr/>
        </p:nvSpPr>
        <p:spPr>
          <a:xfrm>
            <a:off x="420188" y="228991"/>
            <a:ext cx="8828314" cy="369332"/>
          </a:xfrm>
          <a:prstGeom prst="rect">
            <a:avLst/>
          </a:prstGeom>
          <a:noFill/>
        </p:spPr>
        <p:txBody>
          <a:bodyPr wrap="square">
            <a:spAutoFit/>
          </a:bodyPr>
          <a:lstStyle/>
          <a:p>
            <a:r>
              <a:rPr lang="en-IN" dirty="0"/>
              <a:t>Using Heatmap a visual tool to see the correlation within the data.</a:t>
            </a:r>
          </a:p>
        </p:txBody>
      </p:sp>
    </p:spTree>
    <p:extLst>
      <p:ext uri="{BB962C8B-B14F-4D97-AF65-F5344CB8AC3E}">
        <p14:creationId xmlns:p14="http://schemas.microsoft.com/office/powerpoint/2010/main" val="1165249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6C563A-C4DC-2094-9EFE-238821995F3E}"/>
              </a:ext>
            </a:extLst>
          </p:cNvPr>
          <p:cNvSpPr txBox="1"/>
          <p:nvPr/>
        </p:nvSpPr>
        <p:spPr>
          <a:xfrm>
            <a:off x="498565" y="316076"/>
            <a:ext cx="11284131" cy="646331"/>
          </a:xfrm>
          <a:prstGeom prst="rect">
            <a:avLst/>
          </a:prstGeom>
          <a:noFill/>
        </p:spPr>
        <p:txBody>
          <a:bodyPr wrap="square">
            <a:spAutoFit/>
          </a:bodyPr>
          <a:lstStyle/>
          <a:p>
            <a:r>
              <a:rPr lang="en-IN" dirty="0"/>
              <a:t>As per correlation we can see that name do not contribute much in the analysis, hence will not include it in our model building process. And Now will split X &amp; Y.</a:t>
            </a:r>
          </a:p>
        </p:txBody>
      </p:sp>
      <p:pic>
        <p:nvPicPr>
          <p:cNvPr id="5" name="Picture 4">
            <a:extLst>
              <a:ext uri="{FF2B5EF4-FFF2-40B4-BE49-F238E27FC236}">
                <a16:creationId xmlns:a16="http://schemas.microsoft.com/office/drawing/2014/main" id="{61F8C76C-8DA5-935B-3781-A02FC8258C82}"/>
              </a:ext>
            </a:extLst>
          </p:cNvPr>
          <p:cNvPicPr>
            <a:picLocks noChangeAspect="1"/>
          </p:cNvPicPr>
          <p:nvPr/>
        </p:nvPicPr>
        <p:blipFill>
          <a:blip r:embed="rId2"/>
          <a:stretch>
            <a:fillRect/>
          </a:stretch>
        </p:blipFill>
        <p:spPr>
          <a:xfrm>
            <a:off x="1252537" y="1133474"/>
            <a:ext cx="8448812" cy="480577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59948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D368B6-7696-F08B-B8F1-7F5E742D5BB8}"/>
              </a:ext>
            </a:extLst>
          </p:cNvPr>
          <p:cNvSpPr txBox="1"/>
          <p:nvPr/>
        </p:nvSpPr>
        <p:spPr>
          <a:xfrm>
            <a:off x="402771" y="272534"/>
            <a:ext cx="6100354" cy="369332"/>
          </a:xfrm>
          <a:prstGeom prst="rect">
            <a:avLst/>
          </a:prstGeom>
          <a:noFill/>
        </p:spPr>
        <p:txBody>
          <a:bodyPr wrap="square">
            <a:spAutoFit/>
          </a:bodyPr>
          <a:lstStyle/>
          <a:p>
            <a:r>
              <a:rPr lang="en-IN" dirty="0"/>
              <a:t>Scaling down the X using Standard Scalar.</a:t>
            </a:r>
          </a:p>
        </p:txBody>
      </p:sp>
      <p:pic>
        <p:nvPicPr>
          <p:cNvPr id="5" name="Picture 4">
            <a:extLst>
              <a:ext uri="{FF2B5EF4-FFF2-40B4-BE49-F238E27FC236}">
                <a16:creationId xmlns:a16="http://schemas.microsoft.com/office/drawing/2014/main" id="{25867507-EF91-1084-F8BE-3620C242EF46}"/>
              </a:ext>
            </a:extLst>
          </p:cNvPr>
          <p:cNvPicPr>
            <a:picLocks noChangeAspect="1"/>
          </p:cNvPicPr>
          <p:nvPr/>
        </p:nvPicPr>
        <p:blipFill>
          <a:blip r:embed="rId2"/>
          <a:stretch>
            <a:fillRect/>
          </a:stretch>
        </p:blipFill>
        <p:spPr>
          <a:xfrm>
            <a:off x="1348195" y="928552"/>
            <a:ext cx="8422822" cy="485383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64239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D63C79-7E57-70EC-B921-66D6FE29E7C8}"/>
              </a:ext>
            </a:extLst>
          </p:cNvPr>
          <p:cNvSpPr txBox="1"/>
          <p:nvPr/>
        </p:nvSpPr>
        <p:spPr>
          <a:xfrm>
            <a:off x="333102" y="272534"/>
            <a:ext cx="10979332" cy="400110"/>
          </a:xfrm>
          <a:prstGeom prst="rect">
            <a:avLst/>
          </a:prstGeom>
          <a:noFill/>
        </p:spPr>
        <p:txBody>
          <a:bodyPr wrap="square">
            <a:spAutoFit/>
          </a:bodyPr>
          <a:lstStyle/>
          <a:p>
            <a:pPr algn="ctr"/>
            <a:r>
              <a:rPr lang="en-IN" sz="2000" dirty="0"/>
              <a:t>Splitting Data and Model Building</a:t>
            </a:r>
          </a:p>
        </p:txBody>
      </p:sp>
      <p:sp>
        <p:nvSpPr>
          <p:cNvPr id="5" name="TextBox 4">
            <a:extLst>
              <a:ext uri="{FF2B5EF4-FFF2-40B4-BE49-F238E27FC236}">
                <a16:creationId xmlns:a16="http://schemas.microsoft.com/office/drawing/2014/main" id="{9C90DD44-3E59-84F5-0D12-B21028B8D3E8}"/>
              </a:ext>
            </a:extLst>
          </p:cNvPr>
          <p:cNvSpPr txBox="1"/>
          <p:nvPr/>
        </p:nvSpPr>
        <p:spPr>
          <a:xfrm>
            <a:off x="461554" y="768922"/>
            <a:ext cx="11268891" cy="369332"/>
          </a:xfrm>
          <a:prstGeom prst="rect">
            <a:avLst/>
          </a:prstGeom>
          <a:noFill/>
        </p:spPr>
        <p:txBody>
          <a:bodyPr wrap="square">
            <a:spAutoFit/>
          </a:bodyPr>
          <a:lstStyle/>
          <a:p>
            <a:r>
              <a:rPr lang="en-IN" sz="1800" dirty="0"/>
              <a:t>We will split the data into </a:t>
            </a:r>
            <a:r>
              <a:rPr lang="en-IN" dirty="0" err="1"/>
              <a:t>x</a:t>
            </a:r>
            <a:r>
              <a:rPr lang="en-IN" sz="1800" dirty="0" err="1"/>
              <a:t>train</a:t>
            </a:r>
            <a:r>
              <a:rPr lang="en-IN" sz="1800" dirty="0"/>
              <a:t> and </a:t>
            </a:r>
            <a:r>
              <a:rPr lang="en-IN" sz="1800" dirty="0" err="1"/>
              <a:t>ytrain</a:t>
            </a:r>
            <a:r>
              <a:rPr lang="en-IN" sz="1800" dirty="0"/>
              <a:t> using </a:t>
            </a:r>
            <a:r>
              <a:rPr lang="en-IN" sz="1800" dirty="0" err="1"/>
              <a:t>train_test_split</a:t>
            </a:r>
            <a:r>
              <a:rPr lang="en-IN" sz="1800" dirty="0"/>
              <a:t> into 75-25 criteria with random state 1.</a:t>
            </a:r>
            <a:endParaRPr lang="en-IN" dirty="0"/>
          </a:p>
        </p:txBody>
      </p:sp>
      <p:pic>
        <p:nvPicPr>
          <p:cNvPr id="7" name="Picture 6">
            <a:extLst>
              <a:ext uri="{FF2B5EF4-FFF2-40B4-BE49-F238E27FC236}">
                <a16:creationId xmlns:a16="http://schemas.microsoft.com/office/drawing/2014/main" id="{BEA5C7D0-7365-6694-7E25-213B2DF0ADE6}"/>
              </a:ext>
            </a:extLst>
          </p:cNvPr>
          <p:cNvPicPr>
            <a:picLocks noChangeAspect="1"/>
          </p:cNvPicPr>
          <p:nvPr/>
        </p:nvPicPr>
        <p:blipFill>
          <a:blip r:embed="rId2"/>
          <a:stretch>
            <a:fillRect/>
          </a:stretch>
        </p:blipFill>
        <p:spPr>
          <a:xfrm>
            <a:off x="2736668" y="2350361"/>
            <a:ext cx="6172200" cy="149542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30629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C3E3A4-B6C1-BE26-2940-CFDA4B196593}"/>
              </a:ext>
            </a:extLst>
          </p:cNvPr>
          <p:cNvSpPr txBox="1"/>
          <p:nvPr/>
        </p:nvSpPr>
        <p:spPr>
          <a:xfrm>
            <a:off x="603067" y="246408"/>
            <a:ext cx="11031583" cy="461665"/>
          </a:xfrm>
          <a:prstGeom prst="rect">
            <a:avLst/>
          </a:prstGeom>
          <a:noFill/>
        </p:spPr>
        <p:txBody>
          <a:bodyPr wrap="square">
            <a:spAutoFit/>
          </a:bodyPr>
          <a:lstStyle/>
          <a:p>
            <a:pPr algn="ctr"/>
            <a:r>
              <a:rPr lang="en-IN" sz="2400" dirty="0"/>
              <a:t>Linear Regression</a:t>
            </a:r>
            <a:endParaRPr lang="en-IN" dirty="0"/>
          </a:p>
        </p:txBody>
      </p:sp>
      <p:sp>
        <p:nvSpPr>
          <p:cNvPr id="5" name="TextBox 4">
            <a:extLst>
              <a:ext uri="{FF2B5EF4-FFF2-40B4-BE49-F238E27FC236}">
                <a16:creationId xmlns:a16="http://schemas.microsoft.com/office/drawing/2014/main" id="{84BDF437-D9E8-75B4-7AE3-8B6C99BFFCF7}"/>
              </a:ext>
            </a:extLst>
          </p:cNvPr>
          <p:cNvSpPr txBox="1"/>
          <p:nvPr/>
        </p:nvSpPr>
        <p:spPr>
          <a:xfrm>
            <a:off x="557350" y="708073"/>
            <a:ext cx="11077300" cy="830997"/>
          </a:xfrm>
          <a:prstGeom prst="rect">
            <a:avLst/>
          </a:prstGeom>
          <a:noFill/>
        </p:spPr>
        <p:txBody>
          <a:bodyPr wrap="square">
            <a:spAutoFit/>
          </a:bodyPr>
          <a:lstStyle/>
          <a:p>
            <a:r>
              <a:rPr lang="en-US" sz="1600" dirty="0">
                <a:solidFill>
                  <a:srgbClr val="0D0D0D"/>
                </a:solidFill>
                <a:latin typeface="Söhne"/>
              </a:rPr>
              <a:t>T</a:t>
            </a:r>
            <a:r>
              <a:rPr lang="en-US" sz="1600" b="0" i="0" dirty="0">
                <a:solidFill>
                  <a:srgbClr val="0D0D0D"/>
                </a:solidFill>
                <a:effectLst/>
                <a:latin typeface="Söhne"/>
              </a:rPr>
              <a:t>he code provides a comprehensive evaluation of the linear regression model's performance on both the training and test datasets using various metrics. </a:t>
            </a:r>
            <a:r>
              <a:rPr lang="en-US" sz="1600" dirty="0">
                <a:solidFill>
                  <a:srgbClr val="0D0D0D"/>
                </a:solidFill>
                <a:latin typeface="Söhne"/>
              </a:rPr>
              <a:t>U</a:t>
            </a:r>
            <a:r>
              <a:rPr lang="en-US" sz="1600" b="0" i="0" dirty="0">
                <a:solidFill>
                  <a:srgbClr val="0D0D0D"/>
                </a:solidFill>
                <a:effectLst/>
                <a:latin typeface="Söhne"/>
              </a:rPr>
              <a:t>sing MAPE as a measure of accuracy for a linear regression model, and the accuracy is then presented as a percentage. The lower the MAPE, the higher the accuracy of the model.</a:t>
            </a:r>
            <a:endParaRPr lang="en-IN" sz="1600" dirty="0"/>
          </a:p>
        </p:txBody>
      </p:sp>
      <p:pic>
        <p:nvPicPr>
          <p:cNvPr id="7" name="Picture 6">
            <a:extLst>
              <a:ext uri="{FF2B5EF4-FFF2-40B4-BE49-F238E27FC236}">
                <a16:creationId xmlns:a16="http://schemas.microsoft.com/office/drawing/2014/main" id="{BE2C3ECF-694D-9A83-CA00-071F4CDFB316}"/>
              </a:ext>
            </a:extLst>
          </p:cNvPr>
          <p:cNvPicPr>
            <a:picLocks noChangeAspect="1"/>
          </p:cNvPicPr>
          <p:nvPr/>
        </p:nvPicPr>
        <p:blipFill>
          <a:blip r:embed="rId2"/>
          <a:stretch>
            <a:fillRect/>
          </a:stretch>
        </p:blipFill>
        <p:spPr>
          <a:xfrm>
            <a:off x="992777" y="1602376"/>
            <a:ext cx="10302240" cy="438408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47598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CD09D6-EF49-607B-1314-9A71A60EE6C3}"/>
              </a:ext>
            </a:extLst>
          </p:cNvPr>
          <p:cNvSpPr txBox="1"/>
          <p:nvPr/>
        </p:nvSpPr>
        <p:spPr>
          <a:xfrm>
            <a:off x="533400" y="228991"/>
            <a:ext cx="11022874" cy="400110"/>
          </a:xfrm>
          <a:prstGeom prst="rect">
            <a:avLst/>
          </a:prstGeom>
          <a:noFill/>
        </p:spPr>
        <p:txBody>
          <a:bodyPr wrap="square">
            <a:spAutoFit/>
          </a:bodyPr>
          <a:lstStyle/>
          <a:p>
            <a:pPr algn="ctr"/>
            <a:r>
              <a:rPr lang="en-IN" sz="2000" dirty="0"/>
              <a:t>Decision Tree</a:t>
            </a:r>
          </a:p>
        </p:txBody>
      </p:sp>
      <p:pic>
        <p:nvPicPr>
          <p:cNvPr id="5" name="Picture 4">
            <a:extLst>
              <a:ext uri="{FF2B5EF4-FFF2-40B4-BE49-F238E27FC236}">
                <a16:creationId xmlns:a16="http://schemas.microsoft.com/office/drawing/2014/main" id="{A0670082-C1DE-6F14-EE1A-50DFD7951520}"/>
              </a:ext>
            </a:extLst>
          </p:cNvPr>
          <p:cNvPicPr>
            <a:picLocks noChangeAspect="1"/>
          </p:cNvPicPr>
          <p:nvPr/>
        </p:nvPicPr>
        <p:blipFill>
          <a:blip r:embed="rId2"/>
          <a:stretch>
            <a:fillRect/>
          </a:stretch>
        </p:blipFill>
        <p:spPr>
          <a:xfrm>
            <a:off x="1516244" y="878476"/>
            <a:ext cx="8420236" cy="494755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528302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CC45BF-FFC3-FE0D-6F11-C991A3D3A8E3}"/>
              </a:ext>
            </a:extLst>
          </p:cNvPr>
          <p:cNvSpPr txBox="1"/>
          <p:nvPr/>
        </p:nvSpPr>
        <p:spPr>
          <a:xfrm>
            <a:off x="585650" y="272534"/>
            <a:ext cx="11031583" cy="369332"/>
          </a:xfrm>
          <a:prstGeom prst="rect">
            <a:avLst/>
          </a:prstGeom>
          <a:noFill/>
        </p:spPr>
        <p:txBody>
          <a:bodyPr wrap="square">
            <a:spAutoFit/>
          </a:bodyPr>
          <a:lstStyle/>
          <a:p>
            <a:pPr algn="ctr"/>
            <a:r>
              <a:rPr lang="en-IN" dirty="0"/>
              <a:t>Random Forest</a:t>
            </a:r>
          </a:p>
        </p:txBody>
      </p:sp>
      <p:pic>
        <p:nvPicPr>
          <p:cNvPr id="5" name="Picture 4">
            <a:extLst>
              <a:ext uri="{FF2B5EF4-FFF2-40B4-BE49-F238E27FC236}">
                <a16:creationId xmlns:a16="http://schemas.microsoft.com/office/drawing/2014/main" id="{ADAEFE1D-3FD6-849B-F736-DF5CBA8E3BB5}"/>
              </a:ext>
            </a:extLst>
          </p:cNvPr>
          <p:cNvPicPr>
            <a:picLocks noChangeAspect="1"/>
          </p:cNvPicPr>
          <p:nvPr/>
        </p:nvPicPr>
        <p:blipFill>
          <a:blip r:embed="rId2"/>
          <a:stretch>
            <a:fillRect/>
          </a:stretch>
        </p:blipFill>
        <p:spPr>
          <a:xfrm>
            <a:off x="2187892" y="857930"/>
            <a:ext cx="7060611" cy="496810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36640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2CCFFD-3712-46A1-18F4-B1AADD6484B2}"/>
              </a:ext>
            </a:extLst>
          </p:cNvPr>
          <p:cNvSpPr txBox="1"/>
          <p:nvPr/>
        </p:nvSpPr>
        <p:spPr>
          <a:xfrm>
            <a:off x="2029096" y="4623303"/>
            <a:ext cx="8490857" cy="646331"/>
          </a:xfrm>
          <a:prstGeom prst="rect">
            <a:avLst/>
          </a:prstGeom>
          <a:noFill/>
        </p:spPr>
        <p:txBody>
          <a:bodyPr wrap="square">
            <a:spAutoFit/>
          </a:bodyPr>
          <a:lstStyle/>
          <a:p>
            <a:r>
              <a:rPr lang="en-IN" sz="1800" dirty="0">
                <a:solidFill>
                  <a:srgbClr val="FF0000"/>
                </a:solidFill>
              </a:rPr>
              <a:t>                                        Presented by – Mohit Tarade</a:t>
            </a:r>
            <a:br>
              <a:rPr lang="en-IN" sz="1800" dirty="0">
                <a:solidFill>
                  <a:srgbClr val="FF0000"/>
                </a:solidFill>
              </a:rPr>
            </a:br>
            <a:r>
              <a:rPr lang="en-IN" sz="1800" dirty="0">
                <a:solidFill>
                  <a:srgbClr val="FF0000"/>
                </a:solidFill>
              </a:rPr>
              <a:t>                                  Presented to – Sameer Sir(IT </a:t>
            </a:r>
            <a:r>
              <a:rPr lang="en-IN" sz="1800" dirty="0" err="1">
                <a:solidFill>
                  <a:srgbClr val="FF0000"/>
                </a:solidFill>
              </a:rPr>
              <a:t>vedant</a:t>
            </a:r>
            <a:r>
              <a:rPr lang="en-IN" sz="1800" dirty="0">
                <a:solidFill>
                  <a:srgbClr val="FF0000"/>
                </a:solidFill>
              </a:rPr>
              <a:t>)</a:t>
            </a:r>
            <a:endParaRPr lang="en-IN" dirty="0"/>
          </a:p>
        </p:txBody>
      </p:sp>
      <p:sp>
        <p:nvSpPr>
          <p:cNvPr id="4" name="TextBox 3">
            <a:extLst>
              <a:ext uri="{FF2B5EF4-FFF2-40B4-BE49-F238E27FC236}">
                <a16:creationId xmlns:a16="http://schemas.microsoft.com/office/drawing/2014/main" id="{4ABEF1ED-021A-FAFC-7C6C-5FF759C59DA1}"/>
              </a:ext>
            </a:extLst>
          </p:cNvPr>
          <p:cNvSpPr txBox="1"/>
          <p:nvPr/>
        </p:nvSpPr>
        <p:spPr>
          <a:xfrm>
            <a:off x="2029097" y="4253971"/>
            <a:ext cx="6879772" cy="400110"/>
          </a:xfrm>
          <a:prstGeom prst="rect">
            <a:avLst/>
          </a:prstGeom>
          <a:noFill/>
        </p:spPr>
        <p:txBody>
          <a:bodyPr wrap="square" rtlCol="0">
            <a:spAutoFit/>
          </a:bodyPr>
          <a:lstStyle/>
          <a:p>
            <a:r>
              <a:rPr lang="en-IN" dirty="0">
                <a:solidFill>
                  <a:srgbClr val="7030A0"/>
                </a:solidFill>
              </a:rPr>
              <a:t>                               </a:t>
            </a:r>
            <a:r>
              <a:rPr lang="en-IN" sz="2000" dirty="0">
                <a:solidFill>
                  <a:srgbClr val="7030A0"/>
                </a:solidFill>
              </a:rPr>
              <a:t>ML Project – Movie Ratings Prediction</a:t>
            </a:r>
            <a:endParaRPr lang="en-IN" dirty="0">
              <a:solidFill>
                <a:srgbClr val="7030A0"/>
              </a:solidFill>
            </a:endParaRPr>
          </a:p>
        </p:txBody>
      </p:sp>
      <p:pic>
        <p:nvPicPr>
          <p:cNvPr id="6" name="Picture 5">
            <a:extLst>
              <a:ext uri="{FF2B5EF4-FFF2-40B4-BE49-F238E27FC236}">
                <a16:creationId xmlns:a16="http://schemas.microsoft.com/office/drawing/2014/main" id="{5EE50281-916B-26FF-3C9A-AE4267A749F5}"/>
              </a:ext>
            </a:extLst>
          </p:cNvPr>
          <p:cNvPicPr>
            <a:picLocks noChangeAspect="1"/>
          </p:cNvPicPr>
          <p:nvPr/>
        </p:nvPicPr>
        <p:blipFill>
          <a:blip r:embed="rId2"/>
          <a:stretch>
            <a:fillRect/>
          </a:stretch>
        </p:blipFill>
        <p:spPr>
          <a:xfrm>
            <a:off x="4075611" y="632657"/>
            <a:ext cx="3892731" cy="3621314"/>
          </a:xfrm>
          <a:prstGeom prst="rect">
            <a:avLst/>
          </a:prstGeom>
        </p:spPr>
      </p:pic>
    </p:spTree>
    <p:extLst>
      <p:ext uri="{BB962C8B-B14F-4D97-AF65-F5344CB8AC3E}">
        <p14:creationId xmlns:p14="http://schemas.microsoft.com/office/powerpoint/2010/main" val="1442571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5FE123-16A2-3DAD-1AF4-B4D4BF50308B}"/>
              </a:ext>
            </a:extLst>
          </p:cNvPr>
          <p:cNvSpPr txBox="1"/>
          <p:nvPr/>
        </p:nvSpPr>
        <p:spPr>
          <a:xfrm>
            <a:off x="690153" y="272533"/>
            <a:ext cx="10848703" cy="369332"/>
          </a:xfrm>
          <a:prstGeom prst="rect">
            <a:avLst/>
          </a:prstGeom>
          <a:noFill/>
        </p:spPr>
        <p:txBody>
          <a:bodyPr wrap="square">
            <a:spAutoFit/>
          </a:bodyPr>
          <a:lstStyle/>
          <a:p>
            <a:pPr algn="ctr"/>
            <a:r>
              <a:rPr lang="en-IN" dirty="0"/>
              <a:t>Support Vector Machine</a:t>
            </a:r>
          </a:p>
        </p:txBody>
      </p:sp>
      <p:pic>
        <p:nvPicPr>
          <p:cNvPr id="5" name="Picture 4">
            <a:extLst>
              <a:ext uri="{FF2B5EF4-FFF2-40B4-BE49-F238E27FC236}">
                <a16:creationId xmlns:a16="http://schemas.microsoft.com/office/drawing/2014/main" id="{B99B8334-676F-33E4-0AA3-6273608E9A66}"/>
              </a:ext>
            </a:extLst>
          </p:cNvPr>
          <p:cNvPicPr>
            <a:picLocks noChangeAspect="1"/>
          </p:cNvPicPr>
          <p:nvPr/>
        </p:nvPicPr>
        <p:blipFill>
          <a:blip r:embed="rId2"/>
          <a:stretch>
            <a:fillRect/>
          </a:stretch>
        </p:blipFill>
        <p:spPr>
          <a:xfrm>
            <a:off x="1609316" y="792208"/>
            <a:ext cx="8640673" cy="485094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05061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E4B478-8BD0-182F-F19C-AB60F1ED7917}"/>
              </a:ext>
            </a:extLst>
          </p:cNvPr>
          <p:cNvPicPr>
            <a:picLocks noChangeAspect="1"/>
          </p:cNvPicPr>
          <p:nvPr/>
        </p:nvPicPr>
        <p:blipFill>
          <a:blip r:embed="rId2"/>
          <a:stretch>
            <a:fillRect/>
          </a:stretch>
        </p:blipFill>
        <p:spPr>
          <a:xfrm>
            <a:off x="759822" y="2091961"/>
            <a:ext cx="10639697" cy="3168015"/>
          </a:xfrm>
          <a:prstGeom prst="rect">
            <a:avLst/>
          </a:prstGeom>
        </p:spPr>
      </p:pic>
      <p:sp>
        <p:nvSpPr>
          <p:cNvPr id="5" name="TextBox 4">
            <a:extLst>
              <a:ext uri="{FF2B5EF4-FFF2-40B4-BE49-F238E27FC236}">
                <a16:creationId xmlns:a16="http://schemas.microsoft.com/office/drawing/2014/main" id="{8214B507-A27B-D04E-05BD-0595F6A84DCA}"/>
              </a:ext>
            </a:extLst>
          </p:cNvPr>
          <p:cNvSpPr txBox="1"/>
          <p:nvPr/>
        </p:nvSpPr>
        <p:spPr>
          <a:xfrm>
            <a:off x="759822" y="350911"/>
            <a:ext cx="10639697" cy="923330"/>
          </a:xfrm>
          <a:prstGeom prst="rect">
            <a:avLst/>
          </a:prstGeom>
          <a:noFill/>
        </p:spPr>
        <p:txBody>
          <a:bodyPr wrap="square">
            <a:spAutoFit/>
          </a:bodyPr>
          <a:lstStyle/>
          <a:p>
            <a:r>
              <a:rPr lang="en-IN" b="0" i="0" dirty="0">
                <a:solidFill>
                  <a:srgbClr val="000000"/>
                </a:solidFill>
                <a:effectLst/>
                <a:latin typeface="Helvetica Neue"/>
              </a:rPr>
              <a:t>Created a </a:t>
            </a:r>
            <a:r>
              <a:rPr lang="en-IN" b="0" i="0" dirty="0" err="1">
                <a:solidFill>
                  <a:srgbClr val="000000"/>
                </a:solidFill>
                <a:effectLst/>
                <a:latin typeface="Helvetica Neue"/>
              </a:rPr>
              <a:t>Dataframe</a:t>
            </a:r>
            <a:r>
              <a:rPr lang="en-IN" b="0" i="0" dirty="0">
                <a:solidFill>
                  <a:srgbClr val="000000"/>
                </a:solidFill>
                <a:effectLst/>
                <a:latin typeface="Helvetica Neue"/>
              </a:rPr>
              <a:t> to get the accuracy of all model to compare the better option to build a model to get best ratings prediction. As per table we can see that the SVM is the best model to implement in getting ratings prediction.</a:t>
            </a:r>
            <a:endParaRPr lang="en-IN" dirty="0"/>
          </a:p>
        </p:txBody>
      </p:sp>
    </p:spTree>
    <p:extLst>
      <p:ext uri="{BB962C8B-B14F-4D97-AF65-F5344CB8AC3E}">
        <p14:creationId xmlns:p14="http://schemas.microsoft.com/office/powerpoint/2010/main" val="3983938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2CA49C-9737-7F63-A17A-0A7051521E87}"/>
              </a:ext>
            </a:extLst>
          </p:cNvPr>
          <p:cNvSpPr txBox="1"/>
          <p:nvPr/>
        </p:nvSpPr>
        <p:spPr>
          <a:xfrm>
            <a:off x="601980" y="1918454"/>
            <a:ext cx="10988040" cy="1477328"/>
          </a:xfrm>
          <a:prstGeom prst="rect">
            <a:avLst/>
          </a:prstGeom>
          <a:noFill/>
        </p:spPr>
        <p:txBody>
          <a:bodyPr wrap="square">
            <a:spAutoFit/>
          </a:bodyPr>
          <a:lstStyle/>
          <a:p>
            <a:r>
              <a:rPr lang="en-IN" b="0" i="0" dirty="0">
                <a:solidFill>
                  <a:srgbClr val="000000"/>
                </a:solidFill>
                <a:effectLst/>
                <a:latin typeface="Helvetica Neue"/>
              </a:rPr>
              <a:t>Conclusion : </a:t>
            </a:r>
          </a:p>
          <a:p>
            <a:r>
              <a:rPr lang="en-US" b="0" i="0" dirty="0">
                <a:solidFill>
                  <a:srgbClr val="0D0D0D"/>
                </a:solidFill>
                <a:effectLst/>
                <a:latin typeface="Söhne"/>
              </a:rPr>
              <a:t>                          In conclusion, our SVR model shows promise in predicting movie ratings based on selected features. The comprehensive evaluation metrics provide a clear understanding of the model's strengths and weaknesses. As we continue to refine and expand our approach, this project sets the foundation for further advancements in movie ratings prediction.</a:t>
            </a:r>
            <a:endParaRPr lang="en-IN" dirty="0"/>
          </a:p>
        </p:txBody>
      </p:sp>
    </p:spTree>
    <p:extLst>
      <p:ext uri="{BB962C8B-B14F-4D97-AF65-F5344CB8AC3E}">
        <p14:creationId xmlns:p14="http://schemas.microsoft.com/office/powerpoint/2010/main" val="387728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F33DFB-C3FD-9AF3-6D7B-039CC0916980}"/>
              </a:ext>
            </a:extLst>
          </p:cNvPr>
          <p:cNvSpPr txBox="1"/>
          <p:nvPr/>
        </p:nvSpPr>
        <p:spPr>
          <a:xfrm>
            <a:off x="1021079" y="1601654"/>
            <a:ext cx="9829801" cy="2862322"/>
          </a:xfrm>
          <a:prstGeom prst="rect">
            <a:avLst/>
          </a:prstGeom>
          <a:noFill/>
        </p:spPr>
        <p:txBody>
          <a:bodyPr wrap="square">
            <a:spAutoFit/>
          </a:bodyPr>
          <a:lstStyle/>
          <a:p>
            <a:r>
              <a:rPr lang="en-US" sz="2000" b="0" i="0" dirty="0">
                <a:solidFill>
                  <a:srgbClr val="202124"/>
                </a:solidFill>
                <a:effectLst/>
                <a:latin typeface="Google Sans"/>
              </a:rPr>
              <a:t>To predict movie ratings, we</a:t>
            </a:r>
            <a:r>
              <a:rPr lang="en-US" sz="2000" dirty="0">
                <a:solidFill>
                  <a:srgbClr val="202124"/>
                </a:solidFill>
                <a:latin typeface="Google Sans"/>
              </a:rPr>
              <a:t> can</a:t>
            </a:r>
            <a:r>
              <a:rPr lang="en-US" sz="2000" b="0" i="0" dirty="0">
                <a:solidFill>
                  <a:srgbClr val="202124"/>
                </a:solidFill>
                <a:effectLst/>
                <a:latin typeface="Google Sans"/>
              </a:rPr>
              <a:t> </a:t>
            </a:r>
            <a:r>
              <a:rPr lang="en-US" sz="2000" b="0" i="0" dirty="0">
                <a:solidFill>
                  <a:srgbClr val="040C28"/>
                </a:solidFill>
                <a:effectLst/>
                <a:latin typeface="Google Sans"/>
              </a:rPr>
              <a:t>conduct an ablation study of various visual and textual features and evaluate their performance in the prediction accuracy</a:t>
            </a:r>
            <a:r>
              <a:rPr lang="en-US" sz="2000" b="0" i="0" dirty="0">
                <a:solidFill>
                  <a:srgbClr val="202124"/>
                </a:solidFill>
                <a:effectLst/>
                <a:latin typeface="Google Sans"/>
              </a:rPr>
              <a:t>. As from the data set I have identified that the target data(Ratings) is of continuous nature so in the project I have used Linear Regression, decision tree, random forest</a:t>
            </a:r>
            <a:r>
              <a:rPr lang="en-US" sz="2000" dirty="0">
                <a:solidFill>
                  <a:srgbClr val="202124"/>
                </a:solidFill>
                <a:latin typeface="Google Sans"/>
              </a:rPr>
              <a:t> and </a:t>
            </a:r>
            <a:r>
              <a:rPr lang="en-US" sz="2000" b="0" i="0" dirty="0">
                <a:solidFill>
                  <a:srgbClr val="202124"/>
                </a:solidFill>
                <a:effectLst/>
                <a:latin typeface="Google Sans"/>
              </a:rPr>
              <a:t>SVR as input algorithms. This will help to get the best accuracy method to get the accurate ratings prediction of upcoming movies. </a:t>
            </a:r>
            <a:r>
              <a:rPr lang="en-US" sz="2000" b="0" i="0" dirty="0">
                <a:solidFill>
                  <a:srgbClr val="0D0D0D"/>
                </a:solidFill>
                <a:effectLst/>
                <a:latin typeface="Söhne"/>
              </a:rPr>
              <a:t>In this project, we aim to build a predictive model to estimate movie ratings based on a set of features. </a:t>
            </a:r>
            <a:r>
              <a:rPr lang="en-US" sz="2000" dirty="0">
                <a:solidFill>
                  <a:srgbClr val="0D0D0D"/>
                </a:solidFill>
                <a:latin typeface="Söhne"/>
              </a:rPr>
              <a:t>By </a:t>
            </a:r>
            <a:r>
              <a:rPr lang="en-US" sz="2000" b="0" i="0" dirty="0">
                <a:solidFill>
                  <a:srgbClr val="0D0D0D"/>
                </a:solidFill>
                <a:effectLst/>
                <a:latin typeface="Söhne"/>
              </a:rPr>
              <a:t>using various models for this task, leveraging the scikit-learn library in Python</a:t>
            </a:r>
            <a:r>
              <a:rPr lang="en-IN" sz="2000" b="0" i="0" dirty="0">
                <a:solidFill>
                  <a:srgbClr val="000000"/>
                </a:solidFill>
                <a:effectLst/>
                <a:latin typeface="Helvetica Neue"/>
              </a:rPr>
              <a:t>. </a:t>
            </a:r>
          </a:p>
          <a:p>
            <a:endParaRPr lang="en-IN" sz="2000" dirty="0"/>
          </a:p>
        </p:txBody>
      </p:sp>
    </p:spTree>
    <p:extLst>
      <p:ext uri="{BB962C8B-B14F-4D97-AF65-F5344CB8AC3E}">
        <p14:creationId xmlns:p14="http://schemas.microsoft.com/office/powerpoint/2010/main" val="1964942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9F55FF-B7A3-85E7-A50C-3C8A13E46CD1}"/>
              </a:ext>
            </a:extLst>
          </p:cNvPr>
          <p:cNvSpPr txBox="1"/>
          <p:nvPr/>
        </p:nvSpPr>
        <p:spPr>
          <a:xfrm>
            <a:off x="666681" y="282918"/>
            <a:ext cx="11127377" cy="923330"/>
          </a:xfrm>
          <a:prstGeom prst="rect">
            <a:avLst/>
          </a:prstGeom>
          <a:noFill/>
        </p:spPr>
        <p:txBody>
          <a:bodyPr wrap="square">
            <a:spAutoFit/>
          </a:bodyPr>
          <a:lstStyle/>
          <a:p>
            <a:r>
              <a:rPr lang="en-US" b="0" i="0" dirty="0">
                <a:solidFill>
                  <a:srgbClr val="000000"/>
                </a:solidFill>
                <a:effectLst/>
                <a:latin typeface="Helvetica Neue"/>
              </a:rPr>
              <a:t>Predicting movie success is a complex task that involves analyzing data from various sources like box office collections, social media, critic reviews, and audience ratings. So initially </a:t>
            </a:r>
            <a:r>
              <a:rPr lang="en-US" dirty="0">
                <a:solidFill>
                  <a:srgbClr val="000000"/>
                </a:solidFill>
                <a:latin typeface="Helvetica Neue"/>
              </a:rPr>
              <a:t>I have imported all the required Libraries and imported the file having movies data as in the ss below:</a:t>
            </a:r>
            <a:endParaRPr lang="en-IN" dirty="0"/>
          </a:p>
        </p:txBody>
      </p:sp>
      <p:pic>
        <p:nvPicPr>
          <p:cNvPr id="5" name="Picture 4">
            <a:extLst>
              <a:ext uri="{FF2B5EF4-FFF2-40B4-BE49-F238E27FC236}">
                <a16:creationId xmlns:a16="http://schemas.microsoft.com/office/drawing/2014/main" id="{26AF7790-DFA6-805D-67C9-FD581FC3102F}"/>
              </a:ext>
            </a:extLst>
          </p:cNvPr>
          <p:cNvPicPr>
            <a:picLocks noChangeAspect="1"/>
          </p:cNvPicPr>
          <p:nvPr/>
        </p:nvPicPr>
        <p:blipFill>
          <a:blip r:embed="rId2"/>
          <a:stretch>
            <a:fillRect/>
          </a:stretch>
        </p:blipFill>
        <p:spPr>
          <a:xfrm>
            <a:off x="1045029" y="1785257"/>
            <a:ext cx="10370683" cy="4328160"/>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AA024F03-0F38-564A-1D96-B1D68204E26C}"/>
              </a:ext>
            </a:extLst>
          </p:cNvPr>
          <p:cNvSpPr txBox="1"/>
          <p:nvPr/>
        </p:nvSpPr>
        <p:spPr>
          <a:xfrm>
            <a:off x="666681" y="1311086"/>
            <a:ext cx="9281160" cy="369332"/>
          </a:xfrm>
          <a:prstGeom prst="rect">
            <a:avLst/>
          </a:prstGeom>
          <a:noFill/>
        </p:spPr>
        <p:txBody>
          <a:bodyPr wrap="square">
            <a:spAutoFit/>
          </a:bodyPr>
          <a:lstStyle/>
          <a:p>
            <a:r>
              <a:rPr lang="en-US" dirty="0">
                <a:solidFill>
                  <a:srgbClr val="000000"/>
                </a:solidFill>
                <a:latin typeface="Helvetica Neue"/>
              </a:rPr>
              <a:t>Viewed data using .head() which shows only top 5 records.</a:t>
            </a:r>
            <a:endParaRPr lang="en-IN" dirty="0"/>
          </a:p>
        </p:txBody>
      </p:sp>
    </p:spTree>
    <p:extLst>
      <p:ext uri="{BB962C8B-B14F-4D97-AF65-F5344CB8AC3E}">
        <p14:creationId xmlns:p14="http://schemas.microsoft.com/office/powerpoint/2010/main" val="154551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8383DC-FF4D-1BB4-608E-0E317A6653CE}"/>
              </a:ext>
            </a:extLst>
          </p:cNvPr>
          <p:cNvPicPr>
            <a:picLocks noChangeAspect="1"/>
          </p:cNvPicPr>
          <p:nvPr/>
        </p:nvPicPr>
        <p:blipFill>
          <a:blip r:embed="rId2"/>
          <a:stretch>
            <a:fillRect/>
          </a:stretch>
        </p:blipFill>
        <p:spPr>
          <a:xfrm>
            <a:off x="1507807" y="1929085"/>
            <a:ext cx="3324225" cy="3400425"/>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a:extLst>
              <a:ext uri="{FF2B5EF4-FFF2-40B4-BE49-F238E27FC236}">
                <a16:creationId xmlns:a16="http://schemas.microsoft.com/office/drawing/2014/main" id="{F59C59F6-6691-22B7-E297-BC08F629757D}"/>
              </a:ext>
            </a:extLst>
          </p:cNvPr>
          <p:cNvPicPr>
            <a:picLocks noChangeAspect="1"/>
          </p:cNvPicPr>
          <p:nvPr/>
        </p:nvPicPr>
        <p:blipFill>
          <a:blip r:embed="rId3"/>
          <a:stretch>
            <a:fillRect/>
          </a:stretch>
        </p:blipFill>
        <p:spPr>
          <a:xfrm>
            <a:off x="5234735" y="2262187"/>
            <a:ext cx="1952625" cy="2333625"/>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C1BE3B04-2052-B1F7-E51D-EA610E7EF9E3}"/>
              </a:ext>
            </a:extLst>
          </p:cNvPr>
          <p:cNvSpPr txBox="1"/>
          <p:nvPr/>
        </p:nvSpPr>
        <p:spPr>
          <a:xfrm>
            <a:off x="733697" y="228991"/>
            <a:ext cx="10779034" cy="1323439"/>
          </a:xfrm>
          <a:prstGeom prst="rect">
            <a:avLst/>
          </a:prstGeom>
          <a:noFill/>
        </p:spPr>
        <p:txBody>
          <a:bodyPr wrap="square">
            <a:spAutoFit/>
          </a:bodyPr>
          <a:lstStyle/>
          <a:p>
            <a:r>
              <a:rPr lang="en-IN" sz="1600" b="0" i="0" dirty="0">
                <a:solidFill>
                  <a:srgbClr val="000000"/>
                </a:solidFill>
                <a:effectLst/>
                <a:latin typeface="Helvetica Neue"/>
              </a:rPr>
              <a:t>EDA – Now will proceed with exploratory analysis part where I have checked the data structure using .info() which shows there 5659 rows and 10 columns available in our </a:t>
            </a:r>
            <a:r>
              <a:rPr lang="en-IN" sz="1600" b="0" i="0" dirty="0" err="1">
                <a:solidFill>
                  <a:srgbClr val="000000"/>
                </a:solidFill>
                <a:effectLst/>
                <a:latin typeface="Helvetica Neue"/>
              </a:rPr>
              <a:t>dataset.also</a:t>
            </a:r>
            <a:r>
              <a:rPr lang="en-IN" sz="1600" b="0" i="0" dirty="0">
                <a:solidFill>
                  <a:srgbClr val="000000"/>
                </a:solidFill>
                <a:effectLst/>
                <a:latin typeface="Helvetica Neue"/>
              </a:rPr>
              <a:t> we can see the type of column, integer or a string(object). I used .</a:t>
            </a:r>
            <a:r>
              <a:rPr lang="en-IN" sz="1600" b="0" i="0" dirty="0" err="1">
                <a:solidFill>
                  <a:srgbClr val="000000"/>
                </a:solidFill>
                <a:effectLst/>
                <a:latin typeface="Helvetica Neue"/>
              </a:rPr>
              <a:t>isnull</a:t>
            </a:r>
            <a:r>
              <a:rPr lang="en-IN" sz="1600" b="0" i="0" dirty="0">
                <a:solidFill>
                  <a:srgbClr val="000000"/>
                </a:solidFill>
                <a:effectLst/>
                <a:latin typeface="Helvetica Neue"/>
              </a:rPr>
              <a:t>().sum() to check if any empty places available in the data, as we can see there are no empty cell available so we can move to next part. To check the central tendency, SD, min, max of numerical values we used .describe().</a:t>
            </a:r>
            <a:endParaRPr lang="en-IN" sz="1600" dirty="0"/>
          </a:p>
        </p:txBody>
      </p:sp>
      <p:pic>
        <p:nvPicPr>
          <p:cNvPr id="9" name="Picture 8">
            <a:extLst>
              <a:ext uri="{FF2B5EF4-FFF2-40B4-BE49-F238E27FC236}">
                <a16:creationId xmlns:a16="http://schemas.microsoft.com/office/drawing/2014/main" id="{AD44AF37-D415-E473-DFAE-70DB5A54CCF9}"/>
              </a:ext>
            </a:extLst>
          </p:cNvPr>
          <p:cNvPicPr>
            <a:picLocks noChangeAspect="1"/>
          </p:cNvPicPr>
          <p:nvPr/>
        </p:nvPicPr>
        <p:blipFill>
          <a:blip r:embed="rId4"/>
          <a:stretch>
            <a:fillRect/>
          </a:stretch>
        </p:blipFill>
        <p:spPr>
          <a:xfrm>
            <a:off x="7590064" y="1929084"/>
            <a:ext cx="2933700" cy="340042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14349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F1E108-793D-C6A7-BB9B-4B190B8FA639}"/>
              </a:ext>
            </a:extLst>
          </p:cNvPr>
          <p:cNvSpPr txBox="1"/>
          <p:nvPr/>
        </p:nvSpPr>
        <p:spPr>
          <a:xfrm>
            <a:off x="698862" y="377034"/>
            <a:ext cx="10552612" cy="923330"/>
          </a:xfrm>
          <a:prstGeom prst="rect">
            <a:avLst/>
          </a:prstGeom>
          <a:noFill/>
        </p:spPr>
        <p:txBody>
          <a:bodyPr wrap="square">
            <a:spAutoFit/>
          </a:bodyPr>
          <a:lstStyle/>
          <a:p>
            <a:r>
              <a:rPr lang="en-IN" dirty="0">
                <a:solidFill>
                  <a:srgbClr val="000000"/>
                </a:solidFill>
                <a:latin typeface="Helvetica Neue"/>
              </a:rPr>
              <a:t>Now as we have identified that there are few string/object data types available so will first need to convert it into integer type. For this I have used label encoder which converts object data types to integer. So I have classified the object data and int/float data separate. </a:t>
            </a:r>
            <a:endParaRPr lang="en-IN" dirty="0"/>
          </a:p>
        </p:txBody>
      </p:sp>
      <p:pic>
        <p:nvPicPr>
          <p:cNvPr id="5" name="Picture 4">
            <a:extLst>
              <a:ext uri="{FF2B5EF4-FFF2-40B4-BE49-F238E27FC236}">
                <a16:creationId xmlns:a16="http://schemas.microsoft.com/office/drawing/2014/main" id="{7B4AF879-89F5-AA63-CFCA-773CE7E19585}"/>
              </a:ext>
            </a:extLst>
          </p:cNvPr>
          <p:cNvPicPr>
            <a:picLocks noChangeAspect="1"/>
          </p:cNvPicPr>
          <p:nvPr/>
        </p:nvPicPr>
        <p:blipFill>
          <a:blip r:embed="rId2"/>
          <a:stretch>
            <a:fillRect/>
          </a:stretch>
        </p:blipFill>
        <p:spPr>
          <a:xfrm>
            <a:off x="798603" y="1369694"/>
            <a:ext cx="9164003" cy="456955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56749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795337-18C0-79D7-0258-0C2595DFEEB5}"/>
              </a:ext>
            </a:extLst>
          </p:cNvPr>
          <p:cNvSpPr txBox="1"/>
          <p:nvPr/>
        </p:nvSpPr>
        <p:spPr>
          <a:xfrm>
            <a:off x="751113" y="350911"/>
            <a:ext cx="10639697" cy="369332"/>
          </a:xfrm>
          <a:prstGeom prst="rect">
            <a:avLst/>
          </a:prstGeom>
          <a:noFill/>
        </p:spPr>
        <p:txBody>
          <a:bodyPr wrap="square">
            <a:spAutoFit/>
          </a:bodyPr>
          <a:lstStyle/>
          <a:p>
            <a:r>
              <a:rPr lang="en-IN" b="0" i="0" dirty="0">
                <a:solidFill>
                  <a:srgbClr val="000000"/>
                </a:solidFill>
                <a:effectLst/>
                <a:latin typeface="Helvetica Neue"/>
              </a:rPr>
              <a:t>Using Label Encoding method converted string data type to integer. </a:t>
            </a:r>
            <a:endParaRPr lang="en-IN" dirty="0"/>
          </a:p>
        </p:txBody>
      </p:sp>
      <p:pic>
        <p:nvPicPr>
          <p:cNvPr id="5" name="Picture 4">
            <a:extLst>
              <a:ext uri="{FF2B5EF4-FFF2-40B4-BE49-F238E27FC236}">
                <a16:creationId xmlns:a16="http://schemas.microsoft.com/office/drawing/2014/main" id="{4DA4B920-BAAE-DDE4-EB16-6485876D9A5F}"/>
              </a:ext>
            </a:extLst>
          </p:cNvPr>
          <p:cNvPicPr>
            <a:picLocks noChangeAspect="1"/>
          </p:cNvPicPr>
          <p:nvPr/>
        </p:nvPicPr>
        <p:blipFill>
          <a:blip r:embed="rId2"/>
          <a:stretch>
            <a:fillRect/>
          </a:stretch>
        </p:blipFill>
        <p:spPr>
          <a:xfrm>
            <a:off x="2325189" y="816428"/>
            <a:ext cx="7228114" cy="522514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49898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286E7B-05C2-9290-5496-A21167212790}"/>
              </a:ext>
            </a:extLst>
          </p:cNvPr>
          <p:cNvSpPr txBox="1"/>
          <p:nvPr/>
        </p:nvSpPr>
        <p:spPr>
          <a:xfrm>
            <a:off x="681446" y="246408"/>
            <a:ext cx="10813868" cy="646331"/>
          </a:xfrm>
          <a:prstGeom prst="rect">
            <a:avLst/>
          </a:prstGeom>
          <a:noFill/>
        </p:spPr>
        <p:txBody>
          <a:bodyPr wrap="square">
            <a:spAutoFit/>
          </a:bodyPr>
          <a:lstStyle/>
          <a:p>
            <a:r>
              <a:rPr lang="en-US" b="0" i="0" dirty="0">
                <a:solidFill>
                  <a:srgbClr val="000000"/>
                </a:solidFill>
                <a:effectLst/>
                <a:latin typeface="Helvetica Neue"/>
              </a:rPr>
              <a:t>As encoding is done so will connect both tables using .</a:t>
            </a:r>
            <a:r>
              <a:rPr lang="en-US" b="0" i="0" dirty="0" err="1">
                <a:solidFill>
                  <a:srgbClr val="000000"/>
                </a:solidFill>
                <a:effectLst/>
                <a:latin typeface="Helvetica Neue"/>
              </a:rPr>
              <a:t>concat</a:t>
            </a:r>
            <a:r>
              <a:rPr lang="en-US" b="0" i="0" dirty="0">
                <a:solidFill>
                  <a:srgbClr val="000000"/>
                </a:solidFill>
                <a:effectLst/>
                <a:latin typeface="Helvetica Neue"/>
              </a:rPr>
              <a:t>() with axis 1 i.e. column joining. Now as this is new table formed so we have given name as </a:t>
            </a:r>
            <a:r>
              <a:rPr lang="en-US" b="0" i="0" dirty="0" err="1">
                <a:solidFill>
                  <a:srgbClr val="000000"/>
                </a:solidFill>
                <a:effectLst/>
                <a:latin typeface="Helvetica Neue"/>
              </a:rPr>
              <a:t>df_new</a:t>
            </a:r>
            <a:r>
              <a:rPr lang="en-US" b="0" i="0" dirty="0">
                <a:solidFill>
                  <a:srgbClr val="000000"/>
                </a:solidFill>
                <a:effectLst/>
                <a:latin typeface="Helvetica Neue"/>
              </a:rPr>
              <a:t>.</a:t>
            </a:r>
            <a:endParaRPr lang="en-IN" dirty="0"/>
          </a:p>
        </p:txBody>
      </p:sp>
      <p:pic>
        <p:nvPicPr>
          <p:cNvPr id="5" name="Picture 4">
            <a:extLst>
              <a:ext uri="{FF2B5EF4-FFF2-40B4-BE49-F238E27FC236}">
                <a16:creationId xmlns:a16="http://schemas.microsoft.com/office/drawing/2014/main" id="{B5A8D033-7913-5A5C-5BA5-1C0FA3716921}"/>
              </a:ext>
            </a:extLst>
          </p:cNvPr>
          <p:cNvPicPr>
            <a:picLocks noChangeAspect="1"/>
          </p:cNvPicPr>
          <p:nvPr/>
        </p:nvPicPr>
        <p:blipFill>
          <a:blip r:embed="rId2"/>
          <a:stretch>
            <a:fillRect/>
          </a:stretch>
        </p:blipFill>
        <p:spPr>
          <a:xfrm>
            <a:off x="1888807" y="892739"/>
            <a:ext cx="7508693" cy="507223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6188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4F2140-FC3F-BF36-112E-0B5649A5F007}"/>
              </a:ext>
            </a:extLst>
          </p:cNvPr>
          <p:cNvSpPr/>
          <p:nvPr/>
        </p:nvSpPr>
        <p:spPr>
          <a:xfrm>
            <a:off x="6644640" y="2656114"/>
            <a:ext cx="670560" cy="217714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0572B7E-F0C8-C904-3275-1B4633DAEDE2}"/>
              </a:ext>
            </a:extLst>
          </p:cNvPr>
          <p:cNvSpPr txBox="1"/>
          <p:nvPr/>
        </p:nvSpPr>
        <p:spPr>
          <a:xfrm>
            <a:off x="611777" y="273375"/>
            <a:ext cx="10866120" cy="369332"/>
          </a:xfrm>
          <a:prstGeom prst="rect">
            <a:avLst/>
          </a:prstGeom>
          <a:noFill/>
        </p:spPr>
        <p:txBody>
          <a:bodyPr wrap="square">
            <a:spAutoFit/>
          </a:bodyPr>
          <a:lstStyle/>
          <a:p>
            <a:r>
              <a:rPr lang="en-US" b="0" i="0" dirty="0">
                <a:solidFill>
                  <a:srgbClr val="000000"/>
                </a:solidFill>
                <a:effectLst/>
                <a:latin typeface="Helvetica Neue"/>
              </a:rPr>
              <a:t>Now we can check if th</a:t>
            </a:r>
            <a:r>
              <a:rPr lang="en-US" dirty="0">
                <a:solidFill>
                  <a:srgbClr val="000000"/>
                </a:solidFill>
                <a:latin typeface="Helvetica Neue"/>
              </a:rPr>
              <a:t>e data type is updated or not using .info().</a:t>
            </a:r>
            <a:endParaRPr lang="en-IN" dirty="0"/>
          </a:p>
        </p:txBody>
      </p:sp>
      <p:pic>
        <p:nvPicPr>
          <p:cNvPr id="7" name="Picture 6">
            <a:extLst>
              <a:ext uri="{FF2B5EF4-FFF2-40B4-BE49-F238E27FC236}">
                <a16:creationId xmlns:a16="http://schemas.microsoft.com/office/drawing/2014/main" id="{EA07A4E4-ED27-DBAD-3CB3-C8C8BF192B76}"/>
              </a:ext>
            </a:extLst>
          </p:cNvPr>
          <p:cNvPicPr>
            <a:picLocks noChangeAspect="1"/>
          </p:cNvPicPr>
          <p:nvPr/>
        </p:nvPicPr>
        <p:blipFill>
          <a:blip r:embed="rId2"/>
          <a:stretch>
            <a:fillRect/>
          </a:stretch>
        </p:blipFill>
        <p:spPr>
          <a:xfrm>
            <a:off x="3555547" y="1067072"/>
            <a:ext cx="4761454" cy="4358368"/>
          </a:xfrm>
          <a:prstGeom prst="rect">
            <a:avLst/>
          </a:prstGeom>
          <a:ln w="88900" cap="sq" cmpd="thickThin">
            <a:solidFill>
              <a:srgbClr val="000000"/>
            </a:solidFill>
            <a:prstDash val="solid"/>
            <a:miter lim="800000"/>
          </a:ln>
          <a:effectLst>
            <a:innerShdw blurRad="76200">
              <a:srgbClr val="000000"/>
            </a:innerShdw>
          </a:effectLst>
        </p:spPr>
      </p:pic>
      <p:sp>
        <p:nvSpPr>
          <p:cNvPr id="9" name="Rectangle 8">
            <a:extLst>
              <a:ext uri="{FF2B5EF4-FFF2-40B4-BE49-F238E27FC236}">
                <a16:creationId xmlns:a16="http://schemas.microsoft.com/office/drawing/2014/main" id="{66FBF4BE-73CA-2FEB-BEE5-AED26ED44E46}"/>
              </a:ext>
            </a:extLst>
          </p:cNvPr>
          <p:cNvSpPr/>
          <p:nvPr/>
        </p:nvSpPr>
        <p:spPr>
          <a:xfrm>
            <a:off x="6644640" y="2656114"/>
            <a:ext cx="548640" cy="217714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780649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216</TotalTime>
  <Words>777</Words>
  <Application>Microsoft Office PowerPoint</Application>
  <PresentationFormat>Widescreen</PresentationFormat>
  <Paragraphs>27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Gill Sans MT</vt:lpstr>
      <vt:lpstr>Google Sans</vt:lpstr>
      <vt:lpstr>Helvetica Neue</vt:lpstr>
      <vt:lpstr>Söhne</vt:lpstr>
      <vt:lpstr>Gallery</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Mohit Tarade</dc:creator>
  <cp:lastModifiedBy>Mohit Tarade</cp:lastModifiedBy>
  <cp:revision>1</cp:revision>
  <dcterms:created xsi:type="dcterms:W3CDTF">2024-03-08T03:58:31Z</dcterms:created>
  <dcterms:modified xsi:type="dcterms:W3CDTF">2024-03-08T07:34:49Z</dcterms:modified>
</cp:coreProperties>
</file>