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71" r:id="rId4"/>
    <p:sldId id="262" r:id="rId5"/>
    <p:sldId id="264" r:id="rId6"/>
    <p:sldId id="263" r:id="rId7"/>
    <p:sldId id="265" r:id="rId8"/>
    <p:sldId id="266" r:id="rId9"/>
    <p:sldId id="270" r:id="rId10"/>
  </p:sldIdLst>
  <p:sldSz cx="18288000" cy="10287000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Bold" panose="02000000000000000000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585740"/>
            <a:ext cx="18288000" cy="5236410"/>
            <a:chOff x="0" y="0"/>
            <a:chExt cx="6186311" cy="17713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771329"/>
            </a:xfrm>
            <a:custGeom>
              <a:avLst/>
              <a:gdLst/>
              <a:ahLst/>
              <a:cxnLst/>
              <a:rect l="l" t="t" r="r" b="b"/>
              <a:pathLst>
                <a:path w="6186311" h="1771329">
                  <a:moveTo>
                    <a:pt x="6061851" y="1771329"/>
                  </a:moveTo>
                  <a:lnTo>
                    <a:pt x="124460" y="1771329"/>
                  </a:lnTo>
                  <a:cubicBezTo>
                    <a:pt x="55880" y="1771329"/>
                    <a:pt x="0" y="1715449"/>
                    <a:pt x="0" y="16468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646869"/>
                  </a:lnTo>
                  <a:cubicBezTo>
                    <a:pt x="6186311" y="1715449"/>
                    <a:pt x="6130431" y="1771329"/>
                    <a:pt x="6061851" y="1771329"/>
                  </a:cubicBezTo>
                  <a:close/>
                </a:path>
              </a:pathLst>
            </a:custGeom>
            <a:solidFill>
              <a:srgbClr val="4E46A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5945" y="2522096"/>
            <a:ext cx="15147865" cy="5657850"/>
            <a:chOff x="0" y="0"/>
            <a:chExt cx="5124092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124093" cy="1913890"/>
            </a:xfrm>
            <a:custGeom>
              <a:avLst/>
              <a:gdLst/>
              <a:ahLst/>
              <a:cxnLst/>
              <a:rect l="l" t="t" r="r" b="b"/>
              <a:pathLst>
                <a:path w="5124093" h="1913890">
                  <a:moveTo>
                    <a:pt x="4999632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999633" y="0"/>
                  </a:lnTo>
                  <a:cubicBezTo>
                    <a:pt x="5068213" y="0"/>
                    <a:pt x="5124093" y="55880"/>
                    <a:pt x="5124093" y="124460"/>
                  </a:cubicBezTo>
                  <a:lnTo>
                    <a:pt x="5124093" y="1789430"/>
                  </a:lnTo>
                  <a:cubicBezTo>
                    <a:pt x="5124093" y="1858010"/>
                    <a:pt x="5068213" y="1913890"/>
                    <a:pt x="4999633" y="1913890"/>
                  </a:cubicBezTo>
                  <a:close/>
                </a:path>
              </a:pathLst>
            </a:custGeom>
            <a:solidFill>
              <a:srgbClr val="661B5C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007073" y="4535501"/>
            <a:ext cx="7288890" cy="3644445"/>
            <a:chOff x="0" y="0"/>
            <a:chExt cx="9718520" cy="4859260"/>
          </a:xfrm>
        </p:grpSpPr>
        <p:sp>
          <p:nvSpPr>
            <p:cNvPr id="7" name="Freeform 7"/>
            <p:cNvSpPr/>
            <p:nvPr/>
          </p:nvSpPr>
          <p:spPr>
            <a:xfrm rot="-10800000">
              <a:off x="0" y="0"/>
              <a:ext cx="9718520" cy="4859260"/>
            </a:xfrm>
            <a:custGeom>
              <a:avLst/>
              <a:gdLst/>
              <a:ahLst/>
              <a:cxnLst/>
              <a:rect l="l" t="t" r="r" b="b"/>
              <a:pathLst>
                <a:path w="9718520" h="4859260">
                  <a:moveTo>
                    <a:pt x="0" y="0"/>
                  </a:moveTo>
                  <a:lnTo>
                    <a:pt x="9718520" y="0"/>
                  </a:lnTo>
                  <a:lnTo>
                    <a:pt x="9718520" y="4859260"/>
                  </a:lnTo>
                  <a:lnTo>
                    <a:pt x="0" y="4859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 rot="-10800000">
              <a:off x="1014319" y="1014319"/>
              <a:ext cx="7689883" cy="3844941"/>
            </a:xfrm>
            <a:custGeom>
              <a:avLst/>
              <a:gdLst/>
              <a:ahLst/>
              <a:cxnLst/>
              <a:rect l="l" t="t" r="r" b="b"/>
              <a:pathLst>
                <a:path w="7689883" h="3844941">
                  <a:moveTo>
                    <a:pt x="0" y="0"/>
                  </a:moveTo>
                  <a:lnTo>
                    <a:pt x="7689883" y="0"/>
                  </a:lnTo>
                  <a:lnTo>
                    <a:pt x="7689883" y="3844941"/>
                  </a:lnTo>
                  <a:lnTo>
                    <a:pt x="0" y="3844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10199631" y="1588687"/>
            <a:ext cx="4903774" cy="6591259"/>
          </a:xfrm>
          <a:custGeom>
            <a:avLst/>
            <a:gdLst/>
            <a:ahLst/>
            <a:cxnLst/>
            <a:rect l="l" t="t" r="r" b="b"/>
            <a:pathLst>
              <a:path w="4903774" h="6591259">
                <a:moveTo>
                  <a:pt x="0" y="0"/>
                </a:moveTo>
                <a:lnTo>
                  <a:pt x="4903774" y="0"/>
                </a:lnTo>
                <a:lnTo>
                  <a:pt x="4903774" y="6591259"/>
                </a:lnTo>
                <a:lnTo>
                  <a:pt x="0" y="65912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b="-708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353378" y="3637795"/>
            <a:ext cx="7172920" cy="1504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348"/>
              </a:lnSpc>
            </a:pPr>
            <a:r>
              <a:rPr lang="en-US" sz="10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MediSage</a:t>
            </a:r>
            <a:r>
              <a:rPr lang="en-US" sz="10000" dirty="0">
                <a:solidFill>
                  <a:schemeClr val="bg1"/>
                </a:solidFill>
              </a:rPr>
              <a:t> </a:t>
            </a:r>
            <a:endParaRPr lang="en-US" sz="10000" b="1" dirty="0">
              <a:solidFill>
                <a:schemeClr val="bg1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346328" y="5077297"/>
            <a:ext cx="7172920" cy="463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71"/>
              </a:lnSpc>
              <a:spcBef>
                <a:spcPct val="0"/>
              </a:spcBef>
            </a:pPr>
            <a:r>
              <a:rPr lang="en-US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Decode. Understand. Heal.</a:t>
            </a:r>
            <a:endParaRPr lang="en-US" sz="3500" b="1" dirty="0">
              <a:solidFill>
                <a:schemeClr val="bg1"/>
              </a:solidFill>
              <a:latin typeface="Arial" panose="020B0604020202020204" pitchFamily="34" charset="0"/>
              <a:ea typeface="Roboto Bold"/>
              <a:cs typeface="Arial" panose="020B0604020202020204" pitchFamily="34" charset="0"/>
              <a:sym typeface="Roboto Bol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6818" y="4354508"/>
            <a:ext cx="9147153" cy="4548185"/>
            <a:chOff x="0" y="0"/>
            <a:chExt cx="2998912" cy="14246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98912" cy="1424609"/>
            </a:xfrm>
            <a:custGeom>
              <a:avLst/>
              <a:gdLst/>
              <a:ahLst/>
              <a:cxnLst/>
              <a:rect l="l" t="t" r="r" b="b"/>
              <a:pathLst>
                <a:path w="2998912" h="1424609">
                  <a:moveTo>
                    <a:pt x="2874452" y="1424609"/>
                  </a:moveTo>
                  <a:lnTo>
                    <a:pt x="124460" y="1424609"/>
                  </a:lnTo>
                  <a:cubicBezTo>
                    <a:pt x="55880" y="1424609"/>
                    <a:pt x="0" y="1368729"/>
                    <a:pt x="0" y="13001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74452" y="0"/>
                  </a:lnTo>
                  <a:cubicBezTo>
                    <a:pt x="2943032" y="0"/>
                    <a:pt x="2998912" y="55880"/>
                    <a:pt x="2998912" y="124460"/>
                  </a:cubicBezTo>
                  <a:lnTo>
                    <a:pt x="2998912" y="1300149"/>
                  </a:lnTo>
                  <a:cubicBezTo>
                    <a:pt x="2998912" y="1368729"/>
                    <a:pt x="2943032" y="1424609"/>
                    <a:pt x="2874452" y="1424609"/>
                  </a:cubicBezTo>
                  <a:close/>
                </a:path>
              </a:pathLst>
            </a:custGeom>
            <a:solidFill>
              <a:srgbClr val="661B5C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309334" y="4906875"/>
            <a:ext cx="7460587" cy="3123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94"/>
              </a:lnSpc>
              <a:spcBef>
                <a:spcPct val="0"/>
              </a:spcBef>
            </a:pPr>
            <a:r>
              <a:rPr lang="en-US" sz="2800" dirty="0">
                <a:solidFill>
                  <a:schemeClr val="bg1"/>
                </a:solidFill>
              </a:rPr>
              <a:t>In India, patients often struggle with handwritten prescriptions due to illegible handwriting, lack of awareness, and unavailable medicines. </a:t>
            </a:r>
          </a:p>
          <a:p>
            <a:pPr algn="just">
              <a:lnSpc>
                <a:spcPts val="2694"/>
              </a:lnSpc>
              <a:spcBef>
                <a:spcPct val="0"/>
              </a:spcBef>
            </a:pPr>
            <a:endParaRPr lang="en-US" sz="2800" dirty="0">
              <a:solidFill>
                <a:schemeClr val="bg1"/>
              </a:solidFill>
            </a:endParaRPr>
          </a:p>
          <a:p>
            <a:pPr algn="just">
              <a:lnSpc>
                <a:spcPts val="2694"/>
              </a:lnSpc>
              <a:spcBef>
                <a:spcPct val="0"/>
              </a:spcBef>
            </a:pPr>
            <a:r>
              <a:rPr lang="en-US" sz="2800" dirty="0">
                <a:solidFill>
                  <a:schemeClr val="bg1"/>
                </a:solidFill>
              </a:rPr>
              <a:t>Misinterpretation can lead to dosage errors or health risks, while pharmacists may be too busy to assist. There’s also no automated system to suggest real-time medicine alternatives, leaving patients without proper solutions.</a:t>
            </a: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0031072" y="4354508"/>
            <a:ext cx="7479715" cy="4554335"/>
            <a:chOff x="0" y="0"/>
            <a:chExt cx="2752153" cy="167576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52153" cy="1675762"/>
            </a:xfrm>
            <a:custGeom>
              <a:avLst/>
              <a:gdLst/>
              <a:ahLst/>
              <a:cxnLst/>
              <a:rect l="l" t="t" r="r" b="b"/>
              <a:pathLst>
                <a:path w="2752153" h="1675762">
                  <a:moveTo>
                    <a:pt x="2627693" y="1675762"/>
                  </a:moveTo>
                  <a:lnTo>
                    <a:pt x="124460" y="1675762"/>
                  </a:lnTo>
                  <a:cubicBezTo>
                    <a:pt x="55880" y="1675762"/>
                    <a:pt x="0" y="1619882"/>
                    <a:pt x="0" y="155130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27693" y="0"/>
                  </a:lnTo>
                  <a:cubicBezTo>
                    <a:pt x="2696273" y="0"/>
                    <a:pt x="2752153" y="55880"/>
                    <a:pt x="2752153" y="124460"/>
                  </a:cubicBezTo>
                  <a:lnTo>
                    <a:pt x="2752153" y="1551303"/>
                  </a:lnTo>
                  <a:cubicBezTo>
                    <a:pt x="2752153" y="1619882"/>
                    <a:pt x="2696273" y="1675762"/>
                    <a:pt x="2627693" y="1675762"/>
                  </a:cubicBezTo>
                  <a:close/>
                </a:path>
              </a:pathLst>
            </a:custGeom>
            <a:solidFill>
              <a:srgbClr val="15193B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0624157" y="5731589"/>
            <a:ext cx="6354509" cy="3177254"/>
            <a:chOff x="0" y="0"/>
            <a:chExt cx="8472678" cy="4236339"/>
          </a:xfrm>
        </p:grpSpPr>
        <p:sp>
          <p:nvSpPr>
            <p:cNvPr id="8" name="Freeform 8"/>
            <p:cNvSpPr/>
            <p:nvPr/>
          </p:nvSpPr>
          <p:spPr>
            <a:xfrm rot="-10800000">
              <a:off x="0" y="0"/>
              <a:ext cx="8472678" cy="4236339"/>
            </a:xfrm>
            <a:custGeom>
              <a:avLst/>
              <a:gdLst/>
              <a:ahLst/>
              <a:cxnLst/>
              <a:rect l="l" t="t" r="r" b="b"/>
              <a:pathLst>
                <a:path w="8472678" h="4236339">
                  <a:moveTo>
                    <a:pt x="0" y="0"/>
                  </a:moveTo>
                  <a:lnTo>
                    <a:pt x="8472678" y="0"/>
                  </a:lnTo>
                  <a:lnTo>
                    <a:pt x="8472678" y="4236339"/>
                  </a:lnTo>
                  <a:lnTo>
                    <a:pt x="0" y="42363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 rot="-10800000">
              <a:off x="884291" y="884291"/>
              <a:ext cx="6704097" cy="3352049"/>
            </a:xfrm>
            <a:custGeom>
              <a:avLst/>
              <a:gdLst/>
              <a:ahLst/>
              <a:cxnLst/>
              <a:rect l="l" t="t" r="r" b="b"/>
              <a:pathLst>
                <a:path w="6704097" h="3352049">
                  <a:moveTo>
                    <a:pt x="0" y="0"/>
                  </a:moveTo>
                  <a:lnTo>
                    <a:pt x="6704097" y="0"/>
                  </a:lnTo>
                  <a:lnTo>
                    <a:pt x="6704097" y="3352048"/>
                  </a:lnTo>
                  <a:lnTo>
                    <a:pt x="0" y="33520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0" name="Freeform 10"/>
          <p:cNvSpPr/>
          <p:nvPr/>
        </p:nvSpPr>
        <p:spPr>
          <a:xfrm>
            <a:off x="11356270" y="3231859"/>
            <a:ext cx="4711597" cy="5670834"/>
          </a:xfrm>
          <a:custGeom>
            <a:avLst/>
            <a:gdLst/>
            <a:ahLst/>
            <a:cxnLst/>
            <a:rect l="l" t="t" r="r" b="b"/>
            <a:pathLst>
              <a:path w="4711597" h="5670834">
                <a:moveTo>
                  <a:pt x="0" y="0"/>
                </a:moveTo>
                <a:lnTo>
                  <a:pt x="4711597" y="0"/>
                </a:lnTo>
                <a:lnTo>
                  <a:pt x="4711597" y="5670834"/>
                </a:lnTo>
                <a:lnTo>
                  <a:pt x="0" y="56708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b="-3371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914399" y="1409700"/>
            <a:ext cx="9147153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96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F5F5EF"/>
                </a:solidFill>
                <a:latin typeface="Roboto Bold"/>
                <a:ea typeface="Roboto Bold"/>
                <a:cs typeface="Roboto Bold"/>
                <a:sym typeface="Roboto Bold"/>
              </a:rPr>
              <a:t>Challenge In Hand..</a:t>
            </a:r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F917FFDB-6736-6A91-4022-9589B8375C2A}"/>
              </a:ext>
            </a:extLst>
          </p:cNvPr>
          <p:cNvGrpSpPr/>
          <p:nvPr/>
        </p:nvGrpSpPr>
        <p:grpSpPr>
          <a:xfrm>
            <a:off x="13712068" y="-3404182"/>
            <a:ext cx="7875040" cy="7427081"/>
            <a:chOff x="0" y="0"/>
            <a:chExt cx="10258062" cy="10258062"/>
          </a:xfrm>
        </p:grpSpPr>
        <p:grpSp>
          <p:nvGrpSpPr>
            <p:cNvPr id="15" name="Group 5">
              <a:extLst>
                <a:ext uri="{FF2B5EF4-FFF2-40B4-BE49-F238E27FC236}">
                  <a16:creationId xmlns:a16="http://schemas.microsoft.com/office/drawing/2014/main" id="{B0D2444D-44C6-7725-A669-538E145AF3F9}"/>
                </a:ext>
              </a:extLst>
            </p:cNvPr>
            <p:cNvGrpSpPr/>
            <p:nvPr/>
          </p:nvGrpSpPr>
          <p:grpSpPr>
            <a:xfrm>
              <a:off x="0" y="0"/>
              <a:ext cx="10258062" cy="10258062"/>
              <a:chOff x="0" y="0"/>
              <a:chExt cx="6350000" cy="6350000"/>
            </a:xfrm>
          </p:grpSpPr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93C50125-CFB8-0B58-149C-9B42964C048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grpSp>
          <p:nvGrpSpPr>
            <p:cNvPr id="16" name="Group 7">
              <a:extLst>
                <a:ext uri="{FF2B5EF4-FFF2-40B4-BE49-F238E27FC236}">
                  <a16:creationId xmlns:a16="http://schemas.microsoft.com/office/drawing/2014/main" id="{6CE96ACF-8DBD-4A75-0CCB-615EB7C7F15C}"/>
                </a:ext>
              </a:extLst>
            </p:cNvPr>
            <p:cNvGrpSpPr/>
            <p:nvPr/>
          </p:nvGrpSpPr>
          <p:grpSpPr>
            <a:xfrm>
              <a:off x="940003" y="940003"/>
              <a:ext cx="8378056" cy="8378056"/>
              <a:chOff x="0" y="0"/>
              <a:chExt cx="6350000" cy="6350000"/>
            </a:xfrm>
          </p:grpSpPr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5C8344C9-E37E-A0AD-31FF-62131C86C672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6A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BD7AC9-A9DF-96BB-9A18-251C07D75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C23A0E3-DF21-00F6-3AF4-CE7D6B6D9194}"/>
              </a:ext>
            </a:extLst>
          </p:cNvPr>
          <p:cNvGrpSpPr/>
          <p:nvPr/>
        </p:nvGrpSpPr>
        <p:grpSpPr>
          <a:xfrm>
            <a:off x="8254654" y="4081891"/>
            <a:ext cx="9147153" cy="4548185"/>
            <a:chOff x="0" y="0"/>
            <a:chExt cx="2998912" cy="1424609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9A568E5-C310-58D7-B4A0-391A32A78AFD}"/>
                </a:ext>
              </a:extLst>
            </p:cNvPr>
            <p:cNvSpPr/>
            <p:nvPr/>
          </p:nvSpPr>
          <p:spPr>
            <a:xfrm>
              <a:off x="0" y="0"/>
              <a:ext cx="2998912" cy="1424609"/>
            </a:xfrm>
            <a:custGeom>
              <a:avLst/>
              <a:gdLst/>
              <a:ahLst/>
              <a:cxnLst/>
              <a:rect l="l" t="t" r="r" b="b"/>
              <a:pathLst>
                <a:path w="2998912" h="1424609">
                  <a:moveTo>
                    <a:pt x="2874452" y="1424609"/>
                  </a:moveTo>
                  <a:lnTo>
                    <a:pt x="124460" y="1424609"/>
                  </a:lnTo>
                  <a:cubicBezTo>
                    <a:pt x="55880" y="1424609"/>
                    <a:pt x="0" y="1368729"/>
                    <a:pt x="0" y="13001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74452" y="0"/>
                  </a:lnTo>
                  <a:cubicBezTo>
                    <a:pt x="2943032" y="0"/>
                    <a:pt x="2998912" y="55880"/>
                    <a:pt x="2998912" y="124460"/>
                  </a:cubicBezTo>
                  <a:lnTo>
                    <a:pt x="2998912" y="1300149"/>
                  </a:lnTo>
                  <a:cubicBezTo>
                    <a:pt x="2998912" y="1368729"/>
                    <a:pt x="2943032" y="1424609"/>
                    <a:pt x="2874452" y="1424609"/>
                  </a:cubicBezTo>
                  <a:close/>
                </a:path>
              </a:pathLst>
            </a:custGeom>
            <a:solidFill>
              <a:srgbClr val="661B5C"/>
            </a:solidFill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9B29466B-AED7-F79E-7740-33A99E39EAE6}"/>
              </a:ext>
            </a:extLst>
          </p:cNvPr>
          <p:cNvSpPr txBox="1"/>
          <p:nvPr/>
        </p:nvSpPr>
        <p:spPr>
          <a:xfrm>
            <a:off x="8915400" y="5143500"/>
            <a:ext cx="7460587" cy="2154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Medisage</a:t>
            </a:r>
            <a:r>
              <a:rPr lang="en-US" sz="2800" dirty="0">
                <a:solidFill>
                  <a:schemeClr val="bg1"/>
                </a:solidFill>
              </a:rPr>
              <a:t> simplifies prescriptions by providing clear details on medicine use, dosage, and side effects. </a:t>
            </a:r>
          </a:p>
          <a:p>
            <a:r>
              <a:rPr lang="en-US" sz="2800" dirty="0">
                <a:solidFill>
                  <a:schemeClr val="bg1"/>
                </a:solidFill>
              </a:rPr>
              <a:t>It suggests safe alternatives if a drug is unavailable, enhancing medication safety and empowering patients with informed health choices.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D60BEDC1-7776-A9B7-8127-283CFFDC9554}"/>
              </a:ext>
            </a:extLst>
          </p:cNvPr>
          <p:cNvGrpSpPr/>
          <p:nvPr/>
        </p:nvGrpSpPr>
        <p:grpSpPr>
          <a:xfrm>
            <a:off x="8254654" y="780878"/>
            <a:ext cx="6781800" cy="2246495"/>
            <a:chOff x="0" y="0"/>
            <a:chExt cx="2752153" cy="1675762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8C6A6F8-E128-34E2-8930-E790807EB2CB}"/>
                </a:ext>
              </a:extLst>
            </p:cNvPr>
            <p:cNvSpPr/>
            <p:nvPr/>
          </p:nvSpPr>
          <p:spPr>
            <a:xfrm>
              <a:off x="0" y="0"/>
              <a:ext cx="2752153" cy="1675762"/>
            </a:xfrm>
            <a:custGeom>
              <a:avLst/>
              <a:gdLst/>
              <a:ahLst/>
              <a:cxnLst/>
              <a:rect l="l" t="t" r="r" b="b"/>
              <a:pathLst>
                <a:path w="2752153" h="1675762">
                  <a:moveTo>
                    <a:pt x="2627693" y="1675762"/>
                  </a:moveTo>
                  <a:lnTo>
                    <a:pt x="124460" y="1675762"/>
                  </a:lnTo>
                  <a:cubicBezTo>
                    <a:pt x="55880" y="1675762"/>
                    <a:pt x="0" y="1619882"/>
                    <a:pt x="0" y="155130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27693" y="0"/>
                  </a:lnTo>
                  <a:cubicBezTo>
                    <a:pt x="2696273" y="0"/>
                    <a:pt x="2752153" y="55880"/>
                    <a:pt x="2752153" y="124460"/>
                  </a:cubicBezTo>
                  <a:lnTo>
                    <a:pt x="2752153" y="1551303"/>
                  </a:lnTo>
                  <a:cubicBezTo>
                    <a:pt x="2752153" y="1619882"/>
                    <a:pt x="2696273" y="1675762"/>
                    <a:pt x="2627693" y="1675762"/>
                  </a:cubicBezTo>
                  <a:close/>
                </a:path>
              </a:pathLst>
            </a:custGeom>
            <a:solidFill>
              <a:srgbClr val="15193B"/>
            </a:solidFill>
          </p:spPr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F1B51AF-1B65-02EB-B943-A8231DEFC446}"/>
              </a:ext>
            </a:extLst>
          </p:cNvPr>
          <p:cNvGrpSpPr/>
          <p:nvPr/>
        </p:nvGrpSpPr>
        <p:grpSpPr>
          <a:xfrm>
            <a:off x="886193" y="5452822"/>
            <a:ext cx="6354509" cy="3177254"/>
            <a:chOff x="0" y="0"/>
            <a:chExt cx="8472678" cy="4236339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210A16D-5AA0-CFF4-3FAD-54C7D169DAD6}"/>
                </a:ext>
              </a:extLst>
            </p:cNvPr>
            <p:cNvSpPr/>
            <p:nvPr/>
          </p:nvSpPr>
          <p:spPr>
            <a:xfrm rot="-10800000">
              <a:off x="0" y="0"/>
              <a:ext cx="8472678" cy="4236339"/>
            </a:xfrm>
            <a:custGeom>
              <a:avLst/>
              <a:gdLst/>
              <a:ahLst/>
              <a:cxnLst/>
              <a:rect l="l" t="t" r="r" b="b"/>
              <a:pathLst>
                <a:path w="8472678" h="4236339">
                  <a:moveTo>
                    <a:pt x="0" y="0"/>
                  </a:moveTo>
                  <a:lnTo>
                    <a:pt x="8472678" y="0"/>
                  </a:lnTo>
                  <a:lnTo>
                    <a:pt x="8472678" y="4236339"/>
                  </a:lnTo>
                  <a:lnTo>
                    <a:pt x="0" y="42363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365ADB9-3DF5-2CF3-A6E6-AD28FFCD1D18}"/>
                </a:ext>
              </a:extLst>
            </p:cNvPr>
            <p:cNvSpPr/>
            <p:nvPr/>
          </p:nvSpPr>
          <p:spPr>
            <a:xfrm rot="-10800000">
              <a:off x="884291" y="884291"/>
              <a:ext cx="6704097" cy="3352049"/>
            </a:xfrm>
            <a:custGeom>
              <a:avLst/>
              <a:gdLst/>
              <a:ahLst/>
              <a:cxnLst/>
              <a:rect l="l" t="t" r="r" b="b"/>
              <a:pathLst>
                <a:path w="6704097" h="3352049">
                  <a:moveTo>
                    <a:pt x="0" y="0"/>
                  </a:moveTo>
                  <a:lnTo>
                    <a:pt x="6704097" y="0"/>
                  </a:lnTo>
                  <a:lnTo>
                    <a:pt x="6704097" y="3352048"/>
                  </a:lnTo>
                  <a:lnTo>
                    <a:pt x="0" y="33520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76A656C-E6EB-18B8-5E92-76DB1F9572B6}"/>
              </a:ext>
            </a:extLst>
          </p:cNvPr>
          <p:cNvSpPr txBox="1"/>
          <p:nvPr/>
        </p:nvSpPr>
        <p:spPr>
          <a:xfrm>
            <a:off x="8915400" y="1138898"/>
            <a:ext cx="4953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Our Plan..</a:t>
            </a:r>
          </a:p>
          <a:p>
            <a:endParaRPr lang="en-US" sz="8000" dirty="0"/>
          </a:p>
        </p:txBody>
      </p:sp>
      <p:sp>
        <p:nvSpPr>
          <p:cNvPr id="22" name="Freeform 9"/>
          <p:cNvSpPr/>
          <p:nvPr/>
        </p:nvSpPr>
        <p:spPr>
          <a:xfrm>
            <a:off x="2216813" y="2685193"/>
            <a:ext cx="3447510" cy="5944883"/>
          </a:xfrm>
          <a:custGeom>
            <a:avLst/>
            <a:gdLst/>
            <a:ahLst/>
            <a:cxnLst/>
            <a:rect l="l" t="t" r="r" b="b"/>
            <a:pathLst>
              <a:path w="3447510" h="5944883">
                <a:moveTo>
                  <a:pt x="0" y="0"/>
                </a:moveTo>
                <a:lnTo>
                  <a:pt x="3447510" y="0"/>
                </a:lnTo>
                <a:lnTo>
                  <a:pt x="3447510" y="5944883"/>
                </a:lnTo>
                <a:lnTo>
                  <a:pt x="0" y="59448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b="-75248"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32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1920" y="0"/>
            <a:ext cx="7557654" cy="10287000"/>
            <a:chOff x="0" y="0"/>
            <a:chExt cx="2556540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56540" cy="3479800"/>
            </a:xfrm>
            <a:custGeom>
              <a:avLst/>
              <a:gdLst/>
              <a:ahLst/>
              <a:cxnLst/>
              <a:rect l="l" t="t" r="r" b="b"/>
              <a:pathLst>
                <a:path w="2556540" h="3479800">
                  <a:moveTo>
                    <a:pt x="2432080" y="3479800"/>
                  </a:moveTo>
                  <a:lnTo>
                    <a:pt x="124460" y="3479800"/>
                  </a:lnTo>
                  <a:cubicBezTo>
                    <a:pt x="55880" y="3479800"/>
                    <a:pt x="0" y="3423920"/>
                    <a:pt x="0" y="33553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32080" y="0"/>
                  </a:lnTo>
                  <a:cubicBezTo>
                    <a:pt x="2500660" y="0"/>
                    <a:pt x="2556540" y="55880"/>
                    <a:pt x="2556540" y="124460"/>
                  </a:cubicBezTo>
                  <a:lnTo>
                    <a:pt x="2556540" y="3355340"/>
                  </a:lnTo>
                  <a:cubicBezTo>
                    <a:pt x="2556540" y="3423920"/>
                    <a:pt x="2500660" y="3479800"/>
                    <a:pt x="2432080" y="3479800"/>
                  </a:cubicBezTo>
                  <a:close/>
                </a:path>
              </a:pathLst>
            </a:custGeom>
            <a:solidFill>
              <a:srgbClr val="4E46A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1764126" y="5814873"/>
            <a:ext cx="8363635" cy="8363635"/>
            <a:chOff x="0" y="0"/>
            <a:chExt cx="11151514" cy="1115151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1151514" cy="11151514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1021875" y="1021875"/>
              <a:ext cx="9107765" cy="9107765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</p:grpSp>
      <p:sp>
        <p:nvSpPr>
          <p:cNvPr id="9" name="Freeform 9"/>
          <p:cNvSpPr/>
          <p:nvPr/>
        </p:nvSpPr>
        <p:spPr>
          <a:xfrm>
            <a:off x="1294193" y="4181486"/>
            <a:ext cx="4273860" cy="6105514"/>
          </a:xfrm>
          <a:custGeom>
            <a:avLst/>
            <a:gdLst/>
            <a:ahLst/>
            <a:cxnLst/>
            <a:rect l="l" t="t" r="r" b="b"/>
            <a:pathLst>
              <a:path w="4273860" h="6105514">
                <a:moveTo>
                  <a:pt x="0" y="0"/>
                </a:moveTo>
                <a:lnTo>
                  <a:pt x="4273860" y="0"/>
                </a:lnTo>
                <a:lnTo>
                  <a:pt x="4273860" y="6105514"/>
                </a:lnTo>
                <a:lnTo>
                  <a:pt x="0" y="61055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06317" y="1345618"/>
            <a:ext cx="4826257" cy="1933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 dirty="0">
                <a:solidFill>
                  <a:srgbClr val="F5F5EF"/>
                </a:solidFill>
                <a:latin typeface="Roboto Bold"/>
                <a:ea typeface="Roboto Bold"/>
                <a:cs typeface="Roboto Bold"/>
                <a:sym typeface="Roboto Bold"/>
              </a:rPr>
              <a:t>How It Works..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6618844" y="211988"/>
            <a:ext cx="8263822" cy="1933158"/>
            <a:chOff x="0" y="0"/>
            <a:chExt cx="12983892" cy="3206626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2983892" cy="3206626"/>
              <a:chOff x="0" y="0"/>
              <a:chExt cx="3294061" cy="81353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3294062" cy="813533"/>
              </a:xfrm>
              <a:custGeom>
                <a:avLst/>
                <a:gdLst/>
                <a:ahLst/>
                <a:cxnLst/>
                <a:rect l="l" t="t" r="r" b="b"/>
                <a:pathLst>
                  <a:path w="3294062" h="813533">
                    <a:moveTo>
                      <a:pt x="3169601" y="813533"/>
                    </a:moveTo>
                    <a:lnTo>
                      <a:pt x="124460" y="813533"/>
                    </a:lnTo>
                    <a:cubicBezTo>
                      <a:pt x="55880" y="813533"/>
                      <a:pt x="0" y="757653"/>
                      <a:pt x="0" y="68907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169601" y="0"/>
                    </a:lnTo>
                    <a:cubicBezTo>
                      <a:pt x="3238181" y="0"/>
                      <a:pt x="3294062" y="55880"/>
                      <a:pt x="3294062" y="124460"/>
                    </a:cubicBezTo>
                    <a:lnTo>
                      <a:pt x="3294062" y="689073"/>
                    </a:lnTo>
                    <a:cubicBezTo>
                      <a:pt x="3294062" y="757653"/>
                      <a:pt x="3238181" y="813533"/>
                      <a:pt x="3169601" y="813533"/>
                    </a:cubicBezTo>
                    <a:close/>
                  </a:path>
                </a:pathLst>
              </a:custGeom>
              <a:solidFill>
                <a:srgbClr val="661B5C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1593659" y="524948"/>
              <a:ext cx="5755511" cy="6168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600" dirty="0">
                  <a:solidFill>
                    <a:schemeClr val="bg1"/>
                  </a:solidFill>
                </a:rPr>
                <a:t>Upload Prescription</a:t>
              </a:r>
              <a:endParaRPr lang="en-US" sz="2600" b="1" dirty="0">
                <a:solidFill>
                  <a:schemeClr val="bg1"/>
                </a:solidFill>
                <a:latin typeface="Roboto Bold"/>
                <a:ea typeface="Roboto Bold"/>
                <a:cs typeface="Roboto Bold"/>
                <a:sym typeface="Roboto Bold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596029" y="1435026"/>
              <a:ext cx="9584831" cy="10635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20"/>
                </a:lnSpc>
                <a:spcBef>
                  <a:spcPct val="0"/>
                </a:spcBef>
              </a:pPr>
              <a:r>
                <a:rPr lang="en-US" sz="2100" dirty="0">
                  <a:solidFill>
                    <a:schemeClr val="bg1"/>
                  </a:solidFill>
                </a:rPr>
                <a:t>Users take a photo or upload an image of their prescription.</a:t>
              </a:r>
              <a:endParaRPr lang="en-US" sz="21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546972" y="2509125"/>
            <a:ext cx="8335691" cy="2095099"/>
            <a:chOff x="0" y="0"/>
            <a:chExt cx="12983892" cy="3206626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12983892" cy="3206626"/>
              <a:chOff x="0" y="0"/>
              <a:chExt cx="3294061" cy="81353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3294062" cy="813533"/>
              </a:xfrm>
              <a:custGeom>
                <a:avLst/>
                <a:gdLst/>
                <a:ahLst/>
                <a:cxnLst/>
                <a:rect l="l" t="t" r="r" b="b"/>
                <a:pathLst>
                  <a:path w="3294062" h="813533">
                    <a:moveTo>
                      <a:pt x="3169601" y="813533"/>
                    </a:moveTo>
                    <a:lnTo>
                      <a:pt x="124460" y="813533"/>
                    </a:lnTo>
                    <a:cubicBezTo>
                      <a:pt x="55880" y="813533"/>
                      <a:pt x="0" y="757653"/>
                      <a:pt x="0" y="68907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169601" y="0"/>
                    </a:lnTo>
                    <a:cubicBezTo>
                      <a:pt x="3238181" y="0"/>
                      <a:pt x="3294062" y="55880"/>
                      <a:pt x="3294062" y="124460"/>
                    </a:cubicBezTo>
                    <a:lnTo>
                      <a:pt x="3294062" y="689073"/>
                    </a:lnTo>
                    <a:cubicBezTo>
                      <a:pt x="3294062" y="757653"/>
                      <a:pt x="3238181" y="813533"/>
                      <a:pt x="3169601" y="813533"/>
                    </a:cubicBezTo>
                    <a:close/>
                  </a:path>
                </a:pathLst>
              </a:custGeom>
              <a:solidFill>
                <a:srgbClr val="15193B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1699531" y="483717"/>
              <a:ext cx="5755510" cy="569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600" dirty="0">
                  <a:solidFill>
                    <a:schemeClr val="bg1"/>
                  </a:solidFill>
                </a:rPr>
                <a:t>Extract &amp; Display</a:t>
              </a:r>
              <a:endParaRPr lang="en-US" sz="2600" b="1" u="none" dirty="0">
                <a:solidFill>
                  <a:schemeClr val="bg1"/>
                </a:solidFill>
                <a:latin typeface="Roboto Bold"/>
                <a:ea typeface="Roboto Bold"/>
                <a:cs typeface="Roboto Bold"/>
                <a:sym typeface="Roboto Bold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652895" y="1393035"/>
              <a:ext cx="9466248" cy="981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20"/>
                </a:lnSpc>
                <a:spcBef>
                  <a:spcPct val="0"/>
                </a:spcBef>
              </a:pPr>
              <a:r>
                <a:rPr lang="en-US" sz="2100" dirty="0" err="1">
                  <a:solidFill>
                    <a:schemeClr val="bg1"/>
                  </a:solidFill>
                </a:rPr>
                <a:t>Medisage</a:t>
              </a:r>
              <a:r>
                <a:rPr lang="en-US" sz="2100" dirty="0">
                  <a:solidFill>
                    <a:schemeClr val="bg1"/>
                  </a:solidFill>
                </a:rPr>
                <a:t> decodes the prescription and presents </a:t>
              </a:r>
              <a:r>
                <a:rPr lang="en-US" sz="2100" b="1" dirty="0">
                  <a:solidFill>
                    <a:schemeClr val="bg1"/>
                  </a:solidFill>
                </a:rPr>
                <a:t>medicine details</a:t>
              </a:r>
              <a:r>
                <a:rPr lang="en-US" sz="2100" dirty="0">
                  <a:solidFill>
                    <a:schemeClr val="bg1"/>
                  </a:solidFill>
                </a:rPr>
                <a:t> in a clear format.</a:t>
              </a:r>
              <a:endParaRPr lang="en-US" sz="2100" u="none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" name="Group 11">
            <a:extLst>
              <a:ext uri="{FF2B5EF4-FFF2-40B4-BE49-F238E27FC236}">
                <a16:creationId xmlns:a16="http://schemas.microsoft.com/office/drawing/2014/main" id="{87FE2D13-AB3B-CE16-C731-585E6E590689}"/>
              </a:ext>
            </a:extLst>
          </p:cNvPr>
          <p:cNvGrpSpPr/>
          <p:nvPr/>
        </p:nvGrpSpPr>
        <p:grpSpPr>
          <a:xfrm>
            <a:off x="6546972" y="5124734"/>
            <a:ext cx="8335694" cy="1933158"/>
            <a:chOff x="0" y="0"/>
            <a:chExt cx="12983892" cy="3206626"/>
          </a:xfrm>
        </p:grpSpPr>
        <p:grpSp>
          <p:nvGrpSpPr>
            <p:cNvPr id="29" name="Group 12">
              <a:extLst>
                <a:ext uri="{FF2B5EF4-FFF2-40B4-BE49-F238E27FC236}">
                  <a16:creationId xmlns:a16="http://schemas.microsoft.com/office/drawing/2014/main" id="{2F36CB3D-C494-F9BB-FF68-8240B0F8746D}"/>
                </a:ext>
              </a:extLst>
            </p:cNvPr>
            <p:cNvGrpSpPr/>
            <p:nvPr/>
          </p:nvGrpSpPr>
          <p:grpSpPr>
            <a:xfrm>
              <a:off x="0" y="0"/>
              <a:ext cx="12983892" cy="3206626"/>
              <a:chOff x="0" y="0"/>
              <a:chExt cx="3294061" cy="813533"/>
            </a:xfrm>
          </p:grpSpPr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B5EA203E-EBF9-5356-87DB-D1A435B4C78A}"/>
                  </a:ext>
                </a:extLst>
              </p:cNvPr>
              <p:cNvSpPr/>
              <p:nvPr/>
            </p:nvSpPr>
            <p:spPr>
              <a:xfrm>
                <a:off x="0" y="0"/>
                <a:ext cx="3294062" cy="813533"/>
              </a:xfrm>
              <a:custGeom>
                <a:avLst/>
                <a:gdLst/>
                <a:ahLst/>
                <a:cxnLst/>
                <a:rect l="l" t="t" r="r" b="b"/>
                <a:pathLst>
                  <a:path w="3294062" h="813533">
                    <a:moveTo>
                      <a:pt x="3169601" y="813533"/>
                    </a:moveTo>
                    <a:lnTo>
                      <a:pt x="124460" y="813533"/>
                    </a:lnTo>
                    <a:cubicBezTo>
                      <a:pt x="55880" y="813533"/>
                      <a:pt x="0" y="757653"/>
                      <a:pt x="0" y="68907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169601" y="0"/>
                    </a:lnTo>
                    <a:cubicBezTo>
                      <a:pt x="3238181" y="0"/>
                      <a:pt x="3294062" y="55880"/>
                      <a:pt x="3294062" y="124460"/>
                    </a:cubicBezTo>
                    <a:lnTo>
                      <a:pt x="3294062" y="689073"/>
                    </a:lnTo>
                    <a:cubicBezTo>
                      <a:pt x="3294062" y="757653"/>
                      <a:pt x="3238181" y="813533"/>
                      <a:pt x="3169601" y="813533"/>
                    </a:cubicBezTo>
                    <a:close/>
                  </a:path>
                </a:pathLst>
              </a:custGeom>
              <a:solidFill>
                <a:srgbClr val="661B5C"/>
              </a:solidFill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0" name="TextBox 14">
              <a:extLst>
                <a:ext uri="{FF2B5EF4-FFF2-40B4-BE49-F238E27FC236}">
                  <a16:creationId xmlns:a16="http://schemas.microsoft.com/office/drawing/2014/main" id="{DC93C633-16AA-3A0B-8FD5-8616A00C58DF}"/>
                </a:ext>
              </a:extLst>
            </p:cNvPr>
            <p:cNvSpPr txBox="1"/>
            <p:nvPr/>
          </p:nvSpPr>
          <p:spPr>
            <a:xfrm>
              <a:off x="1699532" y="483716"/>
              <a:ext cx="5755511" cy="6168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600" dirty="0">
                  <a:solidFill>
                    <a:schemeClr val="bg1"/>
                  </a:solidFill>
                </a:rPr>
                <a:t>Suggest Alternatives</a:t>
              </a:r>
              <a:endParaRPr lang="en-US" sz="2600" b="1" dirty="0">
                <a:solidFill>
                  <a:schemeClr val="bg1"/>
                </a:solidFill>
                <a:latin typeface="Roboto Bold"/>
                <a:ea typeface="Roboto Bold"/>
                <a:cs typeface="Roboto Bold"/>
                <a:sym typeface="Roboto Bold"/>
              </a:endParaRPr>
            </a:p>
          </p:txBody>
        </p:sp>
        <p:sp>
          <p:nvSpPr>
            <p:cNvPr id="31" name="TextBox 15">
              <a:extLst>
                <a:ext uri="{FF2B5EF4-FFF2-40B4-BE49-F238E27FC236}">
                  <a16:creationId xmlns:a16="http://schemas.microsoft.com/office/drawing/2014/main" id="{9FD81876-879C-3595-77B7-EC7408C8F151}"/>
                </a:ext>
              </a:extLst>
            </p:cNvPr>
            <p:cNvSpPr txBox="1"/>
            <p:nvPr/>
          </p:nvSpPr>
          <p:spPr>
            <a:xfrm>
              <a:off x="1652895" y="1398763"/>
              <a:ext cx="9584832" cy="10635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20"/>
                </a:lnSpc>
                <a:spcBef>
                  <a:spcPct val="0"/>
                </a:spcBef>
              </a:pPr>
              <a:r>
                <a:rPr lang="en-US" sz="2100" dirty="0">
                  <a:solidFill>
                    <a:schemeClr val="bg1"/>
                  </a:solidFill>
                </a:rPr>
                <a:t>If a medicine is unavailable, safe substitutes are provided.</a:t>
              </a:r>
              <a:endParaRPr lang="en-US" sz="21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" name="Freeform 18">
            <a:extLst>
              <a:ext uri="{FF2B5EF4-FFF2-40B4-BE49-F238E27FC236}">
                <a16:creationId xmlns:a16="http://schemas.microsoft.com/office/drawing/2014/main" id="{F08ACB69-B778-D898-534C-24B371FD1101}"/>
              </a:ext>
            </a:extLst>
          </p:cNvPr>
          <p:cNvSpPr/>
          <p:nvPr/>
        </p:nvSpPr>
        <p:spPr>
          <a:xfrm>
            <a:off x="6546972" y="7558244"/>
            <a:ext cx="8335694" cy="2095099"/>
          </a:xfrm>
          <a:custGeom>
            <a:avLst/>
            <a:gdLst/>
            <a:ahLst/>
            <a:cxnLst/>
            <a:rect l="l" t="t" r="r" b="b"/>
            <a:pathLst>
              <a:path w="3294062" h="813533">
                <a:moveTo>
                  <a:pt x="3169601" y="813533"/>
                </a:moveTo>
                <a:lnTo>
                  <a:pt x="124460" y="813533"/>
                </a:lnTo>
                <a:cubicBezTo>
                  <a:pt x="55880" y="813533"/>
                  <a:pt x="0" y="757653"/>
                  <a:pt x="0" y="689073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3169601" y="0"/>
                </a:lnTo>
                <a:cubicBezTo>
                  <a:pt x="3238181" y="0"/>
                  <a:pt x="3294062" y="55880"/>
                  <a:pt x="3294062" y="124460"/>
                </a:cubicBezTo>
                <a:lnTo>
                  <a:pt x="3294062" y="689073"/>
                </a:lnTo>
                <a:cubicBezTo>
                  <a:pt x="3294062" y="757653"/>
                  <a:pt x="3238181" y="813533"/>
                  <a:pt x="3169601" y="813533"/>
                </a:cubicBezTo>
                <a:close/>
              </a:path>
            </a:pathLst>
          </a:custGeom>
          <a:solidFill>
            <a:srgbClr val="15193B"/>
          </a:solidFill>
        </p:spPr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DFE23B-C084-84B5-05E8-02A99BED69F7}"/>
              </a:ext>
            </a:extLst>
          </p:cNvPr>
          <p:cNvSpPr txBox="1"/>
          <p:nvPr/>
        </p:nvSpPr>
        <p:spPr>
          <a:xfrm>
            <a:off x="7634664" y="7818020"/>
            <a:ext cx="3276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Empower Users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722C16-609C-7D30-9999-090782E12C05}"/>
              </a:ext>
            </a:extLst>
          </p:cNvPr>
          <p:cNvSpPr txBox="1"/>
          <p:nvPr/>
        </p:nvSpPr>
        <p:spPr>
          <a:xfrm>
            <a:off x="7608135" y="8438810"/>
            <a:ext cx="6386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Patients gain accurate insights, reducing errors and improving medication safety.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918949"/>
            <a:ext cx="10297422" cy="8449101"/>
            <a:chOff x="0" y="0"/>
            <a:chExt cx="3483325" cy="285809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83325" cy="2858091"/>
            </a:xfrm>
            <a:custGeom>
              <a:avLst/>
              <a:gdLst/>
              <a:ahLst/>
              <a:cxnLst/>
              <a:rect l="l" t="t" r="r" b="b"/>
              <a:pathLst>
                <a:path w="3483325" h="2858091">
                  <a:moveTo>
                    <a:pt x="3358865" y="2858091"/>
                  </a:moveTo>
                  <a:lnTo>
                    <a:pt x="124460" y="2858091"/>
                  </a:lnTo>
                  <a:cubicBezTo>
                    <a:pt x="55880" y="2858091"/>
                    <a:pt x="0" y="2802211"/>
                    <a:pt x="0" y="273363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58866" y="0"/>
                  </a:lnTo>
                  <a:cubicBezTo>
                    <a:pt x="3427445" y="0"/>
                    <a:pt x="3483325" y="55880"/>
                    <a:pt x="3483325" y="124460"/>
                  </a:cubicBezTo>
                  <a:lnTo>
                    <a:pt x="3483325" y="2733631"/>
                  </a:lnTo>
                  <a:cubicBezTo>
                    <a:pt x="3483325" y="2802211"/>
                    <a:pt x="3427445" y="2858091"/>
                    <a:pt x="3358866" y="2858091"/>
                  </a:cubicBezTo>
                  <a:close/>
                </a:path>
              </a:pathLst>
            </a:custGeom>
            <a:solidFill>
              <a:srgbClr val="F5F5E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3585950" y="4206733"/>
            <a:ext cx="7693546" cy="7693546"/>
            <a:chOff x="0" y="0"/>
            <a:chExt cx="10258062" cy="10258062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0258062" cy="10258062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940003" y="940003"/>
              <a:ext cx="8378056" cy="8378056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</p:grpSp>
      <p:sp>
        <p:nvSpPr>
          <p:cNvPr id="9" name="TextBox 9"/>
          <p:cNvSpPr txBox="1"/>
          <p:nvPr/>
        </p:nvSpPr>
        <p:spPr>
          <a:xfrm>
            <a:off x="2461415" y="1754775"/>
            <a:ext cx="5802926" cy="2691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7200" dirty="0">
                <a:solidFill>
                  <a:schemeClr val="bg1"/>
                </a:solidFill>
              </a:rPr>
              <a:t>Traditional Prescription Understanding</a:t>
            </a:r>
            <a:endParaRPr lang="en-US" sz="7200" b="1" dirty="0">
              <a:solidFill>
                <a:schemeClr val="bg1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121955" y="1754775"/>
            <a:ext cx="6413445" cy="27095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7200" dirty="0" err="1"/>
              <a:t>Medisage</a:t>
            </a:r>
            <a:r>
              <a:rPr lang="en-US" sz="7200" dirty="0"/>
              <a:t> AI-Powered Solution</a:t>
            </a:r>
            <a:endParaRPr lang="en-US" sz="7200" b="1" dirty="0">
              <a:solidFill>
                <a:srgbClr val="09427D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14173200" y="3126855"/>
            <a:ext cx="3586423" cy="6281951"/>
          </a:xfrm>
          <a:custGeom>
            <a:avLst/>
            <a:gdLst/>
            <a:ahLst/>
            <a:cxnLst/>
            <a:rect l="l" t="t" r="r" b="b"/>
            <a:pathLst>
              <a:path w="3586423" h="6281951">
                <a:moveTo>
                  <a:pt x="0" y="0"/>
                </a:moveTo>
                <a:lnTo>
                  <a:pt x="3586423" y="0"/>
                </a:lnTo>
                <a:lnTo>
                  <a:pt x="3586423" y="6281951"/>
                </a:lnTo>
                <a:lnTo>
                  <a:pt x="0" y="62819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6" name="Freeform 16"/>
          <p:cNvSpPr/>
          <p:nvPr/>
        </p:nvSpPr>
        <p:spPr>
          <a:xfrm>
            <a:off x="-1635726" y="6172200"/>
            <a:ext cx="3793097" cy="4114800"/>
          </a:xfrm>
          <a:custGeom>
            <a:avLst/>
            <a:gdLst/>
            <a:ahLst/>
            <a:cxnLst/>
            <a:rect l="l" t="t" r="r" b="b"/>
            <a:pathLst>
              <a:path w="3793097" h="4114800">
                <a:moveTo>
                  <a:pt x="0" y="0"/>
                </a:moveTo>
                <a:lnTo>
                  <a:pt x="3793097" y="0"/>
                </a:lnTo>
                <a:lnTo>
                  <a:pt x="379309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FD6149-DC18-BB72-54D7-87B88152AF2D}"/>
              </a:ext>
            </a:extLst>
          </p:cNvPr>
          <p:cNvSpPr txBox="1"/>
          <p:nvPr/>
        </p:nvSpPr>
        <p:spPr>
          <a:xfrm>
            <a:off x="2743199" y="4948689"/>
            <a:ext cx="44505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Handwritten prescriptions are hard to 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Patients rely on pharmacists for explanations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No instant access to medicine substitutes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High risk of misinterpretation and dosage 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Limited accessibility in rural areas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27C52A-A094-C1D9-EFE7-95A5FA66165B}"/>
              </a:ext>
            </a:extLst>
          </p:cNvPr>
          <p:cNvSpPr txBox="1"/>
          <p:nvPr/>
        </p:nvSpPr>
        <p:spPr>
          <a:xfrm>
            <a:off x="10079510" y="4948689"/>
            <a:ext cx="457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Convert prescription into clear , readable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Provide instant medicine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Suggest safe alternatives when medicines are unavailable.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medical errors with accurate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24/7 accessible and user-friendly platform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015995"/>
            <a:ext cx="18288000" cy="4560996"/>
            <a:chOff x="0" y="0"/>
            <a:chExt cx="6186311" cy="15428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42856"/>
            </a:xfrm>
            <a:custGeom>
              <a:avLst/>
              <a:gdLst/>
              <a:ahLst/>
              <a:cxnLst/>
              <a:rect l="l" t="t" r="r" b="b"/>
              <a:pathLst>
                <a:path w="6186311" h="1542856">
                  <a:moveTo>
                    <a:pt x="6061851" y="1542856"/>
                  </a:moveTo>
                  <a:lnTo>
                    <a:pt x="124460" y="1542856"/>
                  </a:lnTo>
                  <a:cubicBezTo>
                    <a:pt x="55880" y="1542856"/>
                    <a:pt x="0" y="1486976"/>
                    <a:pt x="0" y="14183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418396"/>
                  </a:lnTo>
                  <a:cubicBezTo>
                    <a:pt x="6186311" y="1486976"/>
                    <a:pt x="6130431" y="1542856"/>
                    <a:pt x="6061851" y="1542856"/>
                  </a:cubicBezTo>
                  <a:close/>
                </a:path>
              </a:pathLst>
            </a:custGeom>
            <a:solidFill>
              <a:srgbClr val="661B5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229021" y="1225571"/>
            <a:ext cx="2956323" cy="3624809"/>
            <a:chOff x="0" y="0"/>
            <a:chExt cx="1000040" cy="122617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0040" cy="1226170"/>
            </a:xfrm>
            <a:custGeom>
              <a:avLst/>
              <a:gdLst/>
              <a:ahLst/>
              <a:cxnLst/>
              <a:rect l="l" t="t" r="r" b="b"/>
              <a:pathLst>
                <a:path w="1000040" h="1226170">
                  <a:moveTo>
                    <a:pt x="875580" y="1226170"/>
                  </a:moveTo>
                  <a:lnTo>
                    <a:pt x="124460" y="1226170"/>
                  </a:lnTo>
                  <a:cubicBezTo>
                    <a:pt x="55880" y="1226170"/>
                    <a:pt x="0" y="1170290"/>
                    <a:pt x="0" y="11017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1710"/>
                  </a:lnTo>
                  <a:cubicBezTo>
                    <a:pt x="1000040" y="1170290"/>
                    <a:pt x="944160" y="1226170"/>
                    <a:pt x="875580" y="122617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467220" y="1225571"/>
            <a:ext cx="2956323" cy="3624809"/>
            <a:chOff x="0" y="0"/>
            <a:chExt cx="1000040" cy="122617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00040" cy="1226170"/>
            </a:xfrm>
            <a:custGeom>
              <a:avLst/>
              <a:gdLst/>
              <a:ahLst/>
              <a:cxnLst/>
              <a:rect l="l" t="t" r="r" b="b"/>
              <a:pathLst>
                <a:path w="1000040" h="1226170">
                  <a:moveTo>
                    <a:pt x="875580" y="1226170"/>
                  </a:moveTo>
                  <a:lnTo>
                    <a:pt x="124460" y="1226170"/>
                  </a:lnTo>
                  <a:cubicBezTo>
                    <a:pt x="55880" y="1226170"/>
                    <a:pt x="0" y="1170290"/>
                    <a:pt x="0" y="11017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1710"/>
                  </a:lnTo>
                  <a:cubicBezTo>
                    <a:pt x="1000040" y="1170290"/>
                    <a:pt x="944160" y="1226170"/>
                    <a:pt x="875580" y="122617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037801" y="4203590"/>
            <a:ext cx="2956323" cy="3624809"/>
            <a:chOff x="-55814" y="-53586"/>
            <a:chExt cx="1000040" cy="1226170"/>
          </a:xfrm>
        </p:grpSpPr>
        <p:sp>
          <p:nvSpPr>
            <p:cNvPr id="9" name="Freeform 9"/>
            <p:cNvSpPr/>
            <p:nvPr/>
          </p:nvSpPr>
          <p:spPr>
            <a:xfrm>
              <a:off x="-55814" y="-53586"/>
              <a:ext cx="1000040" cy="1226170"/>
            </a:xfrm>
            <a:custGeom>
              <a:avLst/>
              <a:gdLst/>
              <a:ahLst/>
              <a:cxnLst/>
              <a:rect l="l" t="t" r="r" b="b"/>
              <a:pathLst>
                <a:path w="1000040" h="1226170">
                  <a:moveTo>
                    <a:pt x="875580" y="1226170"/>
                  </a:moveTo>
                  <a:lnTo>
                    <a:pt x="124460" y="1226170"/>
                  </a:lnTo>
                  <a:cubicBezTo>
                    <a:pt x="55880" y="1226170"/>
                    <a:pt x="0" y="1170290"/>
                    <a:pt x="0" y="11017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1710"/>
                  </a:lnTo>
                  <a:cubicBezTo>
                    <a:pt x="1000040" y="1170290"/>
                    <a:pt x="944160" y="1226170"/>
                    <a:pt x="875580" y="122617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132759" y="6858326"/>
            <a:ext cx="2956323" cy="3624809"/>
            <a:chOff x="0" y="0"/>
            <a:chExt cx="1000040" cy="122617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00040" cy="1226170"/>
            </a:xfrm>
            <a:custGeom>
              <a:avLst/>
              <a:gdLst/>
              <a:ahLst/>
              <a:cxnLst/>
              <a:rect l="l" t="t" r="r" b="b"/>
              <a:pathLst>
                <a:path w="1000040" h="1226170">
                  <a:moveTo>
                    <a:pt x="875580" y="1226170"/>
                  </a:moveTo>
                  <a:lnTo>
                    <a:pt x="124460" y="1226170"/>
                  </a:lnTo>
                  <a:cubicBezTo>
                    <a:pt x="55880" y="1226170"/>
                    <a:pt x="0" y="1170290"/>
                    <a:pt x="0" y="11017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1710"/>
                  </a:lnTo>
                  <a:cubicBezTo>
                    <a:pt x="1000040" y="1170290"/>
                    <a:pt x="944160" y="1226170"/>
                    <a:pt x="875580" y="12261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721660" y="4122313"/>
            <a:ext cx="2956323" cy="3624809"/>
            <a:chOff x="0" y="0"/>
            <a:chExt cx="1000040" cy="122617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00040" cy="1226170"/>
            </a:xfrm>
            <a:custGeom>
              <a:avLst/>
              <a:gdLst/>
              <a:ahLst/>
              <a:cxnLst/>
              <a:rect l="l" t="t" r="r" b="b"/>
              <a:pathLst>
                <a:path w="1000040" h="1226170">
                  <a:moveTo>
                    <a:pt x="875580" y="1226170"/>
                  </a:moveTo>
                  <a:lnTo>
                    <a:pt x="124460" y="1226170"/>
                  </a:lnTo>
                  <a:cubicBezTo>
                    <a:pt x="55880" y="1226170"/>
                    <a:pt x="0" y="1170290"/>
                    <a:pt x="0" y="11017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1710"/>
                  </a:lnTo>
                  <a:cubicBezTo>
                    <a:pt x="1000040" y="1170290"/>
                    <a:pt x="944160" y="1226170"/>
                    <a:pt x="875580" y="122617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493125" y="5483392"/>
            <a:ext cx="10653432" cy="978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Tech Stack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263985" y="8081268"/>
            <a:ext cx="2886391" cy="2205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2940"/>
              </a:lnSpc>
              <a:spcBef>
                <a:spcPct val="0"/>
              </a:spcBef>
            </a:pPr>
            <a:r>
              <a:rPr lang="en-US" sz="21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OCR &amp; Image Processing:</a:t>
            </a: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OpenCV</a:t>
            </a: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u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PyTesseract</a:t>
            </a:r>
            <a:endParaRPr lang="en-US" sz="2100" u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u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EasyOCR</a:t>
            </a:r>
            <a:endParaRPr lang="en-US" sz="2100" u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Pillow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4146557" y="5654443"/>
            <a:ext cx="2882207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1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NLP</a:t>
            </a: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Hugging Face</a:t>
            </a: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Transformers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278541" y="2924302"/>
            <a:ext cx="2886391" cy="1090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2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Frontend:</a:t>
            </a: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React.js</a:t>
            </a: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Tailwind CSS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514608" y="3036119"/>
            <a:ext cx="2928641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2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Backend:</a:t>
            </a: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FastAPI</a:t>
            </a:r>
            <a:endParaRPr lang="en-US" sz="2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u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Uvicorn</a:t>
            </a:r>
            <a:endParaRPr lang="en-US" sz="2200" u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" name="Group 10">
            <a:extLst>
              <a:ext uri="{FF2B5EF4-FFF2-40B4-BE49-F238E27FC236}">
                <a16:creationId xmlns:a16="http://schemas.microsoft.com/office/drawing/2014/main" id="{0FBE3015-52D0-EF10-195C-843EF7A79BED}"/>
              </a:ext>
            </a:extLst>
          </p:cNvPr>
          <p:cNvGrpSpPr/>
          <p:nvPr/>
        </p:nvGrpSpPr>
        <p:grpSpPr>
          <a:xfrm>
            <a:off x="10661017" y="6877451"/>
            <a:ext cx="2956323" cy="3624809"/>
            <a:chOff x="968800" y="-80843"/>
            <a:chExt cx="1000040" cy="1226170"/>
          </a:xfrm>
        </p:grpSpPr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3EF6C319-85E7-63C0-8BE2-22AE8EFB511A}"/>
                </a:ext>
              </a:extLst>
            </p:cNvPr>
            <p:cNvSpPr/>
            <p:nvPr/>
          </p:nvSpPr>
          <p:spPr>
            <a:xfrm>
              <a:off x="968800" y="-80843"/>
              <a:ext cx="1000040" cy="1226170"/>
            </a:xfrm>
            <a:custGeom>
              <a:avLst/>
              <a:gdLst/>
              <a:ahLst/>
              <a:cxnLst/>
              <a:rect l="l" t="t" r="r" b="b"/>
              <a:pathLst>
                <a:path w="1000040" h="1226170">
                  <a:moveTo>
                    <a:pt x="875580" y="1226170"/>
                  </a:moveTo>
                  <a:lnTo>
                    <a:pt x="124460" y="1226170"/>
                  </a:lnTo>
                  <a:cubicBezTo>
                    <a:pt x="55880" y="1226170"/>
                    <a:pt x="0" y="1170290"/>
                    <a:pt x="0" y="11017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1710"/>
                  </a:lnTo>
                  <a:cubicBezTo>
                    <a:pt x="1000040" y="1170290"/>
                    <a:pt x="944160" y="1226170"/>
                    <a:pt x="875580" y="122617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6B8506F-BBE4-2931-1289-7DFDB771D22B}"/>
              </a:ext>
            </a:extLst>
          </p:cNvPr>
          <p:cNvSpPr txBox="1"/>
          <p:nvPr/>
        </p:nvSpPr>
        <p:spPr>
          <a:xfrm>
            <a:off x="808147" y="5562481"/>
            <a:ext cx="284302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2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Processing:</a:t>
            </a: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NumPy</a:t>
            </a: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Pandas</a:t>
            </a:r>
          </a:p>
          <a:p>
            <a:endParaRPr lang="en-US" sz="2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342450-D48D-F840-0976-7D428AE81515}"/>
              </a:ext>
            </a:extLst>
          </p:cNvPr>
          <p:cNvSpPr txBox="1"/>
          <p:nvPr/>
        </p:nvSpPr>
        <p:spPr>
          <a:xfrm>
            <a:off x="10655291" y="8081268"/>
            <a:ext cx="295632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Deployment: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err="1"/>
              <a:t>Vercel</a:t>
            </a:r>
            <a:endParaRPr 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Render / </a:t>
            </a:r>
            <a:r>
              <a:rPr lang="en-US" sz="2100" dirty="0" err="1"/>
              <a:t>RailwayNLP</a:t>
            </a:r>
            <a:endParaRPr 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 Model → Hugging Face Inference API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F6E86B5-C03D-DC5D-F41D-5600B29B4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0662" y="1250741"/>
            <a:ext cx="1413039" cy="1413039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5373413-CDE7-B516-C3CA-D6589967E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27176" y="1320262"/>
            <a:ext cx="1236409" cy="1413039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BCF8299A-F684-3D4F-6592-2DFD18F585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04712" y="6978452"/>
            <a:ext cx="1012415" cy="1012415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E1713DE5-6A89-41D6-1E0F-DA27094EF1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70941" y="4302314"/>
            <a:ext cx="1090042" cy="1090042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B37F46EF-C36F-6BD4-0FA7-7847388998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22927" y="4302314"/>
            <a:ext cx="953787" cy="1090042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B130323C-ED79-2946-60F3-0DFA11B4B2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34798" y="6978452"/>
            <a:ext cx="1261076" cy="1120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96282" y="181212"/>
            <a:ext cx="10105788" cy="10105788"/>
            <a:chOff x="0" y="0"/>
            <a:chExt cx="13474384" cy="1347438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3474384" cy="13474384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E46A6">
                  <a:alpha val="9804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1234732" y="1234732"/>
              <a:ext cx="11004920" cy="11004920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E46A6">
                  <a:alpha val="9804"/>
                </a:srgbClr>
              </a:solidFill>
            </p:spPr>
          </p:sp>
        </p:grpSp>
      </p:grpSp>
      <p:sp>
        <p:nvSpPr>
          <p:cNvPr id="7" name="Freeform 7"/>
          <p:cNvSpPr/>
          <p:nvPr/>
        </p:nvSpPr>
        <p:spPr>
          <a:xfrm flipH="1">
            <a:off x="15531103" y="760406"/>
            <a:ext cx="3261914" cy="4114800"/>
          </a:xfrm>
          <a:custGeom>
            <a:avLst/>
            <a:gdLst/>
            <a:ahLst/>
            <a:cxnLst/>
            <a:rect l="l" t="t" r="r" b="b"/>
            <a:pathLst>
              <a:path w="3261914" h="4114800">
                <a:moveTo>
                  <a:pt x="3261914" y="0"/>
                </a:moveTo>
                <a:lnTo>
                  <a:pt x="0" y="0"/>
                </a:lnTo>
                <a:lnTo>
                  <a:pt x="0" y="4114800"/>
                </a:lnTo>
                <a:lnTo>
                  <a:pt x="3261914" y="4114800"/>
                </a:lnTo>
                <a:lnTo>
                  <a:pt x="32619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505017" y="632782"/>
            <a:ext cx="3261914" cy="4114800"/>
          </a:xfrm>
          <a:custGeom>
            <a:avLst/>
            <a:gdLst/>
            <a:ahLst/>
            <a:cxnLst/>
            <a:rect l="l" t="t" r="r" b="b"/>
            <a:pathLst>
              <a:path w="3261914" h="4114800">
                <a:moveTo>
                  <a:pt x="0" y="0"/>
                </a:moveTo>
                <a:lnTo>
                  <a:pt x="3261914" y="0"/>
                </a:lnTo>
                <a:lnTo>
                  <a:pt x="3261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0" y="4526880"/>
            <a:ext cx="18288000" cy="6082590"/>
            <a:chOff x="0" y="0"/>
            <a:chExt cx="6186311" cy="205756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186311" cy="2057568"/>
            </a:xfrm>
            <a:custGeom>
              <a:avLst/>
              <a:gdLst/>
              <a:ahLst/>
              <a:cxnLst/>
              <a:rect l="l" t="t" r="r" b="b"/>
              <a:pathLst>
                <a:path w="6186311" h="2057568">
                  <a:moveTo>
                    <a:pt x="6061851" y="2057567"/>
                  </a:moveTo>
                  <a:lnTo>
                    <a:pt x="124460" y="2057567"/>
                  </a:lnTo>
                  <a:cubicBezTo>
                    <a:pt x="55880" y="2057567"/>
                    <a:pt x="0" y="2001688"/>
                    <a:pt x="0" y="19331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933108"/>
                  </a:lnTo>
                  <a:cubicBezTo>
                    <a:pt x="6186311" y="2001688"/>
                    <a:pt x="6130431" y="2057568"/>
                    <a:pt x="6061851" y="2057568"/>
                  </a:cubicBezTo>
                  <a:close/>
                </a:path>
              </a:pathLst>
            </a:custGeom>
            <a:solidFill>
              <a:srgbClr val="4E46A6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6546230" y="161490"/>
            <a:ext cx="4822851" cy="4586093"/>
          </a:xfrm>
          <a:custGeom>
            <a:avLst/>
            <a:gdLst/>
            <a:ahLst/>
            <a:cxnLst/>
            <a:rect l="l" t="t" r="r" b="b"/>
            <a:pathLst>
              <a:path w="4822851" h="4586093">
                <a:moveTo>
                  <a:pt x="0" y="0"/>
                </a:moveTo>
                <a:lnTo>
                  <a:pt x="4822851" y="0"/>
                </a:lnTo>
                <a:lnTo>
                  <a:pt x="4822851" y="4586092"/>
                </a:lnTo>
                <a:lnTo>
                  <a:pt x="0" y="4586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125940" y="3431694"/>
            <a:ext cx="16036121" cy="2190371"/>
            <a:chOff x="0" y="0"/>
            <a:chExt cx="5424564" cy="7409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24565" cy="740940"/>
            </a:xfrm>
            <a:custGeom>
              <a:avLst/>
              <a:gdLst/>
              <a:ahLst/>
              <a:cxnLst/>
              <a:rect l="l" t="t" r="r" b="b"/>
              <a:pathLst>
                <a:path w="5424565" h="740940">
                  <a:moveTo>
                    <a:pt x="5300104" y="740940"/>
                  </a:moveTo>
                  <a:lnTo>
                    <a:pt x="124460" y="740940"/>
                  </a:lnTo>
                  <a:cubicBezTo>
                    <a:pt x="55880" y="740940"/>
                    <a:pt x="0" y="685060"/>
                    <a:pt x="0" y="6164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00104" y="0"/>
                  </a:lnTo>
                  <a:cubicBezTo>
                    <a:pt x="5368684" y="0"/>
                    <a:pt x="5424565" y="55880"/>
                    <a:pt x="5424565" y="124460"/>
                  </a:cubicBezTo>
                  <a:lnTo>
                    <a:pt x="5424565" y="616480"/>
                  </a:lnTo>
                  <a:cubicBezTo>
                    <a:pt x="5424565" y="685060"/>
                    <a:pt x="5368684" y="740940"/>
                    <a:pt x="5300104" y="740940"/>
                  </a:cubicBezTo>
                  <a:close/>
                </a:path>
              </a:pathLst>
            </a:custGeom>
            <a:solidFill>
              <a:srgbClr val="15193B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9144000" y="6325744"/>
            <a:ext cx="8253690" cy="13004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900" dirty="0">
                <a:solidFill>
                  <a:srgbClr val="F5F5EF"/>
                </a:solidFill>
                <a:ea typeface="Roboto"/>
                <a:cs typeface="Roboto"/>
                <a:sym typeface="Roboto"/>
              </a:rPr>
              <a:t>2. Prescription Reminders &amp; Alerts- Medication Schedule: Based on the decoded prescription, generate a personalized medication schedule for users.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900" dirty="0">
                <a:solidFill>
                  <a:srgbClr val="F5F5EF"/>
                </a:solidFill>
                <a:ea typeface="Roboto"/>
                <a:cs typeface="Roboto"/>
                <a:sym typeface="Roboto"/>
              </a:rPr>
              <a:t>Example : Push Notifications &amp; SMS Alerts: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61513" y="6325744"/>
            <a:ext cx="6917381" cy="14928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40"/>
              </a:lnSpc>
              <a:spcBef>
                <a:spcPct val="0"/>
              </a:spcBef>
            </a:pPr>
            <a:r>
              <a:rPr lang="en-US" sz="2900" dirty="0">
                <a:solidFill>
                  <a:srgbClr val="F5F5EF"/>
                </a:solidFill>
                <a:ea typeface="Roboto Bold"/>
                <a:cs typeface="Roboto Bold"/>
                <a:sym typeface="Roboto Bold"/>
              </a:rPr>
              <a:t>1. Mobile Application (iOS &amp; Android)- </a:t>
            </a:r>
            <a:r>
              <a:rPr lang="en-US" sz="2900" dirty="0" err="1">
                <a:solidFill>
                  <a:srgbClr val="F5F5EF"/>
                </a:solidFill>
                <a:ea typeface="Roboto Bold"/>
                <a:cs typeface="Roboto Bold"/>
                <a:sym typeface="Roboto Bold"/>
              </a:rPr>
              <a:t>CrosDevelop</a:t>
            </a:r>
            <a:r>
              <a:rPr lang="en-US" sz="2900" dirty="0">
                <a:solidFill>
                  <a:srgbClr val="F5F5EF"/>
                </a:solidFill>
                <a:ea typeface="Roboto Bold"/>
                <a:cs typeface="Roboto Bold"/>
                <a:sym typeface="Roboto Bold"/>
              </a:rPr>
              <a:t> a mobile app using “React Native” or “Flutter” for seamless accessibility on both iOS and Android.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328609" y="4027149"/>
            <a:ext cx="14008010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19"/>
              </a:lnSpc>
            </a:pPr>
            <a:r>
              <a:rPr lang="en-US" sz="6599" b="1" dirty="0">
                <a:solidFill>
                  <a:srgbClr val="F5F5EF"/>
                </a:solidFill>
                <a:latin typeface="Roboto Bold"/>
                <a:ea typeface="Roboto Bold"/>
                <a:cs typeface="Roboto Bold"/>
                <a:sym typeface="Roboto Bold"/>
              </a:rPr>
              <a:t>Future  Aspects..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62157" y="1564754"/>
            <a:ext cx="7693546" cy="7693546"/>
            <a:chOff x="0" y="0"/>
            <a:chExt cx="10258062" cy="1025806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0258062" cy="1025806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940003" y="940003"/>
              <a:ext cx="8378056" cy="8378056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</p:grpSp>
      <p:sp>
        <p:nvSpPr>
          <p:cNvPr id="8" name="TextBox 8"/>
          <p:cNvSpPr txBox="1"/>
          <p:nvPr/>
        </p:nvSpPr>
        <p:spPr>
          <a:xfrm>
            <a:off x="1867461" y="1775194"/>
            <a:ext cx="6661177" cy="1958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Medisage</a:t>
            </a:r>
            <a:r>
              <a:rPr lang="en-US" sz="6399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Revenue Model… 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528409" y="4723126"/>
            <a:ext cx="4829411" cy="3619599"/>
            <a:chOff x="0" y="0"/>
            <a:chExt cx="1633652" cy="122440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33653" cy="1224408"/>
            </a:xfrm>
            <a:custGeom>
              <a:avLst/>
              <a:gdLst/>
              <a:ahLst/>
              <a:cxnLst/>
              <a:rect l="l" t="t" r="r" b="b"/>
              <a:pathLst>
                <a:path w="1633653" h="1224408">
                  <a:moveTo>
                    <a:pt x="1509192" y="1224408"/>
                  </a:moveTo>
                  <a:lnTo>
                    <a:pt x="124460" y="1224408"/>
                  </a:lnTo>
                  <a:cubicBezTo>
                    <a:pt x="55880" y="1224408"/>
                    <a:pt x="0" y="1168528"/>
                    <a:pt x="0" y="109994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09193" y="0"/>
                  </a:lnTo>
                  <a:cubicBezTo>
                    <a:pt x="1577772" y="0"/>
                    <a:pt x="1633653" y="55880"/>
                    <a:pt x="1633653" y="124460"/>
                  </a:cubicBezTo>
                  <a:lnTo>
                    <a:pt x="1633653" y="1099948"/>
                  </a:lnTo>
                  <a:cubicBezTo>
                    <a:pt x="1633653" y="1168528"/>
                    <a:pt x="1577772" y="1224408"/>
                    <a:pt x="1509193" y="1224408"/>
                  </a:cubicBezTo>
                  <a:close/>
                </a:path>
              </a:pathLst>
            </a:custGeom>
            <a:solidFill>
              <a:srgbClr val="661B5C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528409" y="4723126"/>
            <a:ext cx="4829411" cy="3619599"/>
            <a:chOff x="0" y="0"/>
            <a:chExt cx="1633652" cy="122440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33653" cy="1224408"/>
            </a:xfrm>
            <a:custGeom>
              <a:avLst/>
              <a:gdLst/>
              <a:ahLst/>
              <a:cxnLst/>
              <a:rect l="l" t="t" r="r" b="b"/>
              <a:pathLst>
                <a:path w="1633653" h="1224408">
                  <a:moveTo>
                    <a:pt x="1509192" y="1224408"/>
                  </a:moveTo>
                  <a:lnTo>
                    <a:pt x="124460" y="1224408"/>
                  </a:lnTo>
                  <a:cubicBezTo>
                    <a:pt x="55880" y="1224408"/>
                    <a:pt x="0" y="1168528"/>
                    <a:pt x="0" y="109994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09193" y="0"/>
                  </a:lnTo>
                  <a:cubicBezTo>
                    <a:pt x="1577772" y="0"/>
                    <a:pt x="1633653" y="55880"/>
                    <a:pt x="1633653" y="124460"/>
                  </a:cubicBezTo>
                  <a:lnTo>
                    <a:pt x="1633653" y="1099948"/>
                  </a:lnTo>
                  <a:cubicBezTo>
                    <a:pt x="1633653" y="1168528"/>
                    <a:pt x="1577772" y="1224408"/>
                    <a:pt x="1509193" y="1224408"/>
                  </a:cubicBezTo>
                  <a:close/>
                </a:path>
              </a:pathLst>
            </a:custGeom>
            <a:solidFill>
              <a:srgbClr val="15193B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2041187" y="5198666"/>
            <a:ext cx="3908717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500" b="1" dirty="0">
                <a:solidFill>
                  <a:srgbClr val="F5F5EF"/>
                </a:solidFill>
                <a:ea typeface="Roboto Bold"/>
                <a:cs typeface="Roboto Bold"/>
                <a:sym typeface="Roboto Bold"/>
              </a:rPr>
              <a:t>1. Subscription-Based Model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041187" y="6273741"/>
            <a:ext cx="3908717" cy="298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endParaRPr lang="en-US" sz="1800" dirty="0">
              <a:solidFill>
                <a:srgbClr val="F5F5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6729295" y="4723126"/>
            <a:ext cx="4829411" cy="3610074"/>
            <a:chOff x="0" y="0"/>
            <a:chExt cx="1633652" cy="122118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633653" cy="1221186"/>
            </a:xfrm>
            <a:custGeom>
              <a:avLst/>
              <a:gdLst/>
              <a:ahLst/>
              <a:cxnLst/>
              <a:rect l="l" t="t" r="r" b="b"/>
              <a:pathLst>
                <a:path w="1633653" h="1221186">
                  <a:moveTo>
                    <a:pt x="1509192" y="1221185"/>
                  </a:moveTo>
                  <a:lnTo>
                    <a:pt x="124460" y="1221185"/>
                  </a:lnTo>
                  <a:cubicBezTo>
                    <a:pt x="55880" y="1221185"/>
                    <a:pt x="0" y="1165306"/>
                    <a:pt x="0" y="109672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09193" y="0"/>
                  </a:lnTo>
                  <a:cubicBezTo>
                    <a:pt x="1577772" y="0"/>
                    <a:pt x="1633653" y="55880"/>
                    <a:pt x="1633653" y="124460"/>
                  </a:cubicBezTo>
                  <a:lnTo>
                    <a:pt x="1633653" y="1096726"/>
                  </a:lnTo>
                  <a:cubicBezTo>
                    <a:pt x="1633653" y="1165306"/>
                    <a:pt x="1577772" y="1221186"/>
                    <a:pt x="1509193" y="1221186"/>
                  </a:cubicBezTo>
                  <a:close/>
                </a:path>
              </a:pathLst>
            </a:custGeom>
            <a:solidFill>
              <a:srgbClr val="661B5C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7242073" y="5195386"/>
            <a:ext cx="3981378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2500" b="1" u="none" dirty="0">
                <a:solidFill>
                  <a:srgbClr val="F5F5EF"/>
                </a:solidFill>
                <a:ea typeface="Roboto Bold"/>
                <a:cs typeface="Roboto Bold"/>
                <a:sym typeface="Roboto Bold"/>
              </a:rPr>
              <a:t>2.B2B Model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1928453" y="4723126"/>
            <a:ext cx="4829411" cy="3610074"/>
            <a:chOff x="0" y="0"/>
            <a:chExt cx="1633652" cy="122118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633653" cy="1221186"/>
            </a:xfrm>
            <a:custGeom>
              <a:avLst/>
              <a:gdLst/>
              <a:ahLst/>
              <a:cxnLst/>
              <a:rect l="l" t="t" r="r" b="b"/>
              <a:pathLst>
                <a:path w="1633653" h="1221186">
                  <a:moveTo>
                    <a:pt x="1509192" y="1221185"/>
                  </a:moveTo>
                  <a:lnTo>
                    <a:pt x="124460" y="1221185"/>
                  </a:lnTo>
                  <a:cubicBezTo>
                    <a:pt x="55880" y="1221185"/>
                    <a:pt x="0" y="1165306"/>
                    <a:pt x="0" y="109672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09193" y="0"/>
                  </a:lnTo>
                  <a:cubicBezTo>
                    <a:pt x="1577772" y="0"/>
                    <a:pt x="1633653" y="55880"/>
                    <a:pt x="1633653" y="124460"/>
                  </a:cubicBezTo>
                  <a:lnTo>
                    <a:pt x="1633653" y="1096726"/>
                  </a:lnTo>
                  <a:cubicBezTo>
                    <a:pt x="1633653" y="1165306"/>
                    <a:pt x="1577772" y="1221186"/>
                    <a:pt x="1509193" y="1221186"/>
                  </a:cubicBezTo>
                  <a:close/>
                </a:path>
              </a:pathLst>
            </a:custGeom>
            <a:solidFill>
              <a:srgbClr val="15193B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2441232" y="5143500"/>
            <a:ext cx="3908717" cy="737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2500" b="1" u="none" dirty="0">
                <a:solidFill>
                  <a:srgbClr val="F5F5EF"/>
                </a:solidFill>
                <a:ea typeface="Roboto Bold"/>
                <a:cs typeface="Roboto Bold"/>
                <a:sym typeface="Roboto Bold"/>
              </a:rPr>
              <a:t>3. API Licensing for Healthcare Apps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441232" y="6104116"/>
            <a:ext cx="3908717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dirty="0">
                <a:solidFill>
                  <a:srgbClr val="F5F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00" dirty="0" err="1">
                <a:solidFill>
                  <a:srgbClr val="F5F5EF"/>
                </a:solidFill>
                <a:latin typeface="Roboto"/>
                <a:ea typeface="Roboto"/>
                <a:cs typeface="Roboto"/>
                <a:sym typeface="Roboto"/>
              </a:rPr>
              <a:t>Medisage</a:t>
            </a:r>
            <a:r>
              <a:rPr lang="en-US" sz="2100" dirty="0">
                <a:solidFill>
                  <a:srgbClr val="F5F5EF"/>
                </a:solidFill>
                <a:latin typeface="Roboto"/>
                <a:ea typeface="Roboto"/>
                <a:cs typeface="Roboto"/>
                <a:sym typeface="Roboto"/>
              </a:rPr>
              <a:t> API for telemedicine &amp; health tech platforms. 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100" dirty="0">
                <a:solidFill>
                  <a:srgbClr val="F5F5EF"/>
                </a:solidFill>
                <a:latin typeface="Roboto"/>
                <a:ea typeface="Roboto"/>
                <a:cs typeface="Roboto"/>
                <a:sym typeface="Roboto"/>
              </a:rPr>
              <a:t> Revenue from API usage &amp; enterprise licensing.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C915BF-F038-9F1A-3E53-CF342F8505B4}"/>
              </a:ext>
            </a:extLst>
          </p:cNvPr>
          <p:cNvSpPr txBox="1"/>
          <p:nvPr/>
        </p:nvSpPr>
        <p:spPr>
          <a:xfrm>
            <a:off x="1938051" y="6046103"/>
            <a:ext cx="4011853" cy="75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Premium plan with alternative suggestions &amp; dosage reminders.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DF0395-A932-44AF-B68B-6EB2CFC0F198}"/>
              </a:ext>
            </a:extLst>
          </p:cNvPr>
          <p:cNvSpPr txBox="1"/>
          <p:nvPr/>
        </p:nvSpPr>
        <p:spPr>
          <a:xfrm>
            <a:off x="7242072" y="6081050"/>
            <a:ext cx="39813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B2B Partnerships with Pharmacies &amp; Hospitals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056743" y="3389889"/>
            <a:ext cx="8791180" cy="8791180"/>
            <a:chOff x="0" y="0"/>
            <a:chExt cx="11721574" cy="1172157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1721574" cy="11721574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1074112" y="1074112"/>
              <a:ext cx="9573349" cy="9573349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4869997" y="2289468"/>
            <a:ext cx="7992330" cy="5496010"/>
            <a:chOff x="0" y="0"/>
            <a:chExt cx="10656440" cy="7328014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0656440" cy="7328014"/>
              <a:chOff x="0" y="0"/>
              <a:chExt cx="2703578" cy="1859144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703578" cy="1859144"/>
              </a:xfrm>
              <a:custGeom>
                <a:avLst/>
                <a:gdLst/>
                <a:ahLst/>
                <a:cxnLst/>
                <a:rect l="l" t="t" r="r" b="b"/>
                <a:pathLst>
                  <a:path w="2703578" h="1859144">
                    <a:moveTo>
                      <a:pt x="2579118" y="1859144"/>
                    </a:moveTo>
                    <a:lnTo>
                      <a:pt x="124460" y="1859144"/>
                    </a:lnTo>
                    <a:cubicBezTo>
                      <a:pt x="55880" y="1859144"/>
                      <a:pt x="0" y="1803264"/>
                      <a:pt x="0" y="173468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579118" y="0"/>
                    </a:lnTo>
                    <a:cubicBezTo>
                      <a:pt x="2647698" y="0"/>
                      <a:pt x="2703578" y="55880"/>
                      <a:pt x="2703578" y="124460"/>
                    </a:cubicBezTo>
                    <a:lnTo>
                      <a:pt x="2703578" y="1734684"/>
                    </a:lnTo>
                    <a:cubicBezTo>
                      <a:pt x="2703578" y="1803264"/>
                      <a:pt x="2647698" y="1859144"/>
                      <a:pt x="2579118" y="1859144"/>
                    </a:cubicBezTo>
                    <a:close/>
                  </a:path>
                </a:pathLst>
              </a:custGeom>
              <a:solidFill>
                <a:srgbClr val="661B5C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1406788" y="3065552"/>
              <a:ext cx="7842864" cy="1312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39"/>
                </a:lnSpc>
              </a:pPr>
              <a:r>
                <a:rPr lang="en-US" sz="9200" b="1" dirty="0">
                  <a:solidFill>
                    <a:srgbClr val="F5F5EF"/>
                  </a:solidFill>
                  <a:latin typeface="+mj-lt"/>
                  <a:ea typeface="Roboto Bold"/>
                  <a:cs typeface="Roboto Bold"/>
                  <a:sym typeface="Roboto Bold"/>
                </a:rPr>
                <a:t>Thank You!</a:t>
              </a:r>
            </a:p>
          </p:txBody>
        </p:sp>
      </p:grpSp>
      <p:sp>
        <p:nvSpPr>
          <p:cNvPr id="18" name="Freeform 18"/>
          <p:cNvSpPr/>
          <p:nvPr/>
        </p:nvSpPr>
        <p:spPr>
          <a:xfrm>
            <a:off x="14090471" y="3605551"/>
            <a:ext cx="4723723" cy="7021751"/>
          </a:xfrm>
          <a:custGeom>
            <a:avLst/>
            <a:gdLst/>
            <a:ahLst/>
            <a:cxnLst/>
            <a:rect l="l" t="t" r="r" b="b"/>
            <a:pathLst>
              <a:path w="4723723" h="7021751">
                <a:moveTo>
                  <a:pt x="0" y="0"/>
                </a:moveTo>
                <a:lnTo>
                  <a:pt x="4723723" y="0"/>
                </a:lnTo>
                <a:lnTo>
                  <a:pt x="4723723" y="7021751"/>
                </a:lnTo>
                <a:lnTo>
                  <a:pt x="0" y="7021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404</Words>
  <Application>Microsoft Office PowerPoint</Application>
  <PresentationFormat>Custom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Roboto</vt:lpstr>
      <vt:lpstr>Calibri</vt:lpstr>
      <vt:lpstr>Roboto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Vaccines Medical Presentation in Purple Violet White Illustrative Style</dc:title>
  <dc:creator>ROHAN GOYAL</dc:creator>
  <cp:lastModifiedBy>Manvendra Pratap</cp:lastModifiedBy>
  <cp:revision>18</cp:revision>
  <dcterms:created xsi:type="dcterms:W3CDTF">2006-08-16T00:00:00Z</dcterms:created>
  <dcterms:modified xsi:type="dcterms:W3CDTF">2025-02-15T11:51:14Z</dcterms:modified>
  <dc:identifier>DAGfKZQrKCs</dc:identifier>
</cp:coreProperties>
</file>