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70" r:id="rId4"/>
    <p:sldId id="291" r:id="rId5"/>
    <p:sldId id="298" r:id="rId6"/>
    <p:sldId id="282" r:id="rId7"/>
    <p:sldId id="307" r:id="rId8"/>
    <p:sldId id="297" r:id="rId9"/>
    <p:sldId id="308" r:id="rId10"/>
    <p:sldId id="309" r:id="rId11"/>
    <p:sldId id="310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11" r:id="rId21"/>
    <p:sldId id="31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66FF"/>
    <a:srgbClr val="33CCFF"/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6207" autoAdjust="0"/>
  </p:normalViewPr>
  <p:slideViewPr>
    <p:cSldViewPr>
      <p:cViewPr varScale="1">
        <p:scale>
          <a:sx n="149" d="100"/>
          <a:sy n="149" d="100"/>
        </p:scale>
        <p:origin x="-53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678272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152607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1175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325468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325468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36063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GB" sz="12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118"/>
            <a:ext cx="1767506" cy="5139822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411886" y="1116083"/>
            <a:ext cx="7162800" cy="11025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GB" b="1" dirty="0"/>
              <a:t>          </a:t>
            </a:r>
            <a:r>
              <a:rPr lang="en-GB" b="1" dirty="0" smtClean="0"/>
              <a:t>Smart </a:t>
            </a:r>
            <a:r>
              <a:rPr lang="en-GB" b="1" dirty="0"/>
              <a:t>Wake-up Alarm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3581400" y="3181350"/>
            <a:ext cx="1898175" cy="2486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 panose="020B0604020202020204"/>
              <a:buNone/>
            </a:pP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Md. Mohitul Haque</a:t>
            </a:r>
          </a:p>
          <a:p>
            <a:pPr marL="0" marR="0" lvl="0" indent="0" algn="ctr" rtl="0">
              <a:spcBef>
                <a:spcPts val="400"/>
              </a:spcBef>
              <a:buClr>
                <a:srgbClr val="888888"/>
              </a:buClr>
              <a:buSzPct val="25000"/>
              <a:buFont typeface="Arial" panose="020B0604020202020204"/>
              <a:buNone/>
            </a:pPr>
            <a:endParaRPr sz="1600" b="1" i="0" u="none" strike="noStrike" cap="none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9204" y="153787"/>
            <a:ext cx="2857499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2286000" y="4070912"/>
            <a:ext cx="4572000" cy="692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IoT Army of 300: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Resource Development to Enable our Brightest Minds in Technology</a:t>
            </a:r>
          </a:p>
        </p:txBody>
      </p:sp>
      <p:sp>
        <p:nvSpPr>
          <p:cNvPr id="141" name="Shape 141"/>
          <p:cNvSpPr/>
          <p:nvPr/>
        </p:nvSpPr>
        <p:spPr>
          <a:xfrm>
            <a:off x="3543526" y="3634888"/>
            <a:ext cx="2056948" cy="27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November 3</a:t>
            </a:r>
            <a:r>
              <a:rPr lang="en-GB" sz="1800" b="0" i="0" u="none" strike="noStrike" cap="none" baseline="30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rd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2016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343150"/>
            <a:ext cx="848503" cy="84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295400" y="133350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GB" sz="4000" b="1" i="0" u="none" strike="noStrike" cap="none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Technical Architecture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 l="20625" t="14583" r="9063" b="12083"/>
          <a:stretch>
            <a:fillRect/>
          </a:stretch>
        </p:blipFill>
        <p:spPr bwMode="auto">
          <a:xfrm>
            <a:off x="0" y="971550"/>
            <a:ext cx="8915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rot="5400000" flipH="1" flipV="1">
            <a:off x="2247900" y="321945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361888" y="361950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GB" sz="4000" b="1" i="0" u="none" strike="noStrike" cap="none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Perceived Challenges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idx="1"/>
          </p:nvPr>
        </p:nvSpPr>
        <p:spPr>
          <a:xfrm>
            <a:off x="1361888" y="158115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altLang="en-GB" sz="16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GB" sz="1600" b="0" i="0" u="none" strike="noStrike" cap="none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Noisy environment can make some sort of disturbances to the microphone </a:t>
            </a:r>
            <a:r>
              <a:rPr lang="en-US" altLang="en-GB" sz="1600" b="0" i="0" u="none" strike="noStrike" cap="none" dirty="0" smtClean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 detect </a:t>
            </a:r>
            <a:r>
              <a:rPr lang="en-US" altLang="en-GB" sz="1600" b="0" i="0" u="none" strike="noStrike" cap="none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 </a:t>
            </a:r>
            <a:r>
              <a:rPr lang="en-US" altLang="en-GB" sz="1600" b="0" i="0" u="none" strike="noStrike" cap="none" dirty="0" smtClean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analyze </a:t>
            </a:r>
            <a:r>
              <a:rPr lang="en-US" altLang="en-GB" sz="1600" b="0" i="0" u="none" strike="noStrike" cap="none" dirty="0" smtClean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the </a:t>
            </a:r>
            <a:r>
              <a:rPr lang="en-US" altLang="en-GB" sz="1600" b="0" i="0" u="none" strike="noStrike" cap="none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desired sound portions of the surroundings of the users</a:t>
            </a:r>
            <a:r>
              <a:rPr lang="en-US" altLang="en-GB" sz="1600" b="0" i="0" u="none" strike="noStrike" cap="none" dirty="0" smtClean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</a:p>
          <a:p>
            <a:pPr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GB" sz="16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GB" sz="1600" dirty="0" smtClean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</a:t>
            </a:r>
            <a:r>
              <a:rPr lang="en-US" altLang="en-GB" sz="1600" b="0" i="0" u="none" strike="noStrike" cap="none" dirty="0" smtClean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ittle </a:t>
            </a:r>
            <a:r>
              <a:rPr lang="en-US" altLang="en-GB" sz="1600" b="0" i="0" u="none" strike="noStrike" cap="none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time consuming </a:t>
            </a:r>
            <a:r>
              <a:rPr lang="en-US" altLang="en-GB" sz="1600" dirty="0" smtClean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 hassling </a:t>
            </a:r>
            <a:r>
              <a:rPr lang="en-US" altLang="en-GB" sz="1600" b="0" i="0" u="none" strike="noStrike" cap="none" dirty="0" smtClean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 collect data every night of sleep.</a:t>
            </a:r>
          </a:p>
          <a:p>
            <a:pPr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GB" sz="1600" b="0" i="0" u="none" strike="noStrike" cap="none" dirty="0" smtClean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GB" sz="1600" dirty="0" smtClean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analytics and logic implementation.</a:t>
            </a:r>
            <a:endParaRPr lang="en-US" altLang="en-GB" sz="16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9550"/>
            <a:ext cx="6683765" cy="9606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Sensor Basics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12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0382" t="28935" r="37500" b="35571"/>
          <a:stretch>
            <a:fillRect/>
          </a:stretch>
        </p:blipFill>
        <p:spPr bwMode="auto">
          <a:xfrm>
            <a:off x="5334000" y="3028712"/>
            <a:ext cx="306456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9200" y="3333512"/>
            <a:ext cx="3200400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Sound sensors work by detecting differences in air pressure and transforming them into electrical signals. Sound sensors such as microphones usually have built-in amplifiers that increase the strength of the incoming signal.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3028712"/>
            <a:ext cx="3200400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Working Principle</a:t>
            </a:r>
            <a:endParaRPr lang="en-US" sz="1600" dirty="0"/>
          </a:p>
        </p:txBody>
      </p:sp>
      <p:sp>
        <p:nvSpPr>
          <p:cNvPr id="10" name="Right Arrow 9"/>
          <p:cNvSpPr/>
          <p:nvPr/>
        </p:nvSpPr>
        <p:spPr>
          <a:xfrm>
            <a:off x="4495800" y="3866912"/>
            <a:ext cx="762000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200" y="1706999"/>
            <a:ext cx="3200400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Sound sensor module is a simple microphone. Based on the power amplifier LM386 and the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electret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microphone, it can be used to detect the sound strength of the environment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1402199"/>
            <a:ext cx="3200400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Sound Sensor: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97742997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5750"/>
            <a:ext cx="6683765" cy="9606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Continued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13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36328" t="26042" r="21484" b="46875"/>
          <a:stretch>
            <a:fillRect/>
          </a:stretch>
        </p:blipFill>
        <p:spPr bwMode="auto">
          <a:xfrm>
            <a:off x="5401235" y="3105150"/>
            <a:ext cx="313316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428750"/>
            <a:ext cx="24860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143000" y="3409950"/>
            <a:ext cx="3200400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Moving mass alters the distance between two metal plates, measuring the change in their capacitance gives a measurement of the force that's acting.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105150"/>
            <a:ext cx="3200400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Working Principle</a:t>
            </a:r>
            <a:endParaRPr lang="en-US" sz="1600" dirty="0"/>
          </a:p>
        </p:txBody>
      </p:sp>
      <p:sp>
        <p:nvSpPr>
          <p:cNvPr id="9" name="Right Arrow 8"/>
          <p:cNvSpPr/>
          <p:nvPr/>
        </p:nvSpPr>
        <p:spPr>
          <a:xfrm>
            <a:off x="4495800" y="3714750"/>
            <a:ext cx="762000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1733550"/>
            <a:ext cx="32004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MMA7660FC is a ±1.5 g 3-Axis Accelerometer with Digital Output (I2C).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1428750"/>
            <a:ext cx="3200400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Accelerometer:</a:t>
            </a:r>
            <a:endParaRPr lang="en-US" sz="1600" dirty="0"/>
          </a:p>
        </p:txBody>
      </p:sp>
      <p:sp>
        <p:nvSpPr>
          <p:cNvPr id="12" name="Right Arrow 11"/>
          <p:cNvSpPr/>
          <p:nvPr/>
        </p:nvSpPr>
        <p:spPr>
          <a:xfrm>
            <a:off x="4495800" y="1809750"/>
            <a:ext cx="762000" cy="228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742997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1950"/>
            <a:ext cx="6683765" cy="9606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Sensor Data Collection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200150"/>
            <a:ext cx="6781800" cy="33944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 smtClean="0"/>
              <a:t>Data format: </a:t>
            </a:r>
          </a:p>
          <a:p>
            <a:pPr>
              <a:buNone/>
            </a:pPr>
            <a:r>
              <a:rPr lang="en-US" sz="1400" dirty="0" smtClean="0"/>
              <a:t>Analog input- Integer, I2C- up to two floating points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Data acquisition interface- ADC, I2C</a:t>
            </a:r>
          </a:p>
          <a:p>
            <a:pPr>
              <a:buNone/>
            </a:pPr>
            <a:r>
              <a:rPr lang="en-US" sz="1400" dirty="0" smtClean="0"/>
              <a:t>ADC bit resolution- max 12 bit</a:t>
            </a:r>
          </a:p>
          <a:p>
            <a:pPr>
              <a:buNone/>
            </a:pPr>
            <a:r>
              <a:rPr lang="en-US" sz="1400" dirty="0" smtClean="0"/>
              <a:t>ADC sampling rate- 1MHz</a:t>
            </a:r>
          </a:p>
          <a:p>
            <a:pPr>
              <a:buNone/>
            </a:pPr>
            <a:r>
              <a:rPr lang="en-US" sz="1400" dirty="0" smtClean="0"/>
              <a:t>Operational frequency of I2C - 100Khz</a:t>
            </a:r>
          </a:p>
          <a:p>
            <a:pPr>
              <a:buNone/>
            </a:pPr>
            <a:r>
              <a:rPr lang="en-US" sz="1400" dirty="0" smtClean="0"/>
              <a:t>For i2C data is transferred in sequences of 8 bits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Using </a:t>
            </a:r>
            <a:r>
              <a:rPr lang="en-US" sz="1400" dirty="0" err="1" smtClean="0"/>
              <a:t>Aio</a:t>
            </a:r>
            <a:r>
              <a:rPr lang="en-US" sz="1400" dirty="0" smtClean="0"/>
              <a:t>, I2C, GPIO connections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Data sampling rate/5 seconds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Data sent to cloud server(</a:t>
            </a:r>
            <a:r>
              <a:rPr lang="en-US" sz="1400" dirty="0" err="1" smtClean="0"/>
              <a:t>Heroku</a:t>
            </a:r>
            <a:r>
              <a:rPr lang="en-US" sz="1400" dirty="0" smtClean="0"/>
              <a:t>) and stored to cloud database(</a:t>
            </a:r>
            <a:r>
              <a:rPr lang="en-US" sz="1400" dirty="0" err="1" smtClean="0"/>
              <a:t>mlab</a:t>
            </a:r>
            <a:r>
              <a:rPr lang="en-US" sz="1400" dirty="0" smtClean="0"/>
              <a:t>) in </a:t>
            </a:r>
            <a:r>
              <a:rPr lang="en-US" sz="1400" dirty="0" err="1" smtClean="0"/>
              <a:t>json</a:t>
            </a:r>
            <a:r>
              <a:rPr lang="en-US" sz="1400" dirty="0" smtClean="0"/>
              <a:t> format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Used Protocol: </a:t>
            </a:r>
            <a:r>
              <a:rPr lang="en-US" sz="1400" b="1" dirty="0" smtClean="0"/>
              <a:t>Rest API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400" dirty="0" smtClean="0">
                <a:latin typeface="Calibri" pitchFamily="34" charset="0"/>
                <a:cs typeface="Calibri" pitchFamily="34" charset="0"/>
              </a:rPr>
            </a:b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14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3764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9550"/>
            <a:ext cx="6683765" cy="9606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Sensor Characterization &amp; </a:t>
            </a:r>
            <a:br>
              <a:rPr lang="en-US" sz="4000" b="1" dirty="0" smtClean="0"/>
            </a:br>
            <a:r>
              <a:rPr lang="en-US" sz="4000" b="1" dirty="0" smtClean="0"/>
              <a:t>Calibration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276350"/>
            <a:ext cx="7086600" cy="3867150"/>
          </a:xfrm>
        </p:spPr>
        <p:txBody>
          <a:bodyPr>
            <a:no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Sound sensor: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Not very accurate due to low sensitivity and low quality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Reference: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Android sound recorder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Noise origin: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Environmental noise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Filtering: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Took a observed region of mean and standard deviation for filtering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Accelerometer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: Fairly accurate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Reference: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Manual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15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064919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9550"/>
            <a:ext cx="6683765" cy="9606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Continued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16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2812" y="1443990"/>
          <a:ext cx="1754188" cy="31851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11188"/>
                <a:gridCol w="1143000"/>
              </a:tblGrid>
              <a:tr h="441960">
                <a:tc>
                  <a:txBody>
                    <a:bodyPr/>
                    <a:lstStyle/>
                    <a:p>
                      <a:pPr algn="l" fontAlgn="ctr"/>
                      <a:endParaRPr lang="en-US" b="1" dirty="0"/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400" dirty="0" smtClean="0"/>
                        <a:t>Sound data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21583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/>
                        <a:t>count</a:t>
                      </a:r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/>
                        <a:t>3005.00</a:t>
                      </a:r>
                      <a:endParaRPr lang="en-US" b="1" dirty="0"/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21583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/>
                        <a:t>mean</a:t>
                      </a:r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/>
                        <a:t>54.0146</a:t>
                      </a:r>
                      <a:endParaRPr lang="en-US" b="1" dirty="0"/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21583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/>
                        <a:t>std</a:t>
                      </a:r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/>
                        <a:t>110.808</a:t>
                      </a:r>
                      <a:endParaRPr lang="en-US" b="1" dirty="0"/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21583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/>
                        <a:t>min</a:t>
                      </a:r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/>
                        <a:t>0.00</a:t>
                      </a:r>
                      <a:endParaRPr lang="en-US" b="1" dirty="0"/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21583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/>
                        <a:t>25%</a:t>
                      </a:r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/>
                        <a:t>0.00</a:t>
                      </a:r>
                      <a:endParaRPr lang="en-US" b="1" dirty="0"/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21583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/>
                        <a:t>50%</a:t>
                      </a:r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/>
                        <a:t>0.00</a:t>
                      </a:r>
                      <a:endParaRPr lang="en-US" b="1" dirty="0"/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21583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/>
                        <a:t>75%</a:t>
                      </a:r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/>
                        <a:t>50.0</a:t>
                      </a:r>
                      <a:endParaRPr lang="en-US" b="1" dirty="0"/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21583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/>
                        <a:t>max</a:t>
                      </a:r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 smtClean="0"/>
                        <a:t>663.0</a:t>
                      </a:r>
                      <a:endParaRPr lang="en-US" b="1" dirty="0"/>
                    </a:p>
                  </a:txBody>
                  <a:tcPr marL="38100" marR="38100" marT="38100" marB="38100" anchor="ctr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rrowheads="1"/>
          </p:cNvPicPr>
          <p:nvPr/>
        </p:nvPicPr>
        <p:blipFill>
          <a:blip r:embed="rId2"/>
          <a:srcRect l="17570" t="27083" r="12152" b="10417"/>
          <a:stretch>
            <a:fillRect/>
          </a:stretch>
        </p:blipFill>
        <p:spPr bwMode="auto">
          <a:xfrm>
            <a:off x="2834657" y="1413510"/>
            <a:ext cx="6309343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xmlns="" val="124064919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09550"/>
            <a:ext cx="6683765" cy="9606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Data Analytics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047750"/>
            <a:ext cx="6686550" cy="1537817"/>
          </a:xfr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1600" b="1" u="sng" dirty="0" smtClean="0">
                <a:latin typeface="Calibri" pitchFamily="34" charset="0"/>
                <a:cs typeface="Calibri" pitchFamily="34" charset="0"/>
              </a:rPr>
              <a:t>For alarm: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Achievements: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 We obtained a variable threshold set from the sensor data, used these thresholds onto real-time sleeping data, and were able to determine the optimal time to wake our user up.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Algorithms: 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Constantly calculates deep/light sleeping mode from the variation of sensor data by assigning two values 0 and 1.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17</a:t>
            </a:fld>
            <a:endParaRPr lang="en-GB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9152" t="32870" r="29202" b="15278"/>
          <a:stretch>
            <a:fillRect/>
          </a:stretch>
        </p:blipFill>
        <p:spPr bwMode="auto">
          <a:xfrm>
            <a:off x="2209800" y="2647950"/>
            <a:ext cx="54864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TextBox 6"/>
          <p:cNvSpPr txBox="1"/>
          <p:nvPr/>
        </p:nvSpPr>
        <p:spPr>
          <a:xfrm>
            <a:off x="6629400" y="4558725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Within the time period of 30m of set time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xmlns="" val="1271416425"/>
      </p:ext>
    </p:extLst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85750"/>
            <a:ext cx="6683765" cy="9606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Continued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1123950"/>
            <a:ext cx="6686550" cy="1905000"/>
          </a:xfr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1600" b="1" u="sng" dirty="0" smtClean="0">
                <a:latin typeface="Calibri" pitchFamily="34" charset="0"/>
                <a:cs typeface="Calibri" pitchFamily="34" charset="0"/>
              </a:rPr>
              <a:t>For sleep efficiency: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Achievements: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 I obtained the sleep efficiency after data analytics, displayed this data and the associated graphs in the web app I have also displayed the start time and end time in the web app.</a:t>
            </a:r>
          </a:p>
          <a:p>
            <a:pPr>
              <a:buNone/>
            </a:pP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Algorithms: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It calculates deep/light modes data by assigning three values 0.1 and 0.5 and 1 during each time period by taking the differences in the consecutive gained data and doing regularization and comparison on them.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18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3166110"/>
          <a:ext cx="6096000" cy="161544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Assigned values from data analytics</a:t>
                      </a:r>
                      <a:endParaRPr lang="en-US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Sleep stages</a:t>
                      </a:r>
                      <a:endParaRPr lang="en-US" b="1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0.1</a:t>
                      </a:r>
                      <a:endParaRPr lang="en-US" b="0" i="1" dirty="0"/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Deep sleep</a:t>
                      </a:r>
                      <a:endParaRPr lang="en-US" i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0.5</a:t>
                      </a:r>
                      <a:endParaRPr lang="en-US" b="0" i="1" dirty="0"/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Light sleep</a:t>
                      </a:r>
                      <a:endParaRPr lang="en-US" i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1.00</a:t>
                      </a:r>
                      <a:endParaRPr lang="en-US" b="0" i="1" dirty="0"/>
                    </a:p>
                  </a:txBody>
                  <a:tcPr>
                    <a:gradFill flip="none" rotWithShape="1">
                      <a:gsLst>
                        <a:gs pos="0">
                          <a:schemeClr val="bg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Awake</a:t>
                      </a:r>
                      <a:endParaRPr lang="en-US" i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71416425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85750"/>
            <a:ext cx="6683765" cy="9606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Demo Screenshots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19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3438" t="10000" r="22187" b="13333"/>
          <a:stretch>
            <a:fillRect/>
          </a:stretch>
        </p:blipFill>
        <p:spPr bwMode="auto">
          <a:xfrm>
            <a:off x="4419600" y="971550"/>
            <a:ext cx="441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22500" t="9167" r="25000" b="30834"/>
          <a:stretch>
            <a:fillRect/>
          </a:stretch>
        </p:blipFill>
        <p:spPr bwMode="auto">
          <a:xfrm>
            <a:off x="152400" y="1047750"/>
            <a:ext cx="426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71416425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30117" y="133350"/>
            <a:ext cx="6683765" cy="960668"/>
          </a:xfrm>
        </p:spPr>
        <p:txBody>
          <a:bodyPr/>
          <a:lstStyle/>
          <a:p>
            <a:pPr algn="ctr"/>
            <a:r>
              <a:rPr lang="en-US" sz="4000" b="1" dirty="0" smtClean="0"/>
              <a:t>Stages </a:t>
            </a:r>
            <a:r>
              <a:rPr lang="en-US" sz="4000" b="1" dirty="0"/>
              <a:t>O</a:t>
            </a:r>
            <a:r>
              <a:rPr lang="en-US" sz="4000" b="1" dirty="0" smtClean="0"/>
              <a:t>f Sleep</a:t>
            </a:r>
            <a:endParaRPr lang="en-US" sz="4000" b="1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10915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488950" indent="-285750">
              <a:lnSpc>
                <a:spcPct val="100000"/>
              </a:lnSpc>
              <a:buFont typeface="Wingdings" panose="05000000000000000000" charset="0"/>
              <a:buChar char="o"/>
            </a:pPr>
            <a:r>
              <a:rPr lang="en-US" sz="1600" dirty="0" smtClean="0">
                <a:solidFill>
                  <a:schemeClr val="accent1"/>
                </a:solidFill>
              </a:rPr>
              <a:t>Sleep stages:</a:t>
            </a:r>
          </a:p>
          <a:p>
            <a:pPr lvl="1" algn="l">
              <a:lnSpc>
                <a:spcPct val="90000"/>
              </a:lnSpc>
            </a:pPr>
            <a:r>
              <a:rPr lang="en-US" sz="1600" dirty="0" smtClean="0">
                <a:solidFill>
                  <a:schemeClr val="accent1"/>
                </a:solidFill>
              </a:rPr>
              <a:t>Light Sleep or REM sleep</a:t>
            </a:r>
          </a:p>
          <a:p>
            <a:pPr lvl="1" algn="l">
              <a:lnSpc>
                <a:spcPct val="90000"/>
              </a:lnSpc>
            </a:pPr>
            <a:r>
              <a:rPr lang="en-US" sz="1600" dirty="0" smtClean="0">
                <a:solidFill>
                  <a:schemeClr val="accent1"/>
                </a:solidFill>
              </a:rPr>
              <a:t>Deep Sleep</a:t>
            </a:r>
          </a:p>
          <a:p>
            <a:pPr lvl="1" algn="l">
              <a:lnSpc>
                <a:spcPct val="90000"/>
              </a:lnSpc>
            </a:pPr>
            <a:r>
              <a:rPr lang="en-US" sz="1600" dirty="0" smtClean="0">
                <a:solidFill>
                  <a:schemeClr val="accent1"/>
                </a:solidFill>
              </a:rPr>
              <a:t>Brief awakenings</a:t>
            </a:r>
          </a:p>
          <a:p>
            <a:pPr lvl="1" algn="l">
              <a:lnSpc>
                <a:spcPct val="90000"/>
              </a:lnSpc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203200" lvl="0" indent="0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Light Sleep 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1600" dirty="0" smtClean="0"/>
              <a:t>Light </a:t>
            </a:r>
            <a:r>
              <a:rPr lang="en-US" sz="1600" dirty="0" smtClean="0"/>
              <a:t>sleep occurs in cycles of about 90-120 minutes throughout the night, and it </a:t>
            </a:r>
            <a:r>
              <a:rPr lang="en-US" sz="1600" dirty="0" smtClean="0"/>
              <a:t>accounts </a:t>
            </a:r>
            <a:r>
              <a:rPr lang="en-US" sz="1600" dirty="0" smtClean="0"/>
              <a:t>for up to 20-25% of total sleep time in adult </a:t>
            </a:r>
            <a:r>
              <a:rPr lang="en-US" sz="1600" dirty="0" smtClean="0"/>
              <a:t>humans</a:t>
            </a:r>
          </a:p>
          <a:p>
            <a:pPr marL="203200" lvl="0" indent="0">
              <a:lnSpc>
                <a:spcPct val="110000"/>
              </a:lnSpc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Non REM Sleep</a:t>
            </a:r>
          </a:p>
          <a:p>
            <a:pPr marL="203200" lvl="0" indent="0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2"/>
                </a:solidFill>
              </a:rPr>
              <a:t>Theta stage</a:t>
            </a:r>
          </a:p>
          <a:p>
            <a:pPr marL="203200" lvl="0" indent="0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2"/>
                </a:solidFill>
              </a:rPr>
              <a:t>Delta Stage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85750"/>
            <a:ext cx="6683765" cy="9606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continued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  <a:buFont typeface="Calibri"/>
                <a:buNone/>
              </a:pPr>
              <a:t>20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8416" t="9583" r="24062" b="25417"/>
          <a:stretch>
            <a:fillRect/>
          </a:stretch>
        </p:blipFill>
        <p:spPr bwMode="auto">
          <a:xfrm>
            <a:off x="152400" y="895350"/>
            <a:ext cx="3886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 t="9584" r="39063" b="30416"/>
          <a:stretch>
            <a:fillRect/>
          </a:stretch>
        </p:blipFill>
        <p:spPr bwMode="auto">
          <a:xfrm>
            <a:off x="4191000" y="971550"/>
            <a:ext cx="4953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71416425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To All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800100"/>
            <a:ext cx="8176260" cy="4343400"/>
          </a:xfrm>
        </p:spPr>
        <p:txBody>
          <a:bodyPr anchor="t" anchorCtr="0">
            <a:normAutofit fontScale="90000"/>
          </a:bodyPr>
          <a:lstStyle/>
          <a:p>
            <a:pPr marL="342900" indent="-342900" algn="l" fontAlgn="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Characteristics of </a:t>
            </a:r>
            <a:r>
              <a:rPr lang="en-US" sz="2000" b="1" dirty="0" smtClean="0"/>
              <a:t>REM or light </a:t>
            </a:r>
            <a:r>
              <a:rPr lang="en-US" sz="2000" b="1" dirty="0" smtClean="0"/>
              <a:t>sleep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</a:t>
            </a:r>
            <a:r>
              <a:rPr lang="en-US" sz="1600" dirty="0">
                <a:cs typeface="Arial" panose="020B0604020202020204" pitchFamily="34" charset="0"/>
              </a:rPr>
              <a:t>→ Low-amplitude mixed-frequency brain waves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cs typeface="Arial" panose="020B0604020202020204" pitchFamily="34" charset="0"/>
              </a:rPr>
              <a:t>       → Similar to those experienced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cs typeface="Arial" panose="020B0604020202020204" pitchFamily="34" charset="0"/>
              </a:rPr>
              <a:t>           during the waking state - theta waves, alpha waves and even the high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cs typeface="Arial" panose="020B0604020202020204" pitchFamily="34" charset="0"/>
              </a:rPr>
              <a:t>            frequency of beta </a:t>
            </a:r>
            <a:r>
              <a:rPr lang="en-US" sz="1600" dirty="0" smtClean="0">
                <a:cs typeface="Arial" panose="020B0604020202020204" pitchFamily="34" charset="0"/>
              </a:rPr>
              <a:t>waves.</a:t>
            </a:r>
            <a:r>
              <a:rPr lang="en-US" sz="1600" dirty="0">
                <a:cs typeface="Arial" panose="020B0604020202020204" pitchFamily="34" charset="0"/>
              </a:rPr>
              <a:t/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cs typeface="Arial" panose="020B0604020202020204" pitchFamily="34" charset="0"/>
              </a:rPr>
              <a:t>       → The brain’s oxygen consumption, reflecting its energy consumption, is also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cs typeface="Arial" panose="020B0604020202020204" pitchFamily="34" charset="0"/>
              </a:rPr>
              <a:t>            very high during this period.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cs typeface="Arial" panose="020B0604020202020204" pitchFamily="34" charset="0"/>
              </a:rPr>
              <a:t>       → Heart rate and blood pressure also increase to near waking levels.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cs typeface="Arial" panose="020B0604020202020204" pitchFamily="34" charset="0"/>
              </a:rPr>
              <a:t>       → Dreams happen mostly in this phase. 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</a:t>
            </a:r>
            <a:br>
              <a:rPr lang="en-US" sz="1600" dirty="0"/>
            </a:br>
            <a:r>
              <a:rPr lang="en-US" sz="1600" dirty="0"/>
              <a:t>     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   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3" name="Title 1"/>
          <p:cNvSpPr txBox="1"/>
          <p:nvPr/>
        </p:nvSpPr>
        <p:spPr>
          <a:xfrm>
            <a:off x="1230117" y="12123"/>
            <a:ext cx="6683765" cy="960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lvl="0" algn="l" defTabSz="342900" rtl="0" eaLnBrk="1" latinLnBrk="0" hangingPunct="1">
              <a:spcBef>
                <a:spcPts val="0"/>
              </a:spcBef>
              <a:buSzPct val="100000"/>
              <a:buNone/>
              <a:defRPr sz="48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48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48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48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48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48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48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48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4800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>
                <a:sym typeface="+mn-ea"/>
              </a:rPr>
              <a:t>Stages </a:t>
            </a:r>
            <a:r>
              <a:rPr lang="en-US" sz="4000" b="1" dirty="0">
                <a:sym typeface="+mn-ea"/>
              </a:rPr>
              <a:t>O</a:t>
            </a:r>
            <a:r>
              <a:rPr lang="en-US" sz="4000" b="1" dirty="0" smtClean="0">
                <a:sym typeface="+mn-ea"/>
              </a:rPr>
              <a:t>f Sleep</a:t>
            </a:r>
            <a:endParaRPr lang="en-US" sz="40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8995" y="4347845"/>
            <a:ext cx="6686550" cy="42505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 graph of sleep </a:t>
            </a:r>
            <a:r>
              <a:rPr lang="en-US" b="1" dirty="0"/>
              <a:t>between midnight and </a:t>
            </a:r>
            <a:r>
              <a:rPr lang="en-US" b="1" dirty="0" smtClean="0"/>
              <a:t>6 </a:t>
            </a:r>
            <a:r>
              <a:rPr lang="en-US" b="1" dirty="0"/>
              <a:t>am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idx="1"/>
          </p:nvPr>
        </p:nvSpPr>
        <p:spPr>
          <a:xfrm>
            <a:off x="1348819" y="227304"/>
            <a:ext cx="6686550" cy="2891228"/>
          </a:xfrm>
        </p:spPr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09550"/>
            <a:ext cx="56007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800100"/>
            <a:ext cx="8176260" cy="4343400"/>
          </a:xfrm>
        </p:spPr>
        <p:txBody>
          <a:bodyPr anchor="t" anchorCtr="0">
            <a:normAutofit fontScale="90000"/>
          </a:bodyPr>
          <a:lstStyle/>
          <a:p>
            <a:pPr marL="342900" indent="-342900" fontAlgn="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●Unhealthy sleep is root to many health problems and also decreased productivity at work.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●Many students cannot have a regular sleep, which makes them feel uncomfortable and tired.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●People can hardly know their sleepiness status when they fall in sleep.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●It’s meaningful for users to manage their sleeping quality, so that they can adapt to have a better sleep.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●</a:t>
            </a:r>
            <a:r>
              <a:rPr lang="en-US" sz="1800" b="1" dirty="0" smtClean="0"/>
              <a:t> </a:t>
            </a:r>
            <a:r>
              <a:rPr lang="en-US" sz="1800" dirty="0" smtClean="0"/>
              <a:t>Very important to get a sound </a:t>
            </a:r>
            <a:r>
              <a:rPr lang="en-US" sz="1800" dirty="0" smtClean="0"/>
              <a:t>sleep </a:t>
            </a:r>
            <a:r>
              <a:rPr lang="en-US" sz="1800" dirty="0" smtClean="0"/>
              <a:t>while getting up on time.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/>
              <a:t> </a:t>
            </a:r>
            <a:br>
              <a:rPr lang="en-US" sz="1600" b="1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</a:t>
            </a:r>
            <a:br>
              <a:rPr lang="en-US" sz="1600" dirty="0"/>
            </a:br>
            <a:r>
              <a:rPr lang="en-US" sz="1600" dirty="0"/>
              <a:t>     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      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3" name="Title 1"/>
          <p:cNvSpPr txBox="1"/>
          <p:nvPr/>
        </p:nvSpPr>
        <p:spPr>
          <a:xfrm>
            <a:off x="1230117" y="12123"/>
            <a:ext cx="6683765" cy="960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lvl="0" algn="l" defTabSz="342900" rtl="0" eaLnBrk="1" latinLnBrk="0" hangingPunct="1">
              <a:spcBef>
                <a:spcPts val="0"/>
              </a:spcBef>
              <a:buSzPct val="100000"/>
              <a:buNone/>
              <a:defRPr sz="48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buSzPct val="100000"/>
              <a:defRPr sz="48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buSzPct val="100000"/>
              <a:defRPr sz="48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buSzPct val="100000"/>
              <a:defRPr sz="48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buSzPct val="100000"/>
              <a:defRPr sz="48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buSzPct val="100000"/>
              <a:defRPr sz="48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buSzPct val="100000"/>
              <a:defRPr sz="48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buSzPct val="100000"/>
              <a:defRPr sz="48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buSzPct val="100000"/>
              <a:defRPr sz="4800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>
                <a:sym typeface="+mn-ea"/>
              </a:rPr>
              <a:t>Motivation</a:t>
            </a:r>
            <a:endParaRPr lang="en-US" sz="40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317" y="285750"/>
            <a:ext cx="6683765" cy="96066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Problems </a:t>
            </a:r>
            <a:r>
              <a:rPr lang="en-US" sz="3200" b="1" dirty="0" smtClean="0"/>
              <a:t>I </a:t>
            </a:r>
            <a:r>
              <a:rPr lang="en-US" sz="3200" b="1" dirty="0" smtClean="0"/>
              <a:t>Want to Solve and Human Benefits</a:t>
            </a:r>
            <a:endParaRPr lang="en-US" sz="32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352550"/>
          <a:ext cx="7086600" cy="2186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70860"/>
                <a:gridCol w="40157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 Problems</a:t>
                      </a: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                      </a:t>
                      </a:r>
                      <a:r>
                        <a:rPr lang="en-US" sz="1800" u="none" strike="noStrike" cap="none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sym typeface="Arial" panose="020B0604020202020204"/>
                        </a:rPr>
                        <a:t>Deliverables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Oversleeping</a:t>
                      </a:r>
                      <a:endParaRPr lang="en-US" sz="1800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Impedes from oversleeping</a:t>
                      </a:r>
                      <a:endParaRPr lang="en-US" sz="1800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Unrestful/Unrefreshed awakenings</a:t>
                      </a:r>
                      <a:endParaRPr lang="en-US" sz="1800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Can help people wake up refreshed and healthy</a:t>
                      </a:r>
                      <a:endParaRPr lang="en-US" sz="1800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Insomnia</a:t>
                      </a:r>
                      <a:endParaRPr lang="en-US" sz="1800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Detect and may help treat insomnia</a:t>
                      </a:r>
                      <a:endParaRPr lang="en-US" sz="1800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Snoring</a:t>
                      </a:r>
                      <a:endParaRPr lang="en-US" sz="1800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Detection of snoring</a:t>
                      </a:r>
                      <a:endParaRPr lang="en-US" sz="1800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Anxiety Disorder</a:t>
                      </a:r>
                      <a:endParaRPr lang="en-US" sz="1800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alibri" panose="020F0502020204030204" pitchFamily="34" charset="0"/>
                        </a:rPr>
                        <a:t>May prevent</a:t>
                      </a:r>
                      <a:r>
                        <a:rPr lang="en-US" sz="1400" b="1" baseline="0" dirty="0" smtClean="0">
                          <a:latin typeface="Calibri" panose="020F0502020204030204" pitchFamily="34" charset="0"/>
                        </a:rPr>
                        <a:t> anxiety disorder</a:t>
                      </a:r>
                      <a:endParaRPr lang="en-US" sz="1800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0" y="36385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       Table: 01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3867150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Added benefits: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Can monitor one’s sleep quality and get information about his sleep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Can improve one’s sleep quality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	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 descr="canva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57900"/>
            <a:ext cx="9144000" cy="47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3657600" y="1047750"/>
            <a:ext cx="1828800" cy="447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dirty="0" smtClean="0"/>
              <a:t>Smart  wake-up alarm</a:t>
            </a:r>
            <a:endParaRPr lang="en-GB" sz="1200" dirty="0"/>
          </a:p>
        </p:txBody>
      </p:sp>
      <p:sp>
        <p:nvSpPr>
          <p:cNvPr id="197" name="Shape 197"/>
          <p:cNvSpPr/>
          <p:nvPr/>
        </p:nvSpPr>
        <p:spPr>
          <a:xfrm>
            <a:off x="3657600" y="1428750"/>
            <a:ext cx="1813800" cy="447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dirty="0" smtClean="0"/>
              <a:t>Sleep quality monitoring</a:t>
            </a:r>
            <a:endParaRPr lang="en-GB" sz="1200" dirty="0"/>
          </a:p>
        </p:txBody>
      </p:sp>
      <p:sp>
        <p:nvSpPr>
          <p:cNvPr id="199" name="Shape 199"/>
          <p:cNvSpPr/>
          <p:nvPr/>
        </p:nvSpPr>
        <p:spPr>
          <a:xfrm>
            <a:off x="7566900" y="1047750"/>
            <a:ext cx="1577100" cy="561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sz="1200" dirty="0" err="1" smtClean="0"/>
              <a:t>Techy</a:t>
            </a:r>
            <a:r>
              <a:rPr lang="en-GB" sz="1200" dirty="0" smtClean="0"/>
              <a:t>/ trendy</a:t>
            </a:r>
            <a:endParaRPr lang="en-GB" sz="1200" dirty="0"/>
          </a:p>
        </p:txBody>
      </p:sp>
      <p:sp>
        <p:nvSpPr>
          <p:cNvPr id="200" name="Shape 200"/>
          <p:cNvSpPr/>
          <p:nvPr/>
        </p:nvSpPr>
        <p:spPr>
          <a:xfrm>
            <a:off x="7566901" y="3257550"/>
            <a:ext cx="1577099" cy="695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1200" dirty="0" smtClean="0"/>
              <a:t>Anyone with sleep issue</a:t>
            </a:r>
            <a:endParaRPr lang="en-US" sz="1200" dirty="0"/>
          </a:p>
        </p:txBody>
      </p:sp>
      <p:sp>
        <p:nvSpPr>
          <p:cNvPr id="201" name="Shape 201"/>
          <p:cNvSpPr txBox="1"/>
          <p:nvPr/>
        </p:nvSpPr>
        <p:spPr>
          <a:xfrm>
            <a:off x="111125" y="19050"/>
            <a:ext cx="3241800" cy="27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 smtClean="0"/>
              <a:t>Tuesday, February 28, 2017</a:t>
            </a:r>
            <a:endParaRPr lang="en-GB" sz="1800" dirty="0"/>
          </a:p>
        </p:txBody>
      </p:sp>
      <p:sp>
        <p:nvSpPr>
          <p:cNvPr id="204" name="Shape 204"/>
          <p:cNvSpPr txBox="1"/>
          <p:nvPr/>
        </p:nvSpPr>
        <p:spPr>
          <a:xfrm>
            <a:off x="76200" y="1038325"/>
            <a:ext cx="1524000" cy="6531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Digital marketing agencies</a:t>
            </a:r>
            <a:endParaRPr lang="en-GB" dirty="0"/>
          </a:p>
        </p:txBody>
      </p:sp>
      <p:sp>
        <p:nvSpPr>
          <p:cNvPr id="205" name="Shape 205"/>
          <p:cNvSpPr txBox="1"/>
          <p:nvPr/>
        </p:nvSpPr>
        <p:spPr>
          <a:xfrm>
            <a:off x="1691575" y="1306500"/>
            <a:ext cx="1933500" cy="50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686800" y="4781550"/>
            <a:ext cx="381000" cy="2739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GB"/>
              <a:pPr>
                <a:buClr>
                  <a:srgbClr val="898989"/>
                </a:buClr>
                <a:buSzPct val="25000"/>
                <a:buFont typeface="Calibri"/>
                <a:buNone/>
              </a:pPr>
              <a:t>7</a:t>
            </a:fld>
            <a:endParaRPr lang="en-GB" dirty="0"/>
          </a:p>
        </p:txBody>
      </p:sp>
      <p:sp>
        <p:nvSpPr>
          <p:cNvPr id="14" name="Shape 204"/>
          <p:cNvSpPr txBox="1"/>
          <p:nvPr/>
        </p:nvSpPr>
        <p:spPr>
          <a:xfrm>
            <a:off x="76200" y="1809750"/>
            <a:ext cx="1524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Advertising agencies	</a:t>
            </a:r>
            <a:endParaRPr lang="en-GB" dirty="0"/>
          </a:p>
        </p:txBody>
      </p:sp>
      <p:sp>
        <p:nvSpPr>
          <p:cNvPr id="15" name="Shape 204"/>
          <p:cNvSpPr txBox="1"/>
          <p:nvPr/>
        </p:nvSpPr>
        <p:spPr>
          <a:xfrm>
            <a:off x="1676400" y="1047750"/>
            <a:ext cx="19812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Integrating Sensors with MCU</a:t>
            </a:r>
            <a:endParaRPr lang="en-GB" dirty="0"/>
          </a:p>
        </p:txBody>
      </p:sp>
      <p:sp>
        <p:nvSpPr>
          <p:cNvPr id="17" name="Shape 204"/>
          <p:cNvSpPr txBox="1"/>
          <p:nvPr/>
        </p:nvSpPr>
        <p:spPr>
          <a:xfrm>
            <a:off x="1676400" y="1581150"/>
            <a:ext cx="1981200" cy="609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Data analytics on gained data</a:t>
            </a:r>
          </a:p>
          <a:p>
            <a:endParaRPr lang="en-GB" dirty="0"/>
          </a:p>
        </p:txBody>
      </p:sp>
      <p:sp>
        <p:nvSpPr>
          <p:cNvPr id="18" name="Shape 204"/>
          <p:cNvSpPr txBox="1"/>
          <p:nvPr/>
        </p:nvSpPr>
        <p:spPr>
          <a:xfrm>
            <a:off x="1752600" y="2724150"/>
            <a:ext cx="1752600" cy="533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  Sensors, buzzer etc</a:t>
            </a:r>
            <a:endParaRPr lang="en-GB" dirty="0"/>
          </a:p>
        </p:txBody>
      </p:sp>
      <p:sp>
        <p:nvSpPr>
          <p:cNvPr id="19" name="Shape 204"/>
          <p:cNvSpPr txBox="1"/>
          <p:nvPr/>
        </p:nvSpPr>
        <p:spPr>
          <a:xfrm>
            <a:off x="1752600" y="3257550"/>
            <a:ext cx="1752600" cy="381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dirty="0" smtClean="0"/>
              <a:t> MCU</a:t>
            </a:r>
            <a:endParaRPr lang="en-GB" sz="1200" dirty="0"/>
          </a:p>
        </p:txBody>
      </p:sp>
      <p:sp>
        <p:nvSpPr>
          <p:cNvPr id="20" name="Shape 204"/>
          <p:cNvSpPr txBox="1"/>
          <p:nvPr/>
        </p:nvSpPr>
        <p:spPr>
          <a:xfrm>
            <a:off x="1752600" y="3638550"/>
            <a:ext cx="1752600" cy="381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    Cloud Service</a:t>
            </a:r>
            <a:endParaRPr lang="en-GB" dirty="0"/>
          </a:p>
        </p:txBody>
      </p:sp>
      <p:sp>
        <p:nvSpPr>
          <p:cNvPr id="21" name="Shape 204"/>
          <p:cNvSpPr txBox="1"/>
          <p:nvPr/>
        </p:nvSpPr>
        <p:spPr>
          <a:xfrm>
            <a:off x="1755732" y="4476750"/>
            <a:ext cx="8382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  R &amp; D</a:t>
            </a:r>
            <a:endParaRPr lang="en-GB" dirty="0"/>
          </a:p>
        </p:txBody>
      </p:sp>
      <p:sp>
        <p:nvSpPr>
          <p:cNvPr id="23" name="Shape 204"/>
          <p:cNvSpPr txBox="1"/>
          <p:nvPr/>
        </p:nvSpPr>
        <p:spPr>
          <a:xfrm>
            <a:off x="5091308" y="4548630"/>
            <a:ext cx="16527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 smtClean="0"/>
              <a:t> Subscription fee</a:t>
            </a:r>
            <a:endParaRPr lang="en-GB" dirty="0"/>
          </a:p>
        </p:txBody>
      </p:sp>
      <p:sp>
        <p:nvSpPr>
          <p:cNvPr id="27" name="Shape 199"/>
          <p:cNvSpPr/>
          <p:nvPr/>
        </p:nvSpPr>
        <p:spPr>
          <a:xfrm>
            <a:off x="5638800" y="3409950"/>
            <a:ext cx="1752600" cy="5616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dirty="0" smtClean="0"/>
              <a:t>Mobile App or stand alone device</a:t>
            </a:r>
            <a:endParaRPr lang="en-GB" sz="1200" dirty="0"/>
          </a:p>
        </p:txBody>
      </p:sp>
      <p:sp>
        <p:nvSpPr>
          <p:cNvPr id="28" name="Shape 199"/>
          <p:cNvSpPr/>
          <p:nvPr/>
        </p:nvSpPr>
        <p:spPr>
          <a:xfrm>
            <a:off x="5562600" y="1047750"/>
            <a:ext cx="1905000" cy="5616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GB" sz="1200" dirty="0" smtClean="0"/>
              <a:t>Personal Contact</a:t>
            </a:r>
            <a:endParaRPr lang="en-US" sz="1200" dirty="0" smtClean="0"/>
          </a:p>
          <a:p>
            <a:pPr>
              <a:buClr>
                <a:srgbClr val="000000"/>
              </a:buClr>
              <a:buSzPct val="25000"/>
              <a:buFont typeface="Arial"/>
              <a:buNone/>
            </a:pPr>
            <a:endParaRPr lang="en-GB" sz="1200" dirty="0"/>
          </a:p>
        </p:txBody>
      </p:sp>
      <p:sp>
        <p:nvSpPr>
          <p:cNvPr id="29" name="Shape 199"/>
          <p:cNvSpPr/>
          <p:nvPr/>
        </p:nvSpPr>
        <p:spPr>
          <a:xfrm>
            <a:off x="5562600" y="1581150"/>
            <a:ext cx="1905000" cy="5616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dirty="0" smtClean="0"/>
              <a:t>Interaction over the web</a:t>
            </a:r>
            <a:endParaRPr lang="en-GB" sz="1200" dirty="0"/>
          </a:p>
        </p:txBody>
      </p:sp>
      <p:sp>
        <p:nvSpPr>
          <p:cNvPr id="22" name="Shape 197"/>
          <p:cNvSpPr/>
          <p:nvPr/>
        </p:nvSpPr>
        <p:spPr>
          <a:xfrm>
            <a:off x="3657600" y="3257550"/>
            <a:ext cx="1813800" cy="447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dirty="0" smtClean="0"/>
              <a:t>Online backup with a subscription</a:t>
            </a:r>
            <a:endParaRPr lang="en-GB" sz="1200" dirty="0"/>
          </a:p>
        </p:txBody>
      </p:sp>
      <p:sp>
        <p:nvSpPr>
          <p:cNvPr id="24" name="Shape 197"/>
          <p:cNvSpPr/>
          <p:nvPr/>
        </p:nvSpPr>
        <p:spPr>
          <a:xfrm>
            <a:off x="3657600" y="1885950"/>
            <a:ext cx="1813800" cy="447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200" dirty="0" smtClean="0"/>
              <a:t>Database export</a:t>
            </a:r>
            <a:endParaRPr lang="en-US" sz="1200" dirty="0"/>
          </a:p>
        </p:txBody>
      </p:sp>
      <p:sp>
        <p:nvSpPr>
          <p:cNvPr id="25" name="Shape 197"/>
          <p:cNvSpPr/>
          <p:nvPr/>
        </p:nvSpPr>
        <p:spPr>
          <a:xfrm>
            <a:off x="3657600" y="2343150"/>
            <a:ext cx="1813800" cy="447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200" dirty="0" smtClean="0"/>
              <a:t>Nightly sleep graph</a:t>
            </a:r>
          </a:p>
          <a:p>
            <a:endParaRPr lang="en-US" sz="1200" dirty="0"/>
          </a:p>
        </p:txBody>
      </p:sp>
      <p:sp>
        <p:nvSpPr>
          <p:cNvPr id="26" name="Shape 197"/>
          <p:cNvSpPr/>
          <p:nvPr/>
        </p:nvSpPr>
        <p:spPr>
          <a:xfrm>
            <a:off x="3657600" y="2800350"/>
            <a:ext cx="1813800" cy="447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200" dirty="0" smtClean="0"/>
              <a:t>Regular alarm and Snooze</a:t>
            </a:r>
          </a:p>
          <a:p>
            <a:endParaRPr lang="en-US" sz="1200" dirty="0"/>
          </a:p>
        </p:txBody>
      </p:sp>
      <p:sp>
        <p:nvSpPr>
          <p:cNvPr id="30" name="Shape 197"/>
          <p:cNvSpPr/>
          <p:nvPr/>
        </p:nvSpPr>
        <p:spPr>
          <a:xfrm>
            <a:off x="3657600" y="3714750"/>
            <a:ext cx="1813800" cy="447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200" dirty="0" smtClean="0"/>
              <a:t>Alarm melodies and Apple health integration</a:t>
            </a:r>
            <a:endParaRPr lang="en-US" sz="1200" dirty="0"/>
          </a:p>
        </p:txBody>
      </p:sp>
      <p:sp>
        <p:nvSpPr>
          <p:cNvPr id="31" name="Shape 197"/>
          <p:cNvSpPr/>
          <p:nvPr/>
        </p:nvSpPr>
        <p:spPr>
          <a:xfrm>
            <a:off x="7543800" y="1885950"/>
            <a:ext cx="1600200" cy="447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200" dirty="0" smtClean="0"/>
              <a:t>Anyone who wants his/her sleep info</a:t>
            </a:r>
            <a:endParaRPr lang="en-US" sz="1200" dirty="0"/>
          </a:p>
        </p:txBody>
      </p:sp>
      <p:sp>
        <p:nvSpPr>
          <p:cNvPr id="32" name="Shape 199"/>
          <p:cNvSpPr/>
          <p:nvPr/>
        </p:nvSpPr>
        <p:spPr>
          <a:xfrm>
            <a:off x="7543800" y="2571750"/>
            <a:ext cx="1600200" cy="5616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dirty="0" smtClean="0"/>
              <a:t>Anyone who wants improve their sleep quality</a:t>
            </a:r>
            <a:endParaRPr lang="en-GB" sz="1200" dirty="0"/>
          </a:p>
        </p:txBody>
      </p:sp>
    </p:spTree>
    <p:extLst>
      <p:ext uri="{BB962C8B-B14F-4D97-AF65-F5344CB8AC3E}">
        <p14:creationId xmlns="" xmlns:p14="http://schemas.microsoft.com/office/powerpoint/2010/main" val="11339139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77" y="57150"/>
            <a:ext cx="7391400" cy="857250"/>
          </a:xfrm>
        </p:spPr>
        <p:txBody>
          <a:bodyPr/>
          <a:lstStyle/>
          <a:p>
            <a:pPr algn="ctr"/>
            <a:r>
              <a:rPr lang="en-GB" sz="4000" b="1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Existing Companies &amp; Comparison</a:t>
            </a:r>
            <a:endParaRPr lang="en-US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32249" y="1123950"/>
          <a:ext cx="6485178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726"/>
                <a:gridCol w="2161726"/>
                <a:gridCol w="216172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Comparison with my device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Sleep tracker/monitoring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Sleep tracking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+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alarm+non-wearability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Sleep tracker/monitoring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panose="020F0502020204030204" pitchFamily="34" charset="0"/>
                        </a:rPr>
                        <a:t>Zeo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Sleep Cycle Alarm Clock</a:t>
                      </a:r>
                    </a:p>
                    <a:p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UP3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panose="020F0502020204030204" pitchFamily="34" charset="0"/>
                        </a:rPr>
                        <a:t>ActiGraph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Smart</a:t>
                      </a:r>
                      <a:r>
                        <a:rPr lang="en-US" b="1" baseline="0" dirty="0" smtClean="0">
                          <a:latin typeface="Calibri" panose="020F0502020204030204" pitchFamily="34" charset="0"/>
                        </a:rPr>
                        <a:t> wake-up alarm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Garmin </a:t>
                      </a:r>
                      <a:r>
                        <a:rPr lang="en-US" b="1" dirty="0" err="1" smtClean="0">
                          <a:latin typeface="Calibri" panose="020F0502020204030204" pitchFamily="34" charset="0"/>
                        </a:rPr>
                        <a:t>VivoSmart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Fatigue Science </a:t>
                      </a:r>
                      <a:r>
                        <a:rPr lang="en-US" b="1" dirty="0" err="1" smtClean="0">
                          <a:latin typeface="Calibri" panose="020F0502020204030204" pitchFamily="34" charset="0"/>
                        </a:rPr>
                        <a:t>RediBand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panose="020F0502020204030204" pitchFamily="34" charset="0"/>
                        </a:rPr>
                        <a:t>Withings</a:t>
                      </a:r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 Aura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panose="020F0502020204030204" pitchFamily="34" charset="0"/>
                        </a:rPr>
                        <a:t>Fitbit</a:t>
                      </a:r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 Blaze</a:t>
                      </a:r>
                    </a:p>
                    <a:p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Fatigue Science </a:t>
                      </a:r>
                      <a:r>
                        <a:rPr lang="en-US" b="1" dirty="0" err="1" smtClean="0">
                          <a:latin typeface="Calibri" panose="020F0502020204030204" pitchFamily="34" charset="0"/>
                        </a:rPr>
                        <a:t>RediBand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Beddit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3 Sleep Tracker</a:t>
                      </a:r>
                      <a:endParaRPr lang="en-US" b="1" dirty="0" smtClean="0">
                        <a:latin typeface="Calibri" panose="020F0502020204030204" pitchFamily="34" charset="0"/>
                      </a:endParaRPr>
                    </a:p>
                    <a:p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panose="020F0502020204030204" pitchFamily="34" charset="0"/>
                        </a:rPr>
                        <a:t>Sproutling</a:t>
                      </a:r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 Baby Monitor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Sense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 S+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Sleepace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 Reston</a:t>
                      </a:r>
                    </a:p>
                    <a:p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4835723"/>
            <a:ext cx="142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   Table:04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295400" y="133350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GB" sz="4000" b="1" i="0" u="none" strike="noStrike" cap="none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System </a:t>
            </a:r>
            <a:r>
              <a:rPr lang="en-GB" sz="4000" b="1" i="0" u="none" strike="noStrike" cap="none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Architecture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-1" t="10533" r="2539" b="5203"/>
          <a:stretch>
            <a:fillRect/>
          </a:stretch>
        </p:blipFill>
        <p:spPr bwMode="auto">
          <a:xfrm>
            <a:off x="1600200" y="371475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62000" y="287655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Sense movement by accelerometer</a:t>
            </a:r>
            <a:endParaRPr lang="en-US" sz="11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3181350"/>
            <a:ext cx="1219200" cy="11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urved Up Arrow 17"/>
          <p:cNvSpPr/>
          <p:nvPr/>
        </p:nvSpPr>
        <p:spPr>
          <a:xfrm>
            <a:off x="1981200" y="4324350"/>
            <a:ext cx="2819400" cy="731520"/>
          </a:xfrm>
          <a:prstGeom prst="curved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4705350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</a:rPr>
              <a:t>Over I2C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21" name="Curved Right Arrow 20"/>
          <p:cNvSpPr/>
          <p:nvPr/>
        </p:nvSpPr>
        <p:spPr>
          <a:xfrm>
            <a:off x="685800" y="1885950"/>
            <a:ext cx="883920" cy="2286000"/>
          </a:xfrm>
          <a:prstGeom prst="curv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2800" y="1047750"/>
            <a:ext cx="99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Sense movement by sound sensor</a:t>
            </a:r>
            <a:endParaRPr lang="en-US" sz="11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Curved Up Arrow 35"/>
          <p:cNvSpPr/>
          <p:nvPr/>
        </p:nvSpPr>
        <p:spPr>
          <a:xfrm>
            <a:off x="4953000" y="4324350"/>
            <a:ext cx="1981200" cy="731520"/>
          </a:xfrm>
          <a:prstGeom prst="curved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10200" y="4171950"/>
            <a:ext cx="99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Gained data storing  to cloud by rest </a:t>
            </a:r>
            <a:r>
              <a:rPr lang="en-US" sz="1100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api</a:t>
            </a:r>
            <a:endParaRPr lang="en-US" sz="11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81613" y="2819976"/>
            <a:ext cx="10668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</a:rPr>
              <a:t>After data analyzing and processing using relevant tool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flipV="1">
            <a:off x="3048000" y="1581150"/>
            <a:ext cx="1828800" cy="1524000"/>
          </a:xfrm>
          <a:prstGeom prst="bentUpArrow">
            <a:avLst>
              <a:gd name="adj1" fmla="val 10106"/>
              <a:gd name="adj2" fmla="val 25000"/>
              <a:gd name="adj3" fmla="val 2244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4" y="1352550"/>
            <a:ext cx="114404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6629400" y="47053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Through Wi-Fi</a:t>
            </a:r>
            <a:endParaRPr lang="en-US" sz="9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7000" y="3714750"/>
            <a:ext cx="609600" cy="62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9000" y="1809750"/>
            <a:ext cx="57124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ent-Up Arrow 4"/>
          <p:cNvSpPr/>
          <p:nvPr/>
        </p:nvSpPr>
        <p:spPr>
          <a:xfrm>
            <a:off x="7128773" y="2466114"/>
            <a:ext cx="850392" cy="16702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hape 358"/>
          <p:cNvSpPr/>
          <p:nvPr/>
        </p:nvSpPr>
        <p:spPr>
          <a:xfrm>
            <a:off x="6858000" y="1527542"/>
            <a:ext cx="1777200" cy="92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</a:rPr>
              <a:t>WebApp</a:t>
            </a:r>
            <a:endParaRPr lang="en" dirty="0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</a:rPr>
              <a:t>(Sleep Quality) </a:t>
            </a:r>
            <a:endParaRPr lang="en" dirty="0">
              <a:solidFill>
                <a:schemeClr val="dk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/>
          <a:srcRect l="28306" t="51649" r="61933" b="30990"/>
          <a:stretch>
            <a:fillRect/>
          </a:stretch>
        </p:blipFill>
        <p:spPr bwMode="auto">
          <a:xfrm>
            <a:off x="1524000" y="363855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Bent Arrow 21"/>
          <p:cNvSpPr/>
          <p:nvPr/>
        </p:nvSpPr>
        <p:spPr>
          <a:xfrm>
            <a:off x="4953000" y="2266950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6800" y="1504950"/>
            <a:ext cx="1143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After data processing trigger a smart alarm</a:t>
            </a:r>
            <a:endParaRPr lang="en-US" sz="9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/>
          <a:srcRect l="42166" t="60417" r="43778" b="14583"/>
          <a:stretch>
            <a:fillRect/>
          </a:stretch>
        </p:blipFill>
        <p:spPr bwMode="auto">
          <a:xfrm>
            <a:off x="5715000" y="188595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3657600" y="24193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</a:rPr>
              <a:t>Over ADC</a:t>
            </a:r>
            <a:endParaRPr lang="en-US" sz="11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1877</TotalTime>
  <Words>690</Words>
  <Application>Microsoft Office PowerPoint</Application>
  <PresentationFormat>On-screen Show (16:9)</PresentationFormat>
  <Paragraphs>186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Wisp</vt:lpstr>
      <vt:lpstr>          Smart Wake-up Alarm</vt:lpstr>
      <vt:lpstr>Stages Of Sleep</vt:lpstr>
      <vt:lpstr>Characteristics of REM or light sleep          → Low-amplitude mixed-frequency brain waves        → Similar to those experienced            during the waking state - theta waves, alpha waves and even the high             frequency of beta waves.        → The brain’s oxygen consumption, reflecting its energy consumption, is also             very high during this period.        → Heart rate and blood pressure also increase to near waking levels.        → Dreams happen mostly in this phase.                                                                                                            </vt:lpstr>
      <vt:lpstr>A graph of sleep between midnight and 6 am</vt:lpstr>
      <vt:lpstr>●Unhealthy sleep is root to many health problems and also decreased productivity at work.  ●Many students cannot have a regular sleep, which makes them feel uncomfortable and tired.  ●People can hardly know their sleepiness status when they fall in sleep.   ●It’s meaningful for users to manage their sleeping quality, so that they can adapt to have a better sleep.   ● Very important to get a sound sleep while getting up on time.                                                                                                             </vt:lpstr>
      <vt:lpstr>Problems I Want to Solve and Human Benefits</vt:lpstr>
      <vt:lpstr>Slide 7</vt:lpstr>
      <vt:lpstr>Existing Companies &amp; Comparison</vt:lpstr>
      <vt:lpstr>System Architecture</vt:lpstr>
      <vt:lpstr>Technical Architecture</vt:lpstr>
      <vt:lpstr>Perceived Challenges</vt:lpstr>
      <vt:lpstr>Sensor Basics</vt:lpstr>
      <vt:lpstr>Continued</vt:lpstr>
      <vt:lpstr>Sensor Data Collection</vt:lpstr>
      <vt:lpstr>Sensor Characterization &amp;  Calibration</vt:lpstr>
      <vt:lpstr>Continued</vt:lpstr>
      <vt:lpstr>Data Analytics</vt:lpstr>
      <vt:lpstr>Continued</vt:lpstr>
      <vt:lpstr>Demo Screenshots</vt:lpstr>
      <vt:lpstr>continued</vt:lpstr>
      <vt:lpstr>        Thanks To 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Wake-up Alarm</dc:title>
  <dc:creator>Admin</dc:creator>
  <cp:lastModifiedBy>user-4</cp:lastModifiedBy>
  <cp:revision>293</cp:revision>
  <dcterms:created xsi:type="dcterms:W3CDTF">2016-11-14T19:02:00Z</dcterms:created>
  <dcterms:modified xsi:type="dcterms:W3CDTF">2017-03-07T10:17:47Z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1033-10.1.0.5795</vt:lpwstr>
  </property>
</Properties>
</file>