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290C-25E1-1719-48E9-E6CECCCE2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A86FE-3DF1-D51C-D9E5-6BEB2E6D4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2DC2-D725-AE5D-1E9A-A0913F3E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B6A-890B-4A23-A3E0-3CE3C868E65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2B15-A977-FFC5-B7C7-8737C5D1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DF1F5-1C88-69C0-8CAE-636203AA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7DCC-9CAF-4D14-8124-27B455BA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6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A153-533F-0D41-D3B3-D74694A5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F242C-684B-7ADA-2FA0-7D3E17116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AC28-E1AA-CBAB-C7CA-5D194A73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B6A-890B-4A23-A3E0-3CE3C868E65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DFC65-2C03-6A7E-4B9A-2C0B9EB5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AB66D-870C-867D-F6F8-B0FF21B3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7DCC-9CAF-4D14-8124-27B455BA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43D47-7343-CA84-EA46-99A9DA763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ED28-1442-E7CE-30B8-3BD24C6E9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ED903-B0E4-CA9F-EBF3-F1B288F2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B6A-890B-4A23-A3E0-3CE3C868E65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03563-ACCC-8DBA-DC13-5013B39A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5BCF6-FB9E-FCBB-6A53-F6AB7335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7DCC-9CAF-4D14-8124-27B455BA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4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DE78-9BAB-8011-C132-9FA58AFB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C452-A386-CEBE-C5A5-C2DFC8069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1C736-5E09-FD1D-66FA-8829CBC3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B6A-890B-4A23-A3E0-3CE3C868E65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09DE0-27C4-43AD-17E9-E50128BA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A2521-A4F6-8047-C117-83D4C451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7DCC-9CAF-4D14-8124-27B455BA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FE7B-6EEF-06D1-2A6D-694793AF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01453-96AC-F122-AC5D-315F2764C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9219F-C208-E817-9286-A67D5D25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B6A-890B-4A23-A3E0-3CE3C868E65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EF81-F308-CACD-E573-FE7D626A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4F22A-D8DF-162E-D343-7F0E2C91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7DCC-9CAF-4D14-8124-27B455BA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7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ACA1-C07F-6EA2-9EC2-C9BCBD5A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CBC5-3C2A-198C-5492-168A9E34F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FBA17-2125-BA9F-8AA0-35977F2ED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71B20-F637-3754-B4A4-EB341914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B6A-890B-4A23-A3E0-3CE3C868E65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4040A-B9EE-6728-1EB4-B77310F4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0C311-08EF-6DD6-A09A-609D4934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7DCC-9CAF-4D14-8124-27B455BA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0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C3D4-812E-DA7D-AFD2-97DA299D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3A547-B14C-8A23-88CD-0EBADDC7A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48758-DE10-12BF-09A6-E5F9EF9BA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D3312-FFDF-DA9E-4C2A-86F1127EE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6DB4A-4DB3-5946-2F42-186A5A63D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9ED87-FC42-0198-D7A3-5DBA7D76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B6A-890B-4A23-A3E0-3CE3C868E65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AA253-05C3-BCA7-50C1-DD800FC8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0B9DE-F0CE-D8CD-1C4E-1F13161F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7DCC-9CAF-4D14-8124-27B455BA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9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15BB-1B85-C3BE-E27E-4D4C395C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2F296-50DB-467A-014A-EE0F6BEE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B6A-890B-4A23-A3E0-3CE3C868E65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F245C-4860-3721-B2CD-C88AA9EE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402F2-7EE7-44B3-2F6C-F348C2E1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7DCC-9CAF-4D14-8124-27B455BA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6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EADA2-B5F2-6D22-17C8-594F3579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B6A-890B-4A23-A3E0-3CE3C868E65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DB074-ADB6-5CAF-BC33-97D7D1B5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F1897-D792-3C95-4DAA-8750F948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7DCC-9CAF-4D14-8124-27B455BA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8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2419-59E7-8FB5-2B6A-BF5072EC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924E-11AB-E020-A060-A26B21060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8DB4B-8D04-A4C0-6EB7-EEE06CE10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13D07-46EA-C01E-F5C9-C8234459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B6A-890B-4A23-A3E0-3CE3C868E65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F4BF2-AFE2-8DD6-DBD9-D274413D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DDF97-9C44-8592-EE5D-A7B5A16E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7DCC-9CAF-4D14-8124-27B455BA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8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A25B-3F75-7153-357A-71AF26C9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6D3DB-8B2E-917A-8A71-918620F4A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945A0-F3C9-7E2D-D7E1-A32333417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DF2A0-09CA-3123-04B5-E7CDAA7A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B6A-890B-4A23-A3E0-3CE3C868E65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E91AE-6BB1-84F4-CE3B-B188821E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99B3C-6022-201D-331B-9BC0A70D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7DCC-9CAF-4D14-8124-27B455BA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2ACCC-33D7-4D48-8132-CBF3D03F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2CFA9-F98F-3243-8F00-0E0110A00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960B3-5405-2469-EF64-4F5AA23D2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EF7B6A-890B-4A23-A3E0-3CE3C868E65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024A4-E1A9-C579-CEED-7BFB05FC6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8A728-B38D-994D-DADE-EE726CF60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E77DCC-9CAF-4D14-8124-27B455BA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7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63037-204F-EAB9-B67D-AD485BCEB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B73DC2B9-B676-F3B2-332C-C82127CB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73" y="444344"/>
            <a:ext cx="4621530" cy="359981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391E14A-61B9-9CEE-7285-32E4BF1A5F30}"/>
              </a:ext>
            </a:extLst>
          </p:cNvPr>
          <p:cNvSpPr txBox="1">
            <a:spLocks/>
          </p:cNvSpPr>
          <p:nvPr/>
        </p:nvSpPr>
        <p:spPr>
          <a:xfrm>
            <a:off x="0" y="9551"/>
            <a:ext cx="12191999" cy="4110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accent1"/>
                </a:solidFill>
              </a:rPr>
              <a:t>Description of model diagram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925825-63B2-57EC-3E6F-B5239EB92083}"/>
              </a:ext>
            </a:extLst>
          </p:cNvPr>
          <p:cNvSpPr txBox="1"/>
          <p:nvPr/>
        </p:nvSpPr>
        <p:spPr>
          <a:xfrm>
            <a:off x="1113614" y="3770171"/>
            <a:ext cx="3753661" cy="641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Figure 1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. Schematic diagram of the cholera transmission model.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6D9E10-7A29-A66B-4263-219325E6217E}"/>
              </a:ext>
            </a:extLst>
          </p:cNvPr>
          <p:cNvGrpSpPr/>
          <p:nvPr/>
        </p:nvGrpSpPr>
        <p:grpSpPr>
          <a:xfrm>
            <a:off x="465914" y="4581525"/>
            <a:ext cx="4744261" cy="2166774"/>
            <a:chOff x="5190314" y="904875"/>
            <a:chExt cx="4744261" cy="21667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4C91D2-5892-87BA-0075-43FC59382787}"/>
                </a:ext>
              </a:extLst>
            </p:cNvPr>
            <p:cNvSpPr txBox="1"/>
            <p:nvPr/>
          </p:nvSpPr>
          <p:spPr>
            <a:xfrm>
              <a:off x="5191125" y="904875"/>
              <a:ext cx="1849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002060"/>
                  </a:solidFill>
                </a:rPr>
                <a:t>Compartments: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1C9F10-F046-BD48-1481-699EA9A34592}"/>
                </a:ext>
              </a:extLst>
            </p:cNvPr>
            <p:cNvSpPr txBox="1"/>
            <p:nvPr/>
          </p:nvSpPr>
          <p:spPr>
            <a:xfrm>
              <a:off x="5190314" y="1169846"/>
              <a:ext cx="4744261" cy="19018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S : Susceptible individuals         </a:t>
              </a:r>
              <a:r>
                <a:rPr lang="en-US" sz="1600" kern="100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R : Recovery individuals</a:t>
              </a:r>
              <a:endPara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  <a:p>
              <a:pPr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600" kern="100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V : Vaccinated individuals</a:t>
              </a:r>
              <a:endPara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  <a:p>
              <a:pPr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600" kern="100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E : </a:t>
              </a:r>
              <a:r>
                <a:rPr lang="en-US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 Exposed individuals</a:t>
              </a:r>
            </a:p>
            <a:p>
              <a:pPr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600" kern="100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I : Infected individuals</a:t>
              </a:r>
            </a:p>
            <a:p>
              <a:pPr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600" kern="100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W : </a:t>
              </a:r>
              <a:r>
                <a:rPr lang="en-US" sz="1600" kern="1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What does w mean</a:t>
              </a:r>
              <a:r>
                <a:rPr lang="en-US" sz="1600" b="1" kern="1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??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5CD24E-CEE7-3DB3-A94A-5EE119D9BA0E}"/>
              </a:ext>
            </a:extLst>
          </p:cNvPr>
          <p:cNvSpPr txBox="1"/>
          <p:nvPr/>
        </p:nvSpPr>
        <p:spPr>
          <a:xfrm>
            <a:off x="5219700" y="600075"/>
            <a:ext cx="146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</a:rPr>
              <a:t>Parameters: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BDBA37-77F3-9519-D195-E15A4926184F}"/>
                  </a:ext>
                </a:extLst>
              </p:cNvPr>
              <p:cNvSpPr txBox="1"/>
              <p:nvPr/>
            </p:nvSpPr>
            <p:spPr>
              <a:xfrm>
                <a:off x="5182695" y="1148858"/>
                <a:ext cx="4285156" cy="4601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60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Vrinda" panose="020B0502040204020203" pitchFamily="34" charset="0"/>
                      </a:rPr>
                      <m:t>Ʌ</m:t>
                    </m:r>
                  </m:oMath>
                </a14:m>
                <a:r>
                  <a:rPr lang="en-US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 : </a:t>
                </a:r>
                <a:r>
                  <a:rPr lang="en-US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Total</a:t>
                </a:r>
                <a:r>
                  <a:rPr lang="en-US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 individuals 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AU" sz="16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𝜇</m:t>
                    </m:r>
                  </m:oMath>
                </a14:m>
                <a:r>
                  <a:rPr lang="en-US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 : </a:t>
                </a:r>
                <a:r>
                  <a:rPr lang="en-US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rate of per capita natural death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60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Vrinda" panose="020B0502040204020203" pitchFamily="34" charset="0"/>
                      </a:rPr>
                      <m:t>𝜌</m:t>
                    </m:r>
                  </m:oMath>
                </a14:m>
                <a:r>
                  <a:rPr lang="en-US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 : </a:t>
                </a:r>
                <a:r>
                  <a:rPr lang="en-US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rate of susceptible individual to be vaccinated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κ</m:t>
                    </m:r>
                  </m:oMath>
                </a14:m>
                <a:r>
                  <a:rPr lang="en-US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 : </a:t>
                </a:r>
                <a:r>
                  <a:rPr lang="en-US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rate of vaccinated individual to be susceptible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60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Vrinda" panose="020B0502040204020203" pitchFamily="34" charset="0"/>
                      </a:rPr>
                      <m:t>𝛿</m:t>
                    </m:r>
                  </m:oMath>
                </a14:m>
                <a:r>
                  <a:rPr lang="en-US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 : </a:t>
                </a:r>
                <a:r>
                  <a:rPr lang="en-US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rate of vaccinated individual to be recovered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AU" sz="16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𝛼</m:t>
                    </m:r>
                  </m:oMath>
                </a14:m>
                <a:r>
                  <a:rPr lang="en-US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 : </a:t>
                </a:r>
                <a:r>
                  <a:rPr lang="en-US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rate of exposed individual to be infected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AU" sz="16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𝜎</m:t>
                    </m:r>
                  </m:oMath>
                </a14:m>
                <a:r>
                  <a:rPr lang="en-US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 : </a:t>
                </a:r>
                <a:r>
                  <a:rPr lang="en-US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rate of infected individual to be recovered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AU" sz="16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𝜃</m:t>
                    </m:r>
                  </m:oMath>
                </a14:m>
                <a:r>
                  <a:rPr lang="en-US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 : </a:t>
                </a:r>
                <a:r>
                  <a:rPr lang="en-US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rate of infected individual to move to W  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      compartment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AU" sz="16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𝛾</m:t>
                    </m:r>
                  </m:oMath>
                </a14:m>
                <a:r>
                  <a:rPr lang="en-US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 : </a:t>
                </a:r>
                <a:r>
                  <a:rPr lang="en-US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rate of recovered individual to move to 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      susceptible compartment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AU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𝛽</m:t>
                        </m:r>
                      </m:e>
                      <m:sub>
                        <m:r>
                          <a:rPr lang="en-AU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: </a:t>
                </a:r>
                <a:r>
                  <a:rPr lang="en-US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rate of transmission of cholera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BDBA37-77F3-9519-D195-E15A49261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695" y="1148858"/>
                <a:ext cx="4285156" cy="4601388"/>
              </a:xfrm>
              <a:prstGeom prst="rect">
                <a:avLst/>
              </a:prstGeom>
              <a:blipFill>
                <a:blip r:embed="rId3"/>
                <a:stretch>
                  <a:fillRect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7B097D-7ABA-551B-BC90-2079E6A9273C}"/>
                  </a:ext>
                </a:extLst>
              </p:cNvPr>
              <p:cNvSpPr txBox="1"/>
              <p:nvPr/>
            </p:nvSpPr>
            <p:spPr>
              <a:xfrm>
                <a:off x="9591675" y="1238466"/>
                <a:ext cx="2162175" cy="20760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18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AU" sz="18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𝛽</m:t>
                        </m:r>
                      </m:e>
                      <m:sub>
                        <m:r>
                          <a:rPr lang="en-AU" sz="18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AU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(</m:t>
                    </m:r>
                    <m:r>
                      <a:rPr lang="en-AU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𝜔</m:t>
                    </m:r>
                    <m:r>
                      <a:rPr lang="en-AU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)</m:t>
                    </m:r>
                  </m:oMath>
                </a14:m>
                <a:r>
                  <a:rPr lang="en-US" sz="1800" kern="1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: ??</a:t>
                </a:r>
                <a:endParaRPr lang="en-US" sz="1800" kern="1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18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AU" sz="18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𝜖</m:t>
                        </m:r>
                      </m:e>
                      <m:sub>
                        <m:r>
                          <a:rPr lang="en-AU" sz="18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800" kern="1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: ??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18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AU" sz="18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𝜖</m:t>
                        </m:r>
                      </m:e>
                      <m:sub>
                        <m:r>
                          <a:rPr lang="en-AU" sz="18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US" sz="1800" kern="1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: ??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AU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𝜏</m:t>
                    </m:r>
                  </m:oMath>
                </a14:m>
                <a:r>
                  <a:rPr lang="en-US" sz="1800" kern="1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: ??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AU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𝜙</m:t>
                    </m:r>
                  </m:oMath>
                </a14:m>
                <a:r>
                  <a:rPr lang="en-US" sz="1800" kern="1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: ??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7B097D-7ABA-551B-BC90-2079E6A92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675" y="1238466"/>
                <a:ext cx="2162175" cy="2076018"/>
              </a:xfrm>
              <a:prstGeom prst="rect">
                <a:avLst/>
              </a:prstGeom>
              <a:blipFill>
                <a:blip r:embed="rId4"/>
                <a:stretch>
                  <a:fillRect l="-845" t="-293" b="-3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96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3584A6B-5B49-0277-FBAF-D274E9D659AB}"/>
              </a:ext>
            </a:extLst>
          </p:cNvPr>
          <p:cNvSpPr txBox="1">
            <a:spLocks/>
          </p:cNvSpPr>
          <p:nvPr/>
        </p:nvSpPr>
        <p:spPr>
          <a:xfrm>
            <a:off x="0" y="9551"/>
            <a:ext cx="12191999" cy="4110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accent1"/>
                </a:solidFill>
              </a:rPr>
              <a:t>Model Equations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9DB2EA-9F39-640D-A237-DE507FE1C832}"/>
                  </a:ext>
                </a:extLst>
              </p:cNvPr>
              <p:cNvSpPr txBox="1"/>
              <p:nvPr/>
            </p:nvSpPr>
            <p:spPr>
              <a:xfrm>
                <a:off x="3343276" y="687048"/>
                <a:ext cx="5819774" cy="3483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600" kern="100" dirty="0">
                    <a:effectLst/>
                    <a:latin typeface="Calibri" panose="020F0502020204030204" pitchFamily="34" charset="0"/>
                    <a:ea typeface="游明朝" panose="02020400000000000000" pitchFamily="18" charset="-128"/>
                    <a:cs typeface="Vrinda" panose="020B0502040204020203" pitchFamily="34" charset="0"/>
                  </a:rPr>
                  <a:t>Model equations</a:t>
                </a:r>
                <a:endParaRPr lang="en-US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dS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dt</m:t>
                        </m:r>
                      </m:den>
                    </m:f>
                    <m: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Λ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−</m:t>
                    </m:r>
                    <m:sSub>
                      <m:sSub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β</m:t>
                        </m:r>
                      </m:e>
                      <m:sub>
                        <m: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dPr>
                      <m:e>
                        <m: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Vrinda" panose="020B0502040204020203" pitchFamily="34" charset="0"/>
                          </a:rPr>
                          <m:t>1</m:t>
                        </m:r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Vrinda" panose="020B0502040204020203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Vrinda" panose="020B05020402040202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kern="10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Vrinda" panose="020B0502040204020203" pitchFamily="34" charset="0"/>
                              </a:rPr>
                              <m:t>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kern="10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Vrinda" panose="020B0502040204020203" pitchFamily="34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Vrinda" panose="020B0502040204020203" pitchFamily="34" charset="0"/>
                      </a:rPr>
                      <m:t>SI</m:t>
                    </m:r>
                    <m:r>
                      <a:rPr lang="en-US" sz="1600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Vrinda" panose="020B0502040204020203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Vrinda" panose="020B0502040204020203" pitchFamily="34" charset="0"/>
                      </a:rPr>
                      <m:t>γR</m:t>
                    </m:r>
                    <m:r>
                      <a:rPr lang="en-US" sz="1600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Vrinda" panose="020B0502040204020203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Vrinda" panose="020B0502040204020203" pitchFamily="34" charset="0"/>
                      </a:rPr>
                      <m:t>κV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Vrinda" panose="020B0502040204020203" pitchFamily="34" charset="0"/>
                      </a:rPr>
                      <m:t>−</m:t>
                    </m:r>
                    <m:sSub>
                      <m:sSub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Vrinda" panose="020B0502040204020203" pitchFamily="34" charset="0"/>
                          </a:rPr>
                          <m:t>β</m:t>
                        </m:r>
                      </m:e>
                      <m:sub>
                        <m: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Vrinda" panose="020B0502040204020203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Vrinda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Vrinda" panose="020B0502040204020203" pitchFamily="34" charset="0"/>
                          </a:rPr>
                          <m:t>ω</m:t>
                        </m:r>
                      </m:e>
                    </m:d>
                    <m:d>
                      <m:d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Vrinda" panose="020B0502040204020203" pitchFamily="34" charset="0"/>
                          </a:rPr>
                        </m:ctrlPr>
                      </m:dPr>
                      <m:e>
                        <m: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Vrinda" panose="020B0502040204020203" pitchFamily="34" charset="0"/>
                          </a:rPr>
                          <m:t>1</m:t>
                        </m:r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Vrinda" panose="020B0502040204020203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Vrinda" panose="020B05020402040202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kern="10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Vrinda" panose="020B0502040204020203" pitchFamily="34" charset="0"/>
                              </a:rPr>
                              <m:t>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kern="10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Vrinda" panose="020B0502040204020203" pitchFamily="34" charset="0"/>
                              </a:rPr>
                              <m:t>ω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Vrinda" panose="020B0502040204020203" pitchFamily="34" charset="0"/>
                      </a:rPr>
                      <m:t>SI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Vrinda" panose="020B0502040204020203" pitchFamily="34" charset="0"/>
                      </a:rPr>
                      <m:t>−</m:t>
                    </m:r>
                    <m:r>
                      <a:rPr lang="en-US" sz="1600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Vrinda" panose="020B0502040204020203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Vrinda" panose="020B0502040204020203" pitchFamily="34" charset="0"/>
                      </a:rPr>
                      <m:t>ρ</m:t>
                    </m:r>
                    <m:r>
                      <a:rPr lang="en-US" sz="1600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Vrinda" panose="020B0502040204020203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Vrinda" panose="020B0502040204020203" pitchFamily="34" charset="0"/>
                      </a:rPr>
                      <m:t>μ</m:t>
                    </m:r>
                    <m:r>
                      <a:rPr lang="en-US" sz="1600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Vrinda" panose="020B0502040204020203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Vrinda" panose="020B0502040204020203" pitchFamily="34" charset="0"/>
                      </a:rPr>
                      <m:t>S</m:t>
                    </m:r>
                  </m:oMath>
                </a14:m>
                <a:r>
                  <a:rPr lang="en-US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 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dV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dt</m:t>
                        </m:r>
                      </m:den>
                    </m:f>
                    <m: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ρS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κV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μS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δV</m:t>
                    </m:r>
                  </m:oMath>
                </a14:m>
                <a:r>
                  <a:rPr lang="en-US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 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dE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dt</m:t>
                        </m:r>
                      </m:den>
                    </m:f>
                    <m: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β</m:t>
                        </m:r>
                      </m:e>
                      <m:sub>
                        <m: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dPr>
                      <m:e>
                        <m: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Vrinda" panose="020B0502040204020203" pitchFamily="34" charset="0"/>
                          </a:rPr>
                          <m:t>1</m:t>
                        </m:r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Vrinda" panose="020B0502040204020203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Vrinda" panose="020B05020402040202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kern="10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Vrinda" panose="020B0502040204020203" pitchFamily="34" charset="0"/>
                              </a:rPr>
                              <m:t>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kern="10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Vrinda" panose="020B0502040204020203" pitchFamily="34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Vrinda" panose="020B0502040204020203" pitchFamily="34" charset="0"/>
                      </a:rPr>
                      <m:t>SI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Vrinda" panose="020B0502040204020203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Vrinda" panose="020B0502040204020203" pitchFamily="34" charset="0"/>
                      </a:rPr>
                      <m:t>αE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Vrinda" panose="020B0502040204020203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Vrinda" panose="020B0502040204020203" pitchFamily="34" charset="0"/>
                      </a:rPr>
                      <m:t>μE</m:t>
                    </m:r>
                    <m:r>
                      <a:rPr lang="en-US" sz="1600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Vrinda" panose="020B0502040204020203" pitchFamily="34" charset="0"/>
                      </a:rPr>
                      <m:t>+</m:t>
                    </m:r>
                    <m:sSub>
                      <m:sSub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Vrinda" panose="020B0502040204020203" pitchFamily="34" charset="0"/>
                          </a:rPr>
                          <m:t>β</m:t>
                        </m:r>
                      </m:e>
                      <m:sub>
                        <m: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Vrinda" panose="020B0502040204020203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Vrinda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Vrinda" panose="020B0502040204020203" pitchFamily="34" charset="0"/>
                          </a:rPr>
                          <m:t>ω</m:t>
                        </m:r>
                      </m:e>
                    </m:d>
                    <m:d>
                      <m:d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Vrinda" panose="020B0502040204020203" pitchFamily="34" charset="0"/>
                          </a:rPr>
                        </m:ctrlPr>
                      </m:dPr>
                      <m:e>
                        <m: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Vrinda" panose="020B0502040204020203" pitchFamily="34" charset="0"/>
                          </a:rPr>
                          <m:t>1</m:t>
                        </m:r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Vrinda" panose="020B0502040204020203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Vrinda" panose="020B05020402040202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kern="10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Vrinda" panose="020B0502040204020203" pitchFamily="34" charset="0"/>
                              </a:rPr>
                              <m:t>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kern="10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Vrinda" panose="020B0502040204020203" pitchFamily="34" charset="0"/>
                              </a:rPr>
                              <m:t>ω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Vrinda" panose="020B0502040204020203" pitchFamily="34" charset="0"/>
                      </a:rPr>
                      <m:t>SI</m:t>
                    </m:r>
                  </m:oMath>
                </a14:m>
                <a:r>
                  <a:rPr lang="en-US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 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dI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dt</m:t>
                        </m:r>
                      </m:den>
                    </m:f>
                    <m: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αE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σI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τI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θI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μI</m:t>
                    </m:r>
                  </m:oMath>
                </a14:m>
                <a:r>
                  <a:rPr lang="en-US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 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dW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dt</m:t>
                        </m:r>
                      </m:den>
                    </m:f>
                    <m: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θI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ϕW</m:t>
                    </m:r>
                  </m:oMath>
                </a14:m>
                <a:r>
                  <a:rPr lang="en-US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 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dR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dt</m:t>
                        </m:r>
                      </m:den>
                    </m:f>
                    <m: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σI</m:t>
                    </m:r>
                    <m: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δV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−</m:t>
                    </m:r>
                    <m: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γ</m:t>
                    </m:r>
                    <m: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μ</m:t>
                    </m:r>
                    <m: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R</m:t>
                    </m:r>
                  </m:oMath>
                </a14:m>
                <a:r>
                  <a:rPr lang="en-US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9DB2EA-9F39-640D-A237-DE507FE1C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76" y="687048"/>
                <a:ext cx="5819774" cy="3483646"/>
              </a:xfrm>
              <a:prstGeom prst="rect">
                <a:avLst/>
              </a:prstGeom>
              <a:blipFill>
                <a:blip r:embed="rId2"/>
                <a:stretch>
                  <a:fillRect l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50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230</Words>
  <Application>Microsoft Office PowerPoint</Application>
  <PresentationFormat>Widescreen</PresentationFormat>
  <Paragraphs>34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Mohiuddin</dc:creator>
  <cp:lastModifiedBy>Md. Mohiuddin</cp:lastModifiedBy>
  <cp:revision>5</cp:revision>
  <dcterms:created xsi:type="dcterms:W3CDTF">2025-08-28T01:32:24Z</dcterms:created>
  <dcterms:modified xsi:type="dcterms:W3CDTF">2025-08-28T02:26:32Z</dcterms:modified>
</cp:coreProperties>
</file>