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9" r:id="rId2"/>
    <p:sldMasterId id="2147483793" r:id="rId3"/>
  </p:sldMasterIdLst>
  <p:notesMasterIdLst>
    <p:notesMasterId r:id="rId17"/>
  </p:notesMasterIdLst>
  <p:sldIdLst>
    <p:sldId id="286" r:id="rId4"/>
    <p:sldId id="274" r:id="rId5"/>
    <p:sldId id="287" r:id="rId6"/>
    <p:sldId id="257" r:id="rId7"/>
    <p:sldId id="294" r:id="rId8"/>
    <p:sldId id="290" r:id="rId9"/>
    <p:sldId id="288" r:id="rId10"/>
    <p:sldId id="291" r:id="rId11"/>
    <p:sldId id="295" r:id="rId12"/>
    <p:sldId id="292" r:id="rId13"/>
    <p:sldId id="293" r:id="rId14"/>
    <p:sldId id="289" r:id="rId15"/>
    <p:sldId id="282" r:id="rId16"/>
  </p:sldIdLst>
  <p:sldSz cx="24384000" cy="13716000"/>
  <p:notesSz cx="6858000" cy="9144000"/>
  <p:defaultTextStyle>
    <a:defPPr>
      <a:defRPr lang="en-US"/>
    </a:defPPr>
    <a:lvl1pPr algn="l" rtl="0" eaLnBrk="0" fontAlgn="base" hangingPunct="0">
      <a:spcBef>
        <a:spcPct val="0"/>
      </a:spcBef>
      <a:spcAft>
        <a:spcPct val="0"/>
      </a:spcAft>
      <a:defRPr sz="5700" kern="1200">
        <a:solidFill>
          <a:srgbClr val="000000"/>
        </a:solidFill>
        <a:latin typeface="Gill Sans" charset="0"/>
        <a:ea typeface="ヒラギノ角ゴ ProN W3" charset="0"/>
        <a:cs typeface="ヒラギノ角ゴ ProN W3" charset="0"/>
        <a:sym typeface="Gill Sans" charset="0"/>
      </a:defRPr>
    </a:lvl1pPr>
    <a:lvl2pPr marL="457180" algn="l" rtl="0" eaLnBrk="0" fontAlgn="base" hangingPunct="0">
      <a:spcBef>
        <a:spcPct val="0"/>
      </a:spcBef>
      <a:spcAft>
        <a:spcPct val="0"/>
      </a:spcAft>
      <a:defRPr sz="5700" kern="1200">
        <a:solidFill>
          <a:srgbClr val="000000"/>
        </a:solidFill>
        <a:latin typeface="Gill Sans" charset="0"/>
        <a:ea typeface="ヒラギノ角ゴ ProN W3" charset="0"/>
        <a:cs typeface="ヒラギノ角ゴ ProN W3" charset="0"/>
        <a:sym typeface="Gill Sans" charset="0"/>
      </a:defRPr>
    </a:lvl2pPr>
    <a:lvl3pPr marL="914361" algn="l" rtl="0" eaLnBrk="0" fontAlgn="base" hangingPunct="0">
      <a:spcBef>
        <a:spcPct val="0"/>
      </a:spcBef>
      <a:spcAft>
        <a:spcPct val="0"/>
      </a:spcAft>
      <a:defRPr sz="5700" kern="1200">
        <a:solidFill>
          <a:srgbClr val="000000"/>
        </a:solidFill>
        <a:latin typeface="Gill Sans" charset="0"/>
        <a:ea typeface="ヒラギノ角ゴ ProN W3" charset="0"/>
        <a:cs typeface="ヒラギノ角ゴ ProN W3" charset="0"/>
        <a:sym typeface="Gill Sans" charset="0"/>
      </a:defRPr>
    </a:lvl3pPr>
    <a:lvl4pPr marL="1371539" algn="l" rtl="0" eaLnBrk="0" fontAlgn="base" hangingPunct="0">
      <a:spcBef>
        <a:spcPct val="0"/>
      </a:spcBef>
      <a:spcAft>
        <a:spcPct val="0"/>
      </a:spcAft>
      <a:defRPr sz="5700" kern="1200">
        <a:solidFill>
          <a:srgbClr val="000000"/>
        </a:solidFill>
        <a:latin typeface="Gill Sans" charset="0"/>
        <a:ea typeface="ヒラギノ角ゴ ProN W3" charset="0"/>
        <a:cs typeface="ヒラギノ角ゴ ProN W3" charset="0"/>
        <a:sym typeface="Gill Sans" charset="0"/>
      </a:defRPr>
    </a:lvl4pPr>
    <a:lvl5pPr marL="1828719" algn="l" rtl="0" eaLnBrk="0" fontAlgn="base" hangingPunct="0">
      <a:spcBef>
        <a:spcPct val="0"/>
      </a:spcBef>
      <a:spcAft>
        <a:spcPct val="0"/>
      </a:spcAft>
      <a:defRPr sz="5700" kern="1200">
        <a:solidFill>
          <a:srgbClr val="000000"/>
        </a:solidFill>
        <a:latin typeface="Gill Sans" charset="0"/>
        <a:ea typeface="ヒラギノ角ゴ ProN W3" charset="0"/>
        <a:cs typeface="ヒラギノ角ゴ ProN W3" charset="0"/>
        <a:sym typeface="Gill Sans" charset="0"/>
      </a:defRPr>
    </a:lvl5pPr>
    <a:lvl6pPr marL="2285900" algn="l" defTabSz="914361" rtl="0" eaLnBrk="1" latinLnBrk="0" hangingPunct="1">
      <a:defRPr sz="5700" kern="1200">
        <a:solidFill>
          <a:srgbClr val="000000"/>
        </a:solidFill>
        <a:latin typeface="Gill Sans" charset="0"/>
        <a:ea typeface="ヒラギノ角ゴ ProN W3" charset="0"/>
        <a:cs typeface="ヒラギノ角ゴ ProN W3" charset="0"/>
        <a:sym typeface="Gill Sans" charset="0"/>
      </a:defRPr>
    </a:lvl6pPr>
    <a:lvl7pPr marL="2743080" algn="l" defTabSz="914361" rtl="0" eaLnBrk="1" latinLnBrk="0" hangingPunct="1">
      <a:defRPr sz="5700" kern="1200">
        <a:solidFill>
          <a:srgbClr val="000000"/>
        </a:solidFill>
        <a:latin typeface="Gill Sans" charset="0"/>
        <a:ea typeface="ヒラギノ角ゴ ProN W3" charset="0"/>
        <a:cs typeface="ヒラギノ角ゴ ProN W3" charset="0"/>
        <a:sym typeface="Gill Sans" charset="0"/>
      </a:defRPr>
    </a:lvl7pPr>
    <a:lvl8pPr marL="3200261" algn="l" defTabSz="914361" rtl="0" eaLnBrk="1" latinLnBrk="0" hangingPunct="1">
      <a:defRPr sz="5700" kern="1200">
        <a:solidFill>
          <a:srgbClr val="000000"/>
        </a:solidFill>
        <a:latin typeface="Gill Sans" charset="0"/>
        <a:ea typeface="ヒラギノ角ゴ ProN W3" charset="0"/>
        <a:cs typeface="ヒラギノ角ゴ ProN W3" charset="0"/>
        <a:sym typeface="Gill Sans" charset="0"/>
      </a:defRPr>
    </a:lvl8pPr>
    <a:lvl9pPr marL="3657439" algn="l" defTabSz="914361" rtl="0" eaLnBrk="1" latinLnBrk="0" hangingPunct="1">
      <a:defRPr sz="57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1291C4"/>
    <a:srgbClr val="672952"/>
    <a:srgbClr val="3C3C3C"/>
    <a:srgbClr val="909090"/>
    <a:srgbClr val="DFDFDF"/>
    <a:srgbClr val="52BEB0"/>
    <a:srgbClr val="62C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23" autoAdjust="0"/>
  </p:normalViewPr>
  <p:slideViewPr>
    <p:cSldViewPr>
      <p:cViewPr varScale="1">
        <p:scale>
          <a:sx n="52" d="100"/>
          <a:sy n="52" d="100"/>
        </p:scale>
        <p:origin x="843" y="42"/>
      </p:cViewPr>
      <p:guideLst>
        <p:guide orient="horz" pos="4320"/>
        <p:guide pos="76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2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leo" panose="020F0502020204030203" pitchFamily="34" charset="0"/>
              </a:defRPr>
            </a:lvl1pPr>
          </a:lstStyle>
          <a:p>
            <a:endParaRPr lang="en-US"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leo" panose="020F0502020204030203" pitchFamily="34" charset="0"/>
              </a:defRPr>
            </a:lvl1pPr>
          </a:lstStyle>
          <a:p>
            <a:fld id="{2CD826BB-5C23-4804-ADF3-D2879A29335B}" type="datetimeFigureOut">
              <a:rPr lang="en-US" smtClean="0"/>
              <a:pPr/>
              <a:t>3/26/2024</a:t>
            </a:fld>
            <a:endParaRPr lang="en-US"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leo" panose="020F0502020204030203" pitchFamily="34" charset="0"/>
              </a:defRPr>
            </a:lvl1pPr>
          </a:lstStyle>
          <a:p>
            <a:endParaRPr lang="en-US"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leo" panose="020F0502020204030203" pitchFamily="34" charset="0"/>
              </a:defRPr>
            </a:lvl1pPr>
          </a:lstStyle>
          <a:p>
            <a:fld id="{41E8C199-60EB-4919-9D02-E23353818F46}" type="slidenum">
              <a:rPr lang="en-US" smtClean="0"/>
              <a:pPr/>
              <a:t>‹#›</a:t>
            </a:fld>
            <a:endParaRPr lang="en-US" dirty="0"/>
          </a:p>
        </p:txBody>
      </p:sp>
    </p:spTree>
    <p:extLst>
      <p:ext uri="{BB962C8B-B14F-4D97-AF65-F5344CB8AC3E}">
        <p14:creationId xmlns:p14="http://schemas.microsoft.com/office/powerpoint/2010/main" val="642046427"/>
      </p:ext>
    </p:extLst>
  </p:cSld>
  <p:clrMap bg1="lt1" tx1="dk1" bg2="lt2" tx2="dk2" accent1="accent1" accent2="accent2" accent3="accent3" accent4="accent4" accent5="accent5" accent6="accent6" hlink="hlink" folHlink="folHlink"/>
  <p:notesStyle>
    <a:lvl1pPr marL="0" algn="l" defTabSz="914361" rtl="0" eaLnBrk="1" latinLnBrk="0" hangingPunct="1">
      <a:defRPr sz="1200" kern="1200">
        <a:solidFill>
          <a:schemeClr val="tx1"/>
        </a:solidFill>
        <a:latin typeface="+mn-lt"/>
        <a:ea typeface="+mn-ea"/>
        <a:cs typeface="+mn-cs"/>
      </a:defRPr>
    </a:lvl1pPr>
    <a:lvl2pPr marL="457180" algn="l" defTabSz="914361" rtl="0" eaLnBrk="1" latinLnBrk="0" hangingPunct="1">
      <a:defRPr sz="1200" kern="1200">
        <a:solidFill>
          <a:schemeClr val="tx1"/>
        </a:solidFill>
        <a:latin typeface="+mn-lt"/>
        <a:ea typeface="+mn-ea"/>
        <a:cs typeface="+mn-cs"/>
      </a:defRPr>
    </a:lvl2pPr>
    <a:lvl3pPr marL="914361" algn="l" defTabSz="914361" rtl="0" eaLnBrk="1" latinLnBrk="0" hangingPunct="1">
      <a:defRPr sz="1200" kern="1200">
        <a:solidFill>
          <a:schemeClr val="tx1"/>
        </a:solidFill>
        <a:latin typeface="+mn-lt"/>
        <a:ea typeface="+mn-ea"/>
        <a:cs typeface="+mn-cs"/>
      </a:defRPr>
    </a:lvl3pPr>
    <a:lvl4pPr marL="1371539" algn="l" defTabSz="914361" rtl="0" eaLnBrk="1" latinLnBrk="0" hangingPunct="1">
      <a:defRPr sz="1200" kern="1200">
        <a:solidFill>
          <a:schemeClr val="tx1"/>
        </a:solidFill>
        <a:latin typeface="+mn-lt"/>
        <a:ea typeface="+mn-ea"/>
        <a:cs typeface="+mn-cs"/>
      </a:defRPr>
    </a:lvl4pPr>
    <a:lvl5pPr marL="1828719" algn="l" defTabSz="914361" rtl="0" eaLnBrk="1" latinLnBrk="0" hangingPunct="1">
      <a:defRPr sz="1200" kern="1200">
        <a:solidFill>
          <a:schemeClr val="tx1"/>
        </a:solidFill>
        <a:latin typeface="+mn-lt"/>
        <a:ea typeface="+mn-ea"/>
        <a:cs typeface="+mn-cs"/>
      </a:defRPr>
    </a:lvl5pPr>
    <a:lvl6pPr marL="2285900" algn="l" defTabSz="914361" rtl="0" eaLnBrk="1" latinLnBrk="0" hangingPunct="1">
      <a:defRPr sz="1200" kern="1200">
        <a:solidFill>
          <a:schemeClr val="tx1"/>
        </a:solidFill>
        <a:latin typeface="+mn-lt"/>
        <a:ea typeface="+mn-ea"/>
        <a:cs typeface="+mn-cs"/>
      </a:defRPr>
    </a:lvl6pPr>
    <a:lvl7pPr marL="2743080" algn="l" defTabSz="914361" rtl="0" eaLnBrk="1" latinLnBrk="0" hangingPunct="1">
      <a:defRPr sz="1200" kern="1200">
        <a:solidFill>
          <a:schemeClr val="tx1"/>
        </a:solidFill>
        <a:latin typeface="+mn-lt"/>
        <a:ea typeface="+mn-ea"/>
        <a:cs typeface="+mn-cs"/>
      </a:defRPr>
    </a:lvl7pPr>
    <a:lvl8pPr marL="3200261" algn="l" defTabSz="914361" rtl="0" eaLnBrk="1" latinLnBrk="0" hangingPunct="1">
      <a:defRPr sz="1200" kern="1200">
        <a:solidFill>
          <a:schemeClr val="tx1"/>
        </a:solidFill>
        <a:latin typeface="+mn-lt"/>
        <a:ea typeface="+mn-ea"/>
        <a:cs typeface="+mn-cs"/>
      </a:defRPr>
    </a:lvl8pPr>
    <a:lvl9pPr marL="3657439"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dirty="0"/>
              <a:t>Hi, I am Mohiuddin from UNC Charlotte. </a:t>
            </a:r>
          </a:p>
          <a:p>
            <a:pPr marL="0" marR="0" lvl="0" indent="0" algn="l" defTabSz="914361" rtl="0" eaLnBrk="1" fontAlgn="auto" latinLnBrk="0" hangingPunct="1">
              <a:lnSpc>
                <a:spcPct val="100000"/>
              </a:lnSpc>
              <a:spcBef>
                <a:spcPts val="0"/>
              </a:spcBef>
              <a:spcAft>
                <a:spcPts val="0"/>
              </a:spcAft>
              <a:buClrTx/>
              <a:buSzTx/>
              <a:buFontTx/>
              <a:buNone/>
              <a:tabLst/>
              <a:defRPr/>
            </a:pPr>
            <a:r>
              <a:rPr lang="en-US" dirty="0"/>
              <a:t>Today I am going to present our paper- </a:t>
            </a:r>
            <a:r>
              <a:rPr lang="en-US" sz="1200" b="1" dirty="0" err="1">
                <a:solidFill>
                  <a:srgbClr val="3C3C3C"/>
                </a:solidFill>
                <a:latin typeface="Aleo" panose="00000500000000000000" pitchFamily="2" charset="0"/>
                <a:ea typeface="Tahoma" pitchFamily="34" charset="0"/>
                <a:cs typeface="Arial" pitchFamily="34" charset="0"/>
                <a:sym typeface="Aleo" panose="020F0502020204030203" pitchFamily="34" charset="0"/>
              </a:rPr>
              <a:t>SCAHunter</a:t>
            </a:r>
            <a:r>
              <a:rPr lang="en-US" sz="1200" b="1" dirty="0">
                <a:solidFill>
                  <a:srgbClr val="3C3C3C"/>
                </a:solidFill>
                <a:latin typeface="Aleo" panose="00000500000000000000" pitchFamily="2" charset="0"/>
                <a:ea typeface="Tahoma" pitchFamily="34" charset="0"/>
                <a:cs typeface="Arial" pitchFamily="34" charset="0"/>
                <a:sym typeface="Aleo" panose="020F0502020204030203" pitchFamily="34" charset="0"/>
              </a:rPr>
              <a:t>: Scalable Threat Hunting through Decentralized Hierarchical Monitoring Agent Architecture</a:t>
            </a:r>
          </a:p>
          <a:p>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1</a:t>
            </a:fld>
            <a:endParaRPr lang="en-US" dirty="0"/>
          </a:p>
        </p:txBody>
      </p:sp>
    </p:spTree>
    <p:extLst>
      <p:ext uri="{BB962C8B-B14F-4D97-AF65-F5344CB8AC3E}">
        <p14:creationId xmlns:p14="http://schemas.microsoft.com/office/powerpoint/2010/main" val="116312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effectLst/>
                <a:latin typeface="Arial" panose="020B0604020202020204" pitchFamily="34" charset="0"/>
              </a:rPr>
              <a:t>To confirm the decrease in communication overhead, we measure the number of exchanged messages (alerts, configuration messages) among the agents in three simulated attack scenarios for both centralized and distributed approaches</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For the centralized monitoring approach, we collected event logs from only data sources related to the attack signature</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In Figure  a, we see that number of message exchanged among the agents are much lower than centralized approaches for all three simulated attack scenarios</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We can also see that the decrease becomes more and more significant as the network size increases</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we measure the memory used by the agents to store the events corresponding to the detected monitoring tasks in the centralized approach and our </a:t>
            </a:r>
            <a:r>
              <a:rPr lang="en-US" b="0" i="0" dirty="0" err="1">
                <a:effectLst/>
                <a:latin typeface="Arial" panose="020B0604020202020204" pitchFamily="34" charset="0"/>
              </a:rPr>
              <a:t>SCAHunter</a:t>
            </a:r>
            <a:r>
              <a:rPr lang="en-US" b="0" i="0" dirty="0">
                <a:effectLst/>
                <a:latin typeface="Arial" panose="020B0604020202020204" pitchFamily="34" charset="0"/>
              </a:rPr>
              <a:t> approach. </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The amount of memory used is the number of event logs times the average size of each event log. we estimate average single event log size as  500 bytes based on event logs from the ETW Sysmon provider</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In Figure b, we see that memory usages for all agents are much lower for </a:t>
            </a:r>
            <a:r>
              <a:rPr lang="en-US" b="0" i="0" dirty="0" err="1">
                <a:effectLst/>
                <a:latin typeface="Arial" panose="020B0604020202020204" pitchFamily="34" charset="0"/>
              </a:rPr>
              <a:t>SCAHunter</a:t>
            </a:r>
            <a:r>
              <a:rPr lang="en-US" b="0" i="0" dirty="0">
                <a:effectLst/>
                <a:latin typeface="Arial" panose="020B0604020202020204" pitchFamily="34" charset="0"/>
              </a:rPr>
              <a:t> compared to the centralized approach for all three simulated attack scenarios</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To measure the scalability, We also measure the number of required CEDAs for the three simulated attack scenarios with varying network size and monitoring capacity. From figure c ,  we see that </a:t>
            </a:r>
            <a:r>
              <a:rPr lang="en-US" sz="1200" dirty="0">
                <a:latin typeface="Aleo" panose="00000500000000000000" pitchFamily="2" charset="0"/>
              </a:rPr>
              <a:t>The number of required CEDAs is linearly increasing with the increasing size of the network topology</a:t>
            </a:r>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10</a:t>
            </a:fld>
            <a:endParaRPr lang="en-US" dirty="0"/>
          </a:p>
        </p:txBody>
      </p:sp>
    </p:spTree>
    <p:extLst>
      <p:ext uri="{BB962C8B-B14F-4D97-AF65-F5344CB8AC3E}">
        <p14:creationId xmlns:p14="http://schemas.microsoft.com/office/powerpoint/2010/main" val="359258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Similar to the simulated attack scenarios, </a:t>
            </a:r>
            <a:r>
              <a:rPr lang="en-US" b="0" i="0" dirty="0">
                <a:effectLst/>
                <a:latin typeface="Arial" panose="020B0604020202020204" pitchFamily="34" charset="0"/>
              </a:rPr>
              <a:t>we measure the number of exchanged messages (alerts, configuration messages) among the agents , average memory usage by each agents in </a:t>
            </a:r>
            <a:r>
              <a:rPr lang="en-US" b="0" i="0" dirty="0" err="1">
                <a:effectLst/>
                <a:latin typeface="Arial" panose="020B0604020202020204" pitchFamily="34" charset="0"/>
              </a:rPr>
              <a:t>OpTC</a:t>
            </a:r>
            <a:r>
              <a:rPr lang="en-US" b="0" i="0" dirty="0">
                <a:effectLst/>
                <a:latin typeface="Arial" panose="020B0604020202020204" pitchFamily="34" charset="0"/>
              </a:rPr>
              <a:t> attack dataset for both centralized and proposed distributed approaches</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In Figure  a, we see that number of message exchanged among the agents are much lower than centralized approaches for DARPA OPTC dataset</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In Figure b, we see that memory usages for all agents are much lower for </a:t>
            </a:r>
            <a:r>
              <a:rPr lang="en-US" b="0" i="0" dirty="0" err="1">
                <a:effectLst/>
                <a:latin typeface="Arial" panose="020B0604020202020204" pitchFamily="34" charset="0"/>
              </a:rPr>
              <a:t>SCAHunter</a:t>
            </a:r>
            <a:r>
              <a:rPr lang="en-US" b="0" i="0" dirty="0">
                <a:effectLst/>
                <a:latin typeface="Arial" panose="020B0604020202020204" pitchFamily="34" charset="0"/>
              </a:rPr>
              <a:t> compared to the centralized approach for DARPA OPTC dataset</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To measure the scalability, We also measure the number of required CEDAs with varying network size and monitoring capacity. </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From figure c,  we see that </a:t>
            </a:r>
            <a:r>
              <a:rPr lang="en-US" sz="1200" dirty="0">
                <a:latin typeface="Aleo" panose="00000500000000000000" pitchFamily="2" charset="0"/>
              </a:rPr>
              <a:t>The number of required CEDAs is linearly increasing with the increasing size of the network topology</a:t>
            </a: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11</a:t>
            </a:fld>
            <a:endParaRPr lang="en-US" dirty="0"/>
          </a:p>
        </p:txBody>
      </p:sp>
    </p:spTree>
    <p:extLst>
      <p:ext uri="{BB962C8B-B14F-4D97-AF65-F5344CB8AC3E}">
        <p14:creationId xmlns:p14="http://schemas.microsoft.com/office/powerpoint/2010/main" val="318548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Summary, we provide a distributed hierarchical threat hunting approach which reduces communication overhead and memory usages by filtering events at host level by distributing tasks among agents and on-demand monitoring. </a:t>
            </a:r>
          </a:p>
          <a:p>
            <a:pPr marL="228600" indent="-228600">
              <a:buAutoNum type="arabicPeriod"/>
            </a:pPr>
            <a:endParaRPr lang="en-US" dirty="0"/>
          </a:p>
          <a:p>
            <a:r>
              <a:rPr lang="en-US" dirty="0"/>
              <a:t>2. We evaluate our approach on three simulated attack scenarios and DARPA </a:t>
            </a:r>
            <a:r>
              <a:rPr lang="en-US" dirty="0" err="1"/>
              <a:t>OpTC</a:t>
            </a:r>
            <a:r>
              <a:rPr lang="en-US" dirty="0"/>
              <a:t> dataset</a:t>
            </a:r>
          </a:p>
          <a:p>
            <a:endParaRPr lang="en-US" dirty="0"/>
          </a:p>
          <a:p>
            <a:r>
              <a:rPr lang="en-US" dirty="0"/>
              <a:t>3. In future, we want to develop addition EFA agents to cover more attack TTPS. We will also incorporate consensus mechanism to alleviate single point of failure</a:t>
            </a:r>
          </a:p>
        </p:txBody>
      </p:sp>
      <p:sp>
        <p:nvSpPr>
          <p:cNvPr id="4" name="Slide Number Placeholder 3"/>
          <p:cNvSpPr>
            <a:spLocks noGrp="1"/>
          </p:cNvSpPr>
          <p:nvPr>
            <p:ph type="sldNum" sz="quarter" idx="5"/>
          </p:nvPr>
        </p:nvSpPr>
        <p:spPr/>
        <p:txBody>
          <a:bodyPr/>
          <a:lstStyle/>
          <a:p>
            <a:fld id="{41E8C199-60EB-4919-9D02-E23353818F46}" type="slidenum">
              <a:rPr lang="en-US" smtClean="0"/>
              <a:pPr/>
              <a:t>12</a:t>
            </a:fld>
            <a:endParaRPr lang="en-US" dirty="0"/>
          </a:p>
        </p:txBody>
      </p:sp>
    </p:spTree>
    <p:extLst>
      <p:ext uri="{BB962C8B-B14F-4D97-AF65-F5344CB8AC3E}">
        <p14:creationId xmlns:p14="http://schemas.microsoft.com/office/powerpoint/2010/main" val="1316101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attending the presentation. I provided my email address. If you have any questions, please feel free to reach out to me.</a:t>
            </a:r>
          </a:p>
        </p:txBody>
      </p:sp>
      <p:sp>
        <p:nvSpPr>
          <p:cNvPr id="4" name="Slide Number Placeholder 3"/>
          <p:cNvSpPr>
            <a:spLocks noGrp="1"/>
          </p:cNvSpPr>
          <p:nvPr>
            <p:ph type="sldNum" sz="quarter" idx="5"/>
          </p:nvPr>
        </p:nvSpPr>
        <p:spPr/>
        <p:txBody>
          <a:bodyPr/>
          <a:lstStyle/>
          <a:p>
            <a:fld id="{41E8C199-60EB-4919-9D02-E23353818F46}" type="slidenum">
              <a:rPr lang="en-US" smtClean="0"/>
              <a:pPr/>
              <a:t>13</a:t>
            </a:fld>
            <a:endParaRPr lang="en-US" dirty="0"/>
          </a:p>
        </p:txBody>
      </p:sp>
    </p:spTree>
    <p:extLst>
      <p:ext uri="{BB962C8B-B14F-4D97-AF65-F5344CB8AC3E}">
        <p14:creationId xmlns:p14="http://schemas.microsoft.com/office/powerpoint/2010/main" val="194080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this presentation, I am going to cover – current state of the attack detection, </a:t>
            </a:r>
          </a:p>
          <a:p>
            <a:endParaRPr lang="en-US" dirty="0"/>
          </a:p>
          <a:p>
            <a:r>
              <a:rPr lang="en-US" dirty="0"/>
              <a:t>2. Next , I am going to cover what are the challenges in attack detections, what problem we solved</a:t>
            </a:r>
          </a:p>
          <a:p>
            <a:endParaRPr lang="en-US" dirty="0"/>
          </a:p>
          <a:p>
            <a:r>
              <a:rPr lang="en-US" dirty="0"/>
              <a:t>3. Then I will cover distributed threat hunting approach and implementation</a:t>
            </a:r>
          </a:p>
          <a:p>
            <a:endParaRPr lang="en-US" dirty="0"/>
          </a:p>
          <a:p>
            <a:r>
              <a:rPr lang="en-US" dirty="0"/>
              <a:t>4. I am also going to cover evaluation result on both simulated attack scenarios and real attack data set</a:t>
            </a:r>
          </a:p>
          <a:p>
            <a:endParaRPr lang="en-US" dirty="0"/>
          </a:p>
          <a:p>
            <a:r>
              <a:rPr lang="en-US" dirty="0"/>
              <a:t>5. I will end the presentation, by summarizing our approach and future work</a:t>
            </a:r>
          </a:p>
        </p:txBody>
      </p:sp>
      <p:sp>
        <p:nvSpPr>
          <p:cNvPr id="4" name="Slide Number Placeholder 3"/>
          <p:cNvSpPr>
            <a:spLocks noGrp="1"/>
          </p:cNvSpPr>
          <p:nvPr>
            <p:ph type="sldNum" sz="quarter" idx="5"/>
          </p:nvPr>
        </p:nvSpPr>
        <p:spPr/>
        <p:txBody>
          <a:bodyPr/>
          <a:lstStyle/>
          <a:p>
            <a:fld id="{41E8C199-60EB-4919-9D02-E23353818F46}" type="slidenum">
              <a:rPr lang="en-US" smtClean="0"/>
              <a:pPr/>
              <a:t>2</a:t>
            </a:fld>
            <a:endParaRPr lang="en-US" dirty="0"/>
          </a:p>
        </p:txBody>
      </p:sp>
    </p:spTree>
    <p:extLst>
      <p:ext uri="{BB962C8B-B14F-4D97-AF65-F5344CB8AC3E}">
        <p14:creationId xmlns:p14="http://schemas.microsoft.com/office/powerpoint/2010/main" val="4080094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recent years, there has been an increase in the attack, including APT, ransomware, and the techniques used by the attacker in these attacks have reached an unprecedented </a:t>
            </a:r>
            <a:r>
              <a:rPr lang="en-US" sz="1100" dirty="0"/>
              <a:t>sophistication</a:t>
            </a:r>
          </a:p>
          <a:p>
            <a:pPr marL="0" indent="0">
              <a:buNone/>
            </a:pPr>
            <a:endParaRPr lang="en-US" sz="1100" dirty="0"/>
          </a:p>
          <a:p>
            <a:pPr marL="0" indent="0">
              <a:buNone/>
            </a:pPr>
            <a:r>
              <a:rPr lang="en-US" sz="1100" dirty="0"/>
              <a:t>2. These attacks evade signature-based intrusion detection systems by exploiting the zero-day vulnerability, whitelisted applications and threat emulation tools</a:t>
            </a:r>
          </a:p>
          <a:p>
            <a:pPr marL="0" indent="0">
              <a:buNone/>
            </a:pPr>
            <a:endParaRPr lang="en-US" sz="1100" dirty="0"/>
          </a:p>
          <a:p>
            <a:pPr marL="0" indent="0">
              <a:buNone/>
            </a:pPr>
            <a:r>
              <a:rPr lang="en-US" sz="1100" dirty="0"/>
              <a:t>3. Due to the diverse and sprawling nature of organizational network, attackers can dwell in the system for extended periods</a:t>
            </a:r>
          </a:p>
          <a:p>
            <a:pPr marL="0" indent="0">
              <a:buNone/>
            </a:pPr>
            <a:endParaRPr lang="en-US" sz="1100" dirty="0"/>
          </a:p>
          <a:p>
            <a:pPr marL="0" indent="0">
              <a:buNone/>
            </a:pPr>
            <a:r>
              <a:rPr lang="en-US" sz="1100" dirty="0"/>
              <a:t>4. The damage incurred by the adversary on an organization increases exponentially with increasing dwell time</a:t>
            </a:r>
          </a:p>
          <a:p>
            <a:pPr marL="0" indent="0">
              <a:buNone/>
            </a:pPr>
            <a:endParaRPr lang="en-US" sz="1100" dirty="0"/>
          </a:p>
          <a:p>
            <a:pPr marL="0" indent="0">
              <a:buNone/>
            </a:pPr>
            <a:r>
              <a:rPr lang="en-US" sz="1100" dirty="0"/>
              <a:t>5. To detect attack, the organization deploys EDR and SIEM to record, monitor continuously, and analyze events in end-host devices.</a:t>
            </a:r>
          </a:p>
          <a:p>
            <a:pPr marL="228600" indent="-228600">
              <a:buAutoNum type="arabicPeriod"/>
            </a:pPr>
            <a:endParaRPr lang="en-US" sz="1100" dirty="0"/>
          </a:p>
          <a:p>
            <a:pPr marL="0" indent="0">
              <a:buNone/>
            </a:pPr>
            <a:r>
              <a:rPr lang="en-US" sz="1100" dirty="0"/>
              <a:t>6. Those solutions detect threats by matching single events against a knowledge base of adversarial techniques</a:t>
            </a:r>
          </a:p>
          <a:p>
            <a:pPr marL="0" indent="0">
              <a:buNone/>
            </a:pPr>
            <a:r>
              <a:rPr lang="en-US" dirty="0"/>
              <a:t> </a:t>
            </a:r>
          </a:p>
          <a:p>
            <a:pPr marL="0" indent="0">
              <a:buNone/>
            </a:pPr>
            <a:r>
              <a:rPr lang="en-US" dirty="0"/>
              <a:t>7. It collects events through agent installed in the end-host devices  and aggregates in the central server. </a:t>
            </a:r>
          </a:p>
          <a:p>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3</a:t>
            </a:fld>
            <a:endParaRPr lang="en-US" dirty="0"/>
          </a:p>
        </p:txBody>
      </p:sp>
    </p:spTree>
    <p:extLst>
      <p:ext uri="{BB962C8B-B14F-4D97-AF65-F5344CB8AC3E}">
        <p14:creationId xmlns:p14="http://schemas.microsoft.com/office/powerpoint/2010/main" val="3793107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threat hunter uses SIEM to analyze and correlate collected event to detect adversary activities during the threat hunting process proactively. </a:t>
            </a:r>
          </a:p>
          <a:p>
            <a:pPr marL="228600" indent="-228600">
              <a:buAutoNum type="arabicPeriod"/>
            </a:pPr>
            <a:endParaRPr lang="en-US" dirty="0"/>
          </a:p>
          <a:p>
            <a:pPr marL="228600" indent="-228600">
              <a:buAutoNum type="arabicPeriod"/>
            </a:pPr>
            <a:r>
              <a:rPr lang="en-US" dirty="0"/>
              <a:t>While such centralized event correlation facilitates causality analysis of attacker activities, it has some limitation as indicated by the high detection time of average 287 days</a:t>
            </a:r>
          </a:p>
          <a:p>
            <a:pPr marL="228600" indent="-228600">
              <a:buAutoNum type="arabicPeriod"/>
            </a:pPr>
            <a:endParaRPr lang="en-US" dirty="0"/>
          </a:p>
          <a:p>
            <a:pPr marL="228600" indent="-228600">
              <a:buAutoNum type="arabicPeriod"/>
            </a:pPr>
            <a:r>
              <a:rPr lang="en-US" dirty="0"/>
              <a:t>The first limitation is that Existing researches try to monitor everything to give data visibility as much as possible, which ignores precedence on attacker activities. </a:t>
            </a:r>
          </a:p>
          <a:p>
            <a:pPr marL="228600" indent="-228600">
              <a:buAutoNum type="arabicPeriod"/>
            </a:pPr>
            <a:r>
              <a:rPr lang="en-US" dirty="0"/>
              <a:t>For example- without logging in to an user machine, an adversary will not be able to exfiltrate data from the machine. </a:t>
            </a:r>
          </a:p>
          <a:p>
            <a:pPr marL="228600" indent="-228600">
              <a:buAutoNum type="arabicPeriod"/>
            </a:pPr>
            <a:r>
              <a:rPr lang="en-US" dirty="0"/>
              <a:t>By considering the attacker technique precedence, we provide on-demand monitoring by instrumenting windows API</a:t>
            </a:r>
          </a:p>
          <a:p>
            <a:pPr marL="228600" indent="-228600">
              <a:buAutoNum type="arabicPeriod"/>
            </a:pPr>
            <a:endParaRPr lang="en-US" dirty="0"/>
          </a:p>
          <a:p>
            <a:pPr marL="228600" indent="-228600">
              <a:buAutoNum type="arabicPeriod"/>
            </a:pPr>
            <a:r>
              <a:rPr lang="en-US" dirty="0"/>
              <a:t>Secondly, The centralized threat hunting process continuously collects monitored logs to the central server, which incurs high memory usage and communication overhead to transfer events to the central server. </a:t>
            </a:r>
          </a:p>
          <a:p>
            <a:pPr marL="228600" indent="-228600">
              <a:buAutoNum type="arabicPeriod"/>
            </a:pPr>
            <a:r>
              <a:rPr lang="en-US" dirty="0"/>
              <a:t>This approach introduces scalability issues on the monitored network. </a:t>
            </a:r>
          </a:p>
          <a:p>
            <a:pPr marL="228600" indent="-228600">
              <a:buAutoNum type="arabicPeriod"/>
            </a:pPr>
            <a:r>
              <a:rPr lang="en-US" dirty="0"/>
              <a:t>We solve this limitation by providing hierarchical monitoring and distributed event correlation</a:t>
            </a:r>
          </a:p>
          <a:p>
            <a:pPr marL="228600" indent="-228600">
              <a:buAutoNum type="arabicPeriod"/>
            </a:pPr>
            <a:endParaRPr lang="en-US" dirty="0"/>
          </a:p>
          <a:p>
            <a:pPr marL="228600" indent="-228600">
              <a:buAutoNum type="arabicPeriod"/>
            </a:pPr>
            <a:r>
              <a:rPr lang="en-US" dirty="0"/>
              <a:t>Lastly, To detect attack, existing solutions and researches use single event matching on the end-host devices and generate alerts. </a:t>
            </a:r>
          </a:p>
          <a:p>
            <a:pPr marL="228600" indent="-228600">
              <a:buAutoNum type="arabicPeriod"/>
            </a:pPr>
            <a:r>
              <a:rPr lang="en-US" dirty="0"/>
              <a:t>Unfortunately, such a single event matching approach generates many false alerts, causing the alert fatigue problem. </a:t>
            </a:r>
          </a:p>
          <a:p>
            <a:pPr marL="228600" indent="-228600">
              <a:buAutoNum type="arabicPeriod"/>
            </a:pPr>
            <a:r>
              <a:rPr lang="en-US" dirty="0"/>
              <a:t>For example, adversary and benign users can use windows command shell execution TTP to execute an executable on the system. Detection based on the single event matching will generate many false alerts.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Again, We solve this limitation by providing hierarchical monitoring and distributed event correlation</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253A109F-B977-4A01-87F2-33E42DA4639E}" type="slidenum">
              <a:rPr lang="en-US" smtClean="0"/>
              <a:t>4</a:t>
            </a:fld>
            <a:endParaRPr lang="en-US"/>
          </a:p>
        </p:txBody>
      </p:sp>
    </p:spTree>
    <p:extLst>
      <p:ext uri="{BB962C8B-B14F-4D97-AF65-F5344CB8AC3E}">
        <p14:creationId xmlns:p14="http://schemas.microsoft.com/office/powerpoint/2010/main" val="426511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effectLst/>
                <a:latin typeface="Arial" panose="020B0604020202020204" pitchFamily="34" charset="0"/>
              </a:rPr>
              <a:t>To develop the hierarchical monitoring architecture, we have to address three problems-</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First, Given the event subscription request in CNF format and network topology, generate the optimal number of middle-level agents, while maintaining monitoring capacity constraints of each agent</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Second, Given the event subscription request in CNF format, determine the optimal number of data sources to monitor</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Third, develop monitoring agent for the specific data source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5</a:t>
            </a:fld>
            <a:endParaRPr lang="en-US" dirty="0"/>
          </a:p>
        </p:txBody>
      </p:sp>
    </p:spTree>
    <p:extLst>
      <p:ext uri="{BB962C8B-B14F-4D97-AF65-F5344CB8AC3E}">
        <p14:creationId xmlns:p14="http://schemas.microsoft.com/office/powerpoint/2010/main" val="28533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err="1">
                <a:effectLst/>
                <a:latin typeface="Arial" panose="020B0604020202020204" pitchFamily="34" charset="0"/>
              </a:rPr>
              <a:t>SCAHunter</a:t>
            </a:r>
            <a:r>
              <a:rPr lang="en-US" b="0" i="0" dirty="0">
                <a:effectLst/>
                <a:latin typeface="Arial" panose="020B0604020202020204" pitchFamily="34" charset="0"/>
              </a:rPr>
              <a:t> consists of three types of agents- console agent or manager(CA), composite event detector agent (CEDA), event filtering agent (EFA), and data sources to monitor</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The user of this agent architecture or a cyber threat hunter provides a single event or group of events or subscription requests such as attack signatures using the CA</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The CA decomposes the subscription request based on the formalization provided </a:t>
            </a:r>
          </a:p>
          <a:p>
            <a:pPr marL="228600" indent="-228600">
              <a:buAutoNum type="arabicPeriod"/>
            </a:pPr>
            <a:endParaRPr lang="en-US" b="0" i="0" dirty="0">
              <a:effectLst/>
              <a:latin typeface="Arial" panose="020B0604020202020204" pitchFamily="34" charset="0"/>
            </a:endParaRPr>
          </a:p>
          <a:p>
            <a:pPr marL="228600" indent="-228600" algn="l" rtl="0">
              <a:buAutoNum type="arabicPeriod" startAt="4"/>
            </a:pPr>
            <a:r>
              <a:rPr lang="en-US" dirty="0">
                <a:effectLst/>
                <a:latin typeface="Arial" panose="020B0604020202020204" pitchFamily="34" charset="0"/>
              </a:rPr>
              <a:t>The CA also generates the required number of CEDAs using the decomposed subscription request.</a:t>
            </a:r>
          </a:p>
          <a:p>
            <a:pPr marL="228600" indent="-228600" algn="l" rtl="0">
              <a:buAutoNum type="arabicPeriod" startAt="4"/>
            </a:pPr>
            <a:endParaRPr lang="en-US"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It determines appropriate EFAs, and agent hierarchy such that communication overhead is minimum and subscription task monitoring is distributed across the hosts in the network.</a:t>
            </a:r>
          </a:p>
          <a:p>
            <a:pPr marL="228600" indent="-228600" algn="l" rtl="0">
              <a:buAutoNum type="arabicPeriod" startAt="4"/>
            </a:pPr>
            <a:endParaRPr lang="en-US" b="0" i="0"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Since the optimal agent hierarchy generation is an NP-hard problem, our CA uses an approximation algorithm to generate a near-optimal agent hierarchy</a:t>
            </a:r>
          </a:p>
          <a:p>
            <a:pPr marL="228600" indent="-228600" algn="l" rtl="0">
              <a:buAutoNum type="arabicPeriod" startAt="4"/>
            </a:pPr>
            <a:endParaRPr lang="en-US" b="0" i="0"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The CA sends the decomposed event subscription requests to the corresponding CEDAs and EFAs through a dedicated configuration channel</a:t>
            </a:r>
          </a:p>
          <a:p>
            <a:pPr marL="228600" indent="-228600" algn="l" rtl="0">
              <a:buAutoNum type="arabicPeriod" startAt="4"/>
            </a:pPr>
            <a:endParaRPr lang="en-US" b="0" i="0"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CEDA:</a:t>
            </a:r>
          </a:p>
          <a:p>
            <a:pPr marL="228600" indent="-228600" algn="l" rtl="0">
              <a:buAutoNum type="arabicPeriod" startAt="4"/>
            </a:pPr>
            <a:r>
              <a:rPr lang="en-US" b="0" i="0" dirty="0">
                <a:effectLst/>
                <a:latin typeface="Arial" panose="020B0604020202020204" pitchFamily="34" charset="0"/>
              </a:rPr>
              <a:t>Composite event detector agent reduces network communication overhead (traffic flow) between the CA and EFAs by replying to the upper-level CEDA or the CA if a monitoring task or subscribed event is detected.</a:t>
            </a:r>
          </a:p>
          <a:p>
            <a:pPr marL="228600" indent="-228600" algn="l" rtl="0">
              <a:buAutoNum type="arabicPeriod" startAt="4"/>
            </a:pPr>
            <a:endParaRPr lang="en-US" b="0" i="0"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The hierarchical agent architecture can have multiple levels of CEDAs</a:t>
            </a:r>
          </a:p>
          <a:p>
            <a:pPr marL="228600" indent="-228600" algn="l" rtl="0">
              <a:buAutoNum type="arabicPeriod" startAt="4"/>
            </a:pPr>
            <a:endParaRPr lang="en-US" b="0" i="0"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EFA:</a:t>
            </a:r>
          </a:p>
          <a:p>
            <a:pPr marL="228600" indent="-228600" algn="l" rtl="0">
              <a:buAutoNum type="arabicPeriod" startAt="4"/>
            </a:pPr>
            <a:r>
              <a:rPr lang="en-US" b="0" i="0" dirty="0">
                <a:effectLst/>
                <a:latin typeface="Arial" panose="020B0604020202020204" pitchFamily="34" charset="0"/>
              </a:rPr>
              <a:t>The event filtering agent is the lowest level of the agents in the </a:t>
            </a:r>
            <a:r>
              <a:rPr lang="en-US" b="0" i="0" dirty="0" err="1">
                <a:effectLst/>
                <a:latin typeface="Arial" panose="020B0604020202020204" pitchFamily="34" charset="0"/>
              </a:rPr>
              <a:t>SCAHunter</a:t>
            </a:r>
            <a:r>
              <a:rPr lang="en-US" b="0" i="0" dirty="0">
                <a:effectLst/>
                <a:latin typeface="Arial" panose="020B0604020202020204" pitchFamily="34" charset="0"/>
              </a:rPr>
              <a:t>. It monitors different data sources for events requested in the received event subscription request. These agents are static: we generate them initially and continue to work until closed or subscription requests are deleted</a:t>
            </a:r>
          </a:p>
          <a:p>
            <a:pPr marL="228600" indent="-228600" algn="l" rtl="0">
              <a:buAutoNum type="arabicPeriod" startAt="4"/>
            </a:pPr>
            <a:endParaRPr lang="en-US" b="0" i="0" dirty="0">
              <a:effectLst/>
              <a:latin typeface="Arial" panose="020B0604020202020204" pitchFamily="34" charset="0"/>
            </a:endParaRPr>
          </a:p>
          <a:p>
            <a:pPr marL="228600" indent="-228600" algn="l" rtl="0">
              <a:buAutoNum type="arabicPeriod" startAt="4"/>
            </a:pPr>
            <a:r>
              <a:rPr lang="en-US" b="0" i="0" dirty="0">
                <a:effectLst/>
                <a:latin typeface="Arial" panose="020B0604020202020204" pitchFamily="34" charset="0"/>
              </a:rPr>
              <a:t>We developed EFA to monitor ETW trace, </a:t>
            </a:r>
            <a:r>
              <a:rPr lang="en-US" b="0" i="0" dirty="0" err="1">
                <a:effectLst/>
                <a:latin typeface="Arial" panose="020B0604020202020204" pitchFamily="34" charset="0"/>
              </a:rPr>
              <a:t>Netmon</a:t>
            </a:r>
            <a:r>
              <a:rPr lang="en-US" b="0" i="0" dirty="0">
                <a:effectLst/>
                <a:latin typeface="Arial" panose="020B0604020202020204" pitchFamily="34" charset="0"/>
              </a:rPr>
              <a:t> and Sysmon</a:t>
            </a:r>
            <a:endParaRPr lang="en-US" dirty="0">
              <a:effectLst/>
            </a:endParaRPr>
          </a:p>
          <a:p>
            <a:br>
              <a:rPr lang="en-US" b="0" i="0" dirty="0">
                <a:solidFill>
                  <a:srgbClr val="5D6879"/>
                </a:solidFill>
                <a:effectLst/>
                <a:latin typeface="Lato" panose="020F0502020204030203" pitchFamily="34" charset="0"/>
              </a:rPr>
            </a:br>
            <a:r>
              <a:rPr lang="en-US" b="0" i="0" dirty="0">
                <a:solidFill>
                  <a:srgbClr val="5D6879"/>
                </a:solidFill>
                <a:effectLst/>
                <a:latin typeface="Lato" panose="020F0502020204030203" pitchFamily="34" charset="0"/>
              </a:rPr>
              <a:t>14. For the communication among the agents, we used AMQ message queue framework- RabbitMQ</a:t>
            </a:r>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6</a:t>
            </a:fld>
            <a:endParaRPr lang="en-US" dirty="0"/>
          </a:p>
        </p:txBody>
      </p:sp>
    </p:spTree>
    <p:extLst>
      <p:ext uri="{BB962C8B-B14F-4D97-AF65-F5344CB8AC3E}">
        <p14:creationId xmlns:p14="http://schemas.microsoft.com/office/powerpoint/2010/main" val="33130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Our approximation algorithm starts by decomposing event subscription request to primitive events</a:t>
            </a:r>
          </a:p>
          <a:p>
            <a:pPr marL="228600" indent="-228600">
              <a:buAutoNum type="arabicPeriod"/>
            </a:pPr>
            <a:endParaRPr lang="en-US" dirty="0"/>
          </a:p>
          <a:p>
            <a:pPr marL="228600" indent="-228600">
              <a:buAutoNum type="arabicPeriod"/>
            </a:pPr>
            <a:r>
              <a:rPr lang="en-US" dirty="0"/>
              <a:t>Each primitive event will be a monitoring task for the EFA</a:t>
            </a:r>
          </a:p>
          <a:p>
            <a:pPr marL="228600" indent="-228600">
              <a:buAutoNum type="arabicPeriod"/>
            </a:pPr>
            <a:endParaRPr lang="en-US" dirty="0"/>
          </a:p>
          <a:p>
            <a:pPr marL="228600" indent="-228600">
              <a:buAutoNum type="arabicPeriod"/>
            </a:pPr>
            <a:r>
              <a:rPr lang="en-US" b="0" i="0" dirty="0">
                <a:effectLst/>
                <a:latin typeface="Arial" panose="020B0604020202020204" pitchFamily="34" charset="0"/>
              </a:rPr>
              <a:t>we can determine the monitoring task for agent </a:t>
            </a:r>
            <a:r>
              <a:rPr lang="en-US" b="0" i="0" dirty="0" err="1">
                <a:effectLst/>
                <a:latin typeface="Arial" panose="020B0604020202020204" pitchFamily="34" charset="0"/>
              </a:rPr>
              <a:t>i</a:t>
            </a:r>
            <a:r>
              <a:rPr lang="en-US" b="0" i="0" dirty="0">
                <a:effectLst/>
                <a:latin typeface="Arial" panose="020B0604020202020204" pitchFamily="34" charset="0"/>
              </a:rPr>
              <a:t> at level j by clustering monitoring tasks of a group of agents at level j − 1 based on the correlation among the monitoring tasks of the agent at level j − 1</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Our approximation algorithm calculates the correlation score for every pair of monitoring task and sorts the estimated correlation score</a:t>
            </a:r>
          </a:p>
          <a:p>
            <a:pPr marL="228600" indent="-228600">
              <a:buAutoNum type="arabicPeriod"/>
            </a:pPr>
            <a:endParaRPr lang="en-US" b="0" i="0" dirty="0">
              <a:effectLst/>
              <a:latin typeface="Arial" panose="020B0604020202020204" pitchFamily="34" charset="0"/>
            </a:endParaRPr>
          </a:p>
          <a:p>
            <a:pPr marL="228600" indent="-228600">
              <a:buAutoNum type="arabicPeriod"/>
            </a:pPr>
            <a:r>
              <a:rPr lang="en-US" b="0" i="0" dirty="0">
                <a:effectLst/>
                <a:latin typeface="Arial" panose="020B0604020202020204" pitchFamily="34" charset="0"/>
              </a:rPr>
              <a:t>Next, the approximation algorithm greedily selects the pair with the highest correlation score.</a:t>
            </a:r>
          </a:p>
          <a:p>
            <a:pPr marL="228600" indent="-228600">
              <a:buAutoNum type="arabicPeriod"/>
            </a:pPr>
            <a:endParaRPr lang="en-US" b="0" i="0" dirty="0">
              <a:effectLst/>
              <a:latin typeface="Arial" panose="020B0604020202020204" pitchFamily="34" charset="0"/>
            </a:endParaRPr>
          </a:p>
          <a:p>
            <a:pPr marL="228600" marR="0" lvl="0" indent="-228600" algn="l" defTabSz="914361" rtl="0" eaLnBrk="1" fontAlgn="auto" latinLnBrk="0" hangingPunct="1">
              <a:lnSpc>
                <a:spcPct val="100000"/>
              </a:lnSpc>
              <a:spcBef>
                <a:spcPts val="0"/>
              </a:spcBef>
              <a:spcAft>
                <a:spcPts val="0"/>
              </a:spcAft>
              <a:buClrTx/>
              <a:buSzTx/>
              <a:buFontTx/>
              <a:buAutoNum type="arabicPeriod"/>
              <a:tabLst/>
              <a:defRPr/>
            </a:pPr>
            <a:r>
              <a:rPr lang="en-US" sz="1200" dirty="0">
                <a:latin typeface="Aleo" panose="00000500000000000000" pitchFamily="2" charset="0"/>
              </a:rPr>
              <a:t>This process continues until single cluster is generated which is the original signature and monitoring task of CAs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7</a:t>
            </a:fld>
            <a:endParaRPr lang="en-US" dirty="0"/>
          </a:p>
        </p:txBody>
      </p:sp>
    </p:spTree>
    <p:extLst>
      <p:ext uri="{BB962C8B-B14F-4D97-AF65-F5344CB8AC3E}">
        <p14:creationId xmlns:p14="http://schemas.microsoft.com/office/powerpoint/2010/main" val="930337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order to evaluate, the </a:t>
            </a:r>
            <a:r>
              <a:rPr lang="en-US" dirty="0" err="1"/>
              <a:t>SCAHunter</a:t>
            </a:r>
            <a:r>
              <a:rPr lang="en-US" dirty="0"/>
              <a:t> threat hunting approach, we simulate three attack scenarios using three host VM by following </a:t>
            </a:r>
            <a:r>
              <a:rPr lang="en-US" dirty="0" err="1"/>
              <a:t>Mitre</a:t>
            </a:r>
            <a:r>
              <a:rPr lang="en-US" dirty="0"/>
              <a:t> attack TTPs</a:t>
            </a:r>
          </a:p>
          <a:p>
            <a:endParaRPr lang="en-US" dirty="0"/>
          </a:p>
          <a:p>
            <a:pPr marL="0" indent="0">
              <a:buNone/>
            </a:pPr>
            <a:r>
              <a:rPr lang="en-US" dirty="0"/>
              <a:t>2. The simulated attacks are executed using atomic red times atomic test cases.</a:t>
            </a:r>
          </a:p>
          <a:p>
            <a:pPr marL="228600" indent="-228600">
              <a:buAutoNum type="arabicPeriod"/>
            </a:pPr>
            <a:endParaRPr lang="en-US" dirty="0"/>
          </a:p>
          <a:p>
            <a:pPr marL="0" indent="0">
              <a:buNone/>
            </a:pPr>
            <a:r>
              <a:rPr lang="en-US" dirty="0"/>
              <a:t>3. We also used DARPA </a:t>
            </a:r>
            <a:r>
              <a:rPr lang="en-US" dirty="0" err="1"/>
              <a:t>OpTc</a:t>
            </a:r>
            <a:r>
              <a:rPr lang="en-US" dirty="0"/>
              <a:t> attack dataset to evaluate </a:t>
            </a:r>
            <a:r>
              <a:rPr lang="en-US" dirty="0" err="1"/>
              <a:t>SCAHunter</a:t>
            </a:r>
            <a:endParaRPr lang="en-US" dirty="0"/>
          </a:p>
          <a:p>
            <a:pPr marL="0" indent="0">
              <a:buNone/>
            </a:pPr>
            <a:endParaRPr lang="en-US" dirty="0"/>
          </a:p>
          <a:p>
            <a:pPr marL="0" indent="0">
              <a:buNone/>
            </a:pPr>
            <a:r>
              <a:rPr lang="en-US" dirty="0"/>
              <a:t>4. We evaluate </a:t>
            </a:r>
            <a:r>
              <a:rPr lang="en-US" dirty="0" err="1"/>
              <a:t>SCAHunter</a:t>
            </a:r>
            <a:r>
              <a:rPr lang="en-US" dirty="0"/>
              <a:t> based on three criteria- Accuracy compared to the sate-of-the-art approaches, Communication overhead and storage requirement compared to the centralized approaches and Scalability in terms of required number of CEDA agent </a:t>
            </a:r>
          </a:p>
        </p:txBody>
      </p:sp>
      <p:sp>
        <p:nvSpPr>
          <p:cNvPr id="4" name="Slide Number Placeholder 3"/>
          <p:cNvSpPr>
            <a:spLocks noGrp="1"/>
          </p:cNvSpPr>
          <p:nvPr>
            <p:ph type="sldNum" sz="quarter" idx="5"/>
          </p:nvPr>
        </p:nvSpPr>
        <p:spPr/>
        <p:txBody>
          <a:bodyPr/>
          <a:lstStyle/>
          <a:p>
            <a:fld id="{41E8C199-60EB-4919-9D02-E23353818F46}" type="slidenum">
              <a:rPr lang="en-US" smtClean="0"/>
              <a:pPr/>
              <a:t>8</a:t>
            </a:fld>
            <a:endParaRPr lang="en-US" dirty="0"/>
          </a:p>
        </p:txBody>
      </p:sp>
    </p:spTree>
    <p:extLst>
      <p:ext uri="{BB962C8B-B14F-4D97-AF65-F5344CB8AC3E}">
        <p14:creationId xmlns:p14="http://schemas.microsoft.com/office/powerpoint/2010/main" val="2386992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effectLst/>
                <a:latin typeface="Arial" panose="020B0604020202020204" pitchFamily="34" charset="0"/>
              </a:rPr>
              <a:t>The </a:t>
            </a:r>
            <a:r>
              <a:rPr lang="en-US" b="0" i="0" dirty="0" err="1">
                <a:effectLst/>
                <a:latin typeface="Arial" panose="020B0604020202020204" pitchFamily="34" charset="0"/>
              </a:rPr>
              <a:t>OpTC</a:t>
            </a:r>
            <a:r>
              <a:rPr lang="en-US" b="0" i="0" dirty="0">
                <a:effectLst/>
                <a:latin typeface="Arial" panose="020B0604020202020204" pitchFamily="34" charset="0"/>
              </a:rPr>
              <a:t> dataset contains 290 gigabytes event logs collected on five hundred to one thousand hosts over three days. </a:t>
            </a:r>
          </a:p>
          <a:p>
            <a:pPr marL="228600" indent="-228600">
              <a:buAutoNum type="arabicPeriod"/>
            </a:pPr>
            <a:endParaRPr lang="en-US" b="0" i="0" dirty="0">
              <a:effectLst/>
              <a:latin typeface="Arial" panose="020B0604020202020204" pitchFamily="34" charset="0"/>
            </a:endParaRPr>
          </a:p>
          <a:p>
            <a:r>
              <a:rPr lang="en-US" b="0" i="0" dirty="0">
                <a:effectLst/>
                <a:latin typeface="Arial" panose="020B0604020202020204" pitchFamily="34" charset="0"/>
              </a:rPr>
              <a:t>2. During these three days, the red team performed three APT scenarios. Our evaluation uses one scenario that consists of around 70 </a:t>
            </a:r>
            <a:r>
              <a:rPr lang="en-US" b="0" i="0" dirty="0" err="1">
                <a:effectLst/>
                <a:latin typeface="Arial" panose="020B0604020202020204" pitchFamily="34" charset="0"/>
              </a:rPr>
              <a:t>gigabites</a:t>
            </a:r>
            <a:r>
              <a:rPr lang="en-US" b="0" i="0" dirty="0">
                <a:effectLst/>
                <a:latin typeface="Arial" panose="020B0604020202020204" pitchFamily="34" charset="0"/>
              </a:rPr>
              <a:t> of log data corresponding to 1.3 billion events</a:t>
            </a:r>
          </a:p>
          <a:p>
            <a:endParaRPr lang="en-US" b="0" i="0" dirty="0">
              <a:effectLst/>
              <a:latin typeface="Arial" panose="020B0604020202020204" pitchFamily="34" charset="0"/>
            </a:endParaRPr>
          </a:p>
          <a:p>
            <a:r>
              <a:rPr lang="en-US" b="0" i="0" dirty="0">
                <a:effectLst/>
                <a:latin typeface="Arial" panose="020B0604020202020204" pitchFamily="34" charset="0"/>
              </a:rPr>
              <a:t>3. We developed attack signatures corresponding to each red team activities and feed it to </a:t>
            </a:r>
            <a:r>
              <a:rPr lang="en-US" b="0" i="0" dirty="0" err="1">
                <a:effectLst/>
                <a:latin typeface="Arial" panose="020B0604020202020204" pitchFamily="34" charset="0"/>
              </a:rPr>
              <a:t>SCAHunter</a:t>
            </a:r>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4. First, the read team installs </a:t>
            </a:r>
            <a:r>
              <a:rPr lang="en-US" b="0" i="0" dirty="0" err="1">
                <a:effectLst/>
                <a:latin typeface="Arial" panose="020B0604020202020204" pitchFamily="34" charset="0"/>
              </a:rPr>
              <a:t>meterpreter</a:t>
            </a:r>
            <a:r>
              <a:rPr lang="en-US" b="0" i="0" dirty="0">
                <a:effectLst/>
                <a:latin typeface="Arial" panose="020B0604020202020204" pitchFamily="34" charset="0"/>
              </a:rPr>
              <a:t> payload by updating notepad++ which is detected through interactions of gup.exe process</a:t>
            </a:r>
          </a:p>
          <a:p>
            <a:endParaRPr lang="en-US" b="0" i="0" dirty="0">
              <a:effectLst/>
              <a:latin typeface="Arial" panose="020B0604020202020204" pitchFamily="34" charset="0"/>
            </a:endParaRPr>
          </a:p>
          <a:p>
            <a:r>
              <a:rPr lang="en-US" b="0" i="0" dirty="0">
                <a:effectLst/>
                <a:latin typeface="Arial" panose="020B0604020202020204" pitchFamily="34" charset="0"/>
              </a:rPr>
              <a:t>5. The red team performed Named pipe impersonation in memory which is detected by monitoring  command line arguments related signatures</a:t>
            </a:r>
          </a:p>
          <a:p>
            <a:endParaRPr lang="en-US" b="0" i="0" dirty="0">
              <a:effectLst/>
              <a:latin typeface="Arial" panose="020B0604020202020204" pitchFamily="34" charset="0"/>
            </a:endParaRPr>
          </a:p>
          <a:p>
            <a:pPr marL="0" marR="0" lvl="0" indent="0" algn="l" defTabSz="914361"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6.  Similarly, discovering installed applications and domain controller is detected by monitoring command line arguments</a:t>
            </a:r>
          </a:p>
          <a:p>
            <a:endParaRPr lang="en-US" b="0" i="0" dirty="0">
              <a:effectLst/>
              <a:latin typeface="Arial" panose="020B0604020202020204" pitchFamily="34" charset="0"/>
            </a:endParaRPr>
          </a:p>
          <a:p>
            <a:pPr marL="0" marR="0" lvl="0" indent="0" algn="l" defTabSz="914361"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7. Backdoor creation is also detected by monitoring command line arguments. </a:t>
            </a:r>
          </a:p>
          <a:p>
            <a:endParaRPr lang="en-US" b="0" i="0" dirty="0">
              <a:effectLst/>
              <a:latin typeface="Arial" panose="020B0604020202020204" pitchFamily="34" charset="0"/>
            </a:endParaRPr>
          </a:p>
          <a:p>
            <a:r>
              <a:rPr lang="en-US" b="0" i="0" dirty="0">
                <a:effectLst/>
                <a:latin typeface="Arial" panose="020B0604020202020204" pitchFamily="34" charset="0"/>
              </a:rPr>
              <a:t>8. Setting autorun registry key for persistence is detected by registry modification signature</a:t>
            </a:r>
          </a:p>
          <a:p>
            <a:endParaRPr lang="en-US" b="0" i="0" dirty="0">
              <a:effectLst/>
              <a:latin typeface="Arial" panose="020B0604020202020204" pitchFamily="34" charset="0"/>
            </a:endParaRPr>
          </a:p>
          <a:p>
            <a:r>
              <a:rPr lang="en-US" b="0" i="0" dirty="0">
                <a:effectLst/>
                <a:latin typeface="Arial" panose="020B0604020202020204" pitchFamily="34" charset="0"/>
              </a:rPr>
              <a:t>9. During this process, we also record how many messages are exchanged among the agents, how much memory is used and how many CEDA is required</a:t>
            </a:r>
          </a:p>
          <a:p>
            <a:endParaRPr lang="en-US" b="0" i="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9</a:t>
            </a:fld>
            <a:endParaRPr lang="en-US" dirty="0"/>
          </a:p>
        </p:txBody>
      </p:sp>
    </p:spTree>
    <p:extLst>
      <p:ext uri="{BB962C8B-B14F-4D97-AF65-F5344CB8AC3E}">
        <p14:creationId xmlns:p14="http://schemas.microsoft.com/office/powerpoint/2010/main" val="1164600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3048000" y="2244726"/>
            <a:ext cx="18288000" cy="4775200"/>
          </a:xfrm>
          <a:prstGeom prst="rect">
            <a:avLst/>
          </a:prstGeom>
        </p:spPr>
        <p:txBody>
          <a:bodyPr lIns="91436" tIns="45718" rIns="91436" bIns="45718" anchor="b"/>
          <a:lstStyle>
            <a:lvl1pPr algn="ctr">
              <a:defRPr sz="6000">
                <a:latin typeface="Aleo" panose="020F0502020204030203" pitchFamily="34" charset="0"/>
              </a:defRPr>
            </a:lvl1pPr>
          </a:lstStyle>
          <a:p>
            <a:r>
              <a:rPr lang="pl-PL" dirty="0"/>
              <a:t>Kliknij, aby edytować styl</a:t>
            </a:r>
            <a:endParaRPr lang="en-US" dirty="0"/>
          </a:p>
        </p:txBody>
      </p:sp>
      <p:sp>
        <p:nvSpPr>
          <p:cNvPr id="3" name="Podtytuł 2"/>
          <p:cNvSpPr>
            <a:spLocks noGrp="1"/>
          </p:cNvSpPr>
          <p:nvPr>
            <p:ph type="subTitle" idx="1"/>
          </p:nvPr>
        </p:nvSpPr>
        <p:spPr>
          <a:xfrm>
            <a:off x="3048000" y="7204075"/>
            <a:ext cx="18288000" cy="3311526"/>
          </a:xfrm>
          <a:prstGeom prst="rect">
            <a:avLst/>
          </a:prstGeom>
        </p:spPr>
        <p:txBody>
          <a:bodyPr lIns="91436" tIns="45718" rIns="91436" bIns="45718"/>
          <a:lstStyle>
            <a:lvl1pPr marL="0" indent="0" algn="ctr">
              <a:buNone/>
              <a:defRPr sz="2400">
                <a:latin typeface="Aleo" panose="020F0502020204030203" pitchFamily="34" charset="0"/>
              </a:defRPr>
            </a:lvl1pPr>
            <a:lvl2pPr marL="457180" indent="0" algn="ctr">
              <a:buNone/>
              <a:defRPr sz="1900"/>
            </a:lvl2pPr>
            <a:lvl3pPr marL="914361" indent="0" algn="ctr">
              <a:buNone/>
              <a:defRPr sz="1900"/>
            </a:lvl3pPr>
            <a:lvl4pPr marL="1371539" indent="0" algn="ctr">
              <a:buNone/>
              <a:defRPr sz="1700"/>
            </a:lvl4pPr>
            <a:lvl5pPr marL="1828719" indent="0" algn="ctr">
              <a:buNone/>
              <a:defRPr sz="1700"/>
            </a:lvl5pPr>
            <a:lvl6pPr marL="2285900" indent="0" algn="ctr">
              <a:buNone/>
              <a:defRPr sz="1700"/>
            </a:lvl6pPr>
            <a:lvl7pPr marL="2743080" indent="0" algn="ctr">
              <a:buNone/>
              <a:defRPr sz="1700"/>
            </a:lvl7pPr>
            <a:lvl8pPr marL="3200261" indent="0" algn="ctr">
              <a:buNone/>
              <a:defRPr sz="1700"/>
            </a:lvl8pPr>
            <a:lvl9pPr marL="3657439" indent="0" algn="ctr">
              <a:buNone/>
              <a:defRPr sz="1700"/>
            </a:lvl9pPr>
          </a:lstStyle>
          <a:p>
            <a:r>
              <a:rPr lang="pl-PL" dirty="0"/>
              <a:t>Kliknij, aby edytować styl wzorca podtytułu</a:t>
            </a:r>
            <a:endParaRPr lang="en-US" dirty="0"/>
          </a:p>
        </p:txBody>
      </p:sp>
    </p:spTree>
    <p:extLst>
      <p:ext uri="{BB962C8B-B14F-4D97-AF65-F5344CB8AC3E}">
        <p14:creationId xmlns:p14="http://schemas.microsoft.com/office/powerpoint/2010/main" val="16299212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tytułu pionowego 2"/>
          <p:cNvSpPr>
            <a:spLocks noGrp="1"/>
          </p:cNvSpPr>
          <p:nvPr>
            <p:ph type="body" orient="vert" idx="1"/>
          </p:nvPr>
        </p:nvSpPr>
        <p:spPr>
          <a:xfrm>
            <a:off x="1676400" y="3651250"/>
            <a:ext cx="21031200" cy="8702676"/>
          </a:xfrm>
          <a:prstGeom prst="rect">
            <a:avLst/>
          </a:prstGeom>
        </p:spPr>
        <p:txBody>
          <a:bodyPr vert="eaVert"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28175803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17449801" y="730250"/>
            <a:ext cx="5257800" cy="11623676"/>
          </a:xfrm>
          <a:prstGeom prst="rect">
            <a:avLst/>
          </a:prstGeom>
        </p:spPr>
        <p:txBody>
          <a:bodyPr vert="eaVert"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tytułu pionowego 2"/>
          <p:cNvSpPr>
            <a:spLocks noGrp="1"/>
          </p:cNvSpPr>
          <p:nvPr>
            <p:ph type="body" orient="vert" idx="1"/>
          </p:nvPr>
        </p:nvSpPr>
        <p:spPr>
          <a:xfrm>
            <a:off x="1676401" y="730250"/>
            <a:ext cx="15621000" cy="11623676"/>
          </a:xfrm>
          <a:prstGeom prst="rect">
            <a:avLst/>
          </a:prstGeom>
        </p:spPr>
        <p:txBody>
          <a:bodyPr vert="eaVert"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1590223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3048000" y="2244726"/>
            <a:ext cx="18288000" cy="4775200"/>
          </a:xfrm>
          <a:prstGeom prst="rect">
            <a:avLst/>
          </a:prstGeom>
        </p:spPr>
        <p:txBody>
          <a:bodyPr lIns="91436" tIns="45718" rIns="91436" bIns="45718" anchor="b"/>
          <a:lstStyle>
            <a:lvl1pPr algn="ctr">
              <a:defRPr sz="6000">
                <a:latin typeface="Aleo" panose="020F0502020204030203" pitchFamily="34" charset="0"/>
              </a:defRPr>
            </a:lvl1pPr>
          </a:lstStyle>
          <a:p>
            <a:r>
              <a:rPr lang="pl-PL" dirty="0"/>
              <a:t>Kliknij, aby edytować styl</a:t>
            </a:r>
            <a:endParaRPr lang="en-US" dirty="0"/>
          </a:p>
        </p:txBody>
      </p:sp>
      <p:sp>
        <p:nvSpPr>
          <p:cNvPr id="3" name="Podtytuł 2"/>
          <p:cNvSpPr>
            <a:spLocks noGrp="1"/>
          </p:cNvSpPr>
          <p:nvPr>
            <p:ph type="subTitle" idx="1"/>
          </p:nvPr>
        </p:nvSpPr>
        <p:spPr>
          <a:xfrm>
            <a:off x="3048000" y="7204075"/>
            <a:ext cx="18288000" cy="3311526"/>
          </a:xfrm>
          <a:prstGeom prst="rect">
            <a:avLst/>
          </a:prstGeom>
        </p:spPr>
        <p:txBody>
          <a:bodyPr lIns="91436" tIns="45718" rIns="91436" bIns="45718"/>
          <a:lstStyle>
            <a:lvl1pPr marL="0" indent="0" algn="ctr">
              <a:buNone/>
              <a:defRPr sz="2400">
                <a:latin typeface="Aleo" panose="020F0502020204030203" pitchFamily="34" charset="0"/>
              </a:defRPr>
            </a:lvl1pPr>
            <a:lvl2pPr marL="457180" indent="0" algn="ctr">
              <a:buNone/>
              <a:defRPr sz="1900"/>
            </a:lvl2pPr>
            <a:lvl3pPr marL="914361" indent="0" algn="ctr">
              <a:buNone/>
              <a:defRPr sz="1900"/>
            </a:lvl3pPr>
            <a:lvl4pPr marL="1371539" indent="0" algn="ctr">
              <a:buNone/>
              <a:defRPr sz="1700"/>
            </a:lvl4pPr>
            <a:lvl5pPr marL="1828719" indent="0" algn="ctr">
              <a:buNone/>
              <a:defRPr sz="1700"/>
            </a:lvl5pPr>
            <a:lvl6pPr marL="2285900" indent="0" algn="ctr">
              <a:buNone/>
              <a:defRPr sz="1700"/>
            </a:lvl6pPr>
            <a:lvl7pPr marL="2743080" indent="0" algn="ctr">
              <a:buNone/>
              <a:defRPr sz="1700"/>
            </a:lvl7pPr>
            <a:lvl8pPr marL="3200261" indent="0" algn="ctr">
              <a:buNone/>
              <a:defRPr sz="1700"/>
            </a:lvl8pPr>
            <a:lvl9pPr marL="3657439" indent="0" algn="ctr">
              <a:buNone/>
              <a:defRPr sz="1700"/>
            </a:lvl9pPr>
          </a:lstStyle>
          <a:p>
            <a:r>
              <a:rPr lang="pl-PL" dirty="0"/>
              <a:t>Kliknij, aby edytować styl wzorca podtytułu</a:t>
            </a:r>
            <a:endParaRPr lang="en-US" dirty="0"/>
          </a:p>
        </p:txBody>
      </p:sp>
    </p:spTree>
    <p:extLst>
      <p:ext uri="{BB962C8B-B14F-4D97-AF65-F5344CB8AC3E}">
        <p14:creationId xmlns:p14="http://schemas.microsoft.com/office/powerpoint/2010/main" val="17222571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zawartości 2"/>
          <p:cNvSpPr>
            <a:spLocks noGrp="1"/>
          </p:cNvSpPr>
          <p:nvPr>
            <p:ph idx="1"/>
          </p:nvPr>
        </p:nvSpPr>
        <p:spPr>
          <a:xfrm>
            <a:off x="1676400" y="3651250"/>
            <a:ext cx="21031200" cy="87026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412311501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1663699" y="3419474"/>
            <a:ext cx="21031200" cy="5705476"/>
          </a:xfrm>
          <a:prstGeom prst="rect">
            <a:avLst/>
          </a:prstGeom>
        </p:spPr>
        <p:txBody>
          <a:bodyPr lIns="91436" tIns="45718" rIns="91436" bIns="45718" anchor="b"/>
          <a:lstStyle>
            <a:lvl1pPr>
              <a:defRPr sz="6000">
                <a:latin typeface="Aleo" panose="020F0502020204030203" pitchFamily="34" charset="0"/>
              </a:defRPr>
            </a:lvl1pPr>
          </a:lstStyle>
          <a:p>
            <a:r>
              <a:rPr lang="pl-PL" dirty="0"/>
              <a:t>Kliknij, aby edytować styl</a:t>
            </a:r>
            <a:endParaRPr lang="en-US" dirty="0"/>
          </a:p>
        </p:txBody>
      </p:sp>
      <p:sp>
        <p:nvSpPr>
          <p:cNvPr id="3" name="Symbol zastępczy tekstu 2"/>
          <p:cNvSpPr>
            <a:spLocks noGrp="1"/>
          </p:cNvSpPr>
          <p:nvPr>
            <p:ph type="body" idx="1"/>
          </p:nvPr>
        </p:nvSpPr>
        <p:spPr>
          <a:xfrm>
            <a:off x="1663699" y="9178926"/>
            <a:ext cx="21031200" cy="3000376"/>
          </a:xfrm>
          <a:prstGeom prst="rect">
            <a:avLst/>
          </a:prstGeom>
        </p:spPr>
        <p:txBody>
          <a:bodyPr lIns="91436" tIns="45718" rIns="91436" bIns="45718"/>
          <a:lstStyle>
            <a:lvl1pPr marL="0" indent="0">
              <a:buNone/>
              <a:defRPr sz="2400">
                <a:latin typeface="Aleo" panose="020F0502020204030203" pitchFamily="34" charset="0"/>
              </a:defRPr>
            </a:lvl1pPr>
            <a:lvl2pPr marL="457180" indent="0">
              <a:buNone/>
              <a:defRPr sz="1900"/>
            </a:lvl2pPr>
            <a:lvl3pPr marL="914361" indent="0">
              <a:buNone/>
              <a:defRPr sz="1900"/>
            </a:lvl3pPr>
            <a:lvl4pPr marL="1371539" indent="0">
              <a:buNone/>
              <a:defRPr sz="1700"/>
            </a:lvl4pPr>
            <a:lvl5pPr marL="1828719" indent="0">
              <a:buNone/>
              <a:defRPr sz="1700"/>
            </a:lvl5pPr>
            <a:lvl6pPr marL="2285900" indent="0">
              <a:buNone/>
              <a:defRPr sz="1700"/>
            </a:lvl6pPr>
            <a:lvl7pPr marL="2743080" indent="0">
              <a:buNone/>
              <a:defRPr sz="1700"/>
            </a:lvl7pPr>
            <a:lvl8pPr marL="3200261" indent="0">
              <a:buNone/>
              <a:defRPr sz="1700"/>
            </a:lvl8pPr>
            <a:lvl9pPr marL="3657439" indent="0">
              <a:buNone/>
              <a:defRPr sz="1700"/>
            </a:lvl9pPr>
          </a:lstStyle>
          <a:p>
            <a:pPr lvl="0"/>
            <a:r>
              <a:rPr lang="pl-PL" dirty="0"/>
              <a:t>Kliknij, aby edytować style wzorca tekstu</a:t>
            </a:r>
          </a:p>
        </p:txBody>
      </p:sp>
    </p:spTree>
    <p:extLst>
      <p:ext uri="{BB962C8B-B14F-4D97-AF65-F5344CB8AC3E}">
        <p14:creationId xmlns:p14="http://schemas.microsoft.com/office/powerpoint/2010/main" val="413608463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zawartości 2"/>
          <p:cNvSpPr>
            <a:spLocks noGrp="1"/>
          </p:cNvSpPr>
          <p:nvPr>
            <p:ph sz="half" idx="1"/>
          </p:nvPr>
        </p:nvSpPr>
        <p:spPr>
          <a:xfrm>
            <a:off x="1676401" y="3651250"/>
            <a:ext cx="10439400" cy="87026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Symbol zastępczy zawartości 3"/>
          <p:cNvSpPr>
            <a:spLocks noGrp="1"/>
          </p:cNvSpPr>
          <p:nvPr>
            <p:ph sz="half" idx="2"/>
          </p:nvPr>
        </p:nvSpPr>
        <p:spPr>
          <a:xfrm>
            <a:off x="12268201" y="3651250"/>
            <a:ext cx="10439400" cy="87026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2897334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679576"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tekstu 2"/>
          <p:cNvSpPr>
            <a:spLocks noGrp="1"/>
          </p:cNvSpPr>
          <p:nvPr>
            <p:ph type="body" idx="1"/>
          </p:nvPr>
        </p:nvSpPr>
        <p:spPr>
          <a:xfrm>
            <a:off x="1679577" y="3362329"/>
            <a:ext cx="10315576" cy="1647826"/>
          </a:xfrm>
          <a:prstGeom prst="rect">
            <a:avLst/>
          </a:prstGeom>
        </p:spPr>
        <p:txBody>
          <a:bodyPr lIns="91436" tIns="45718" rIns="91436" bIns="45718" anchor="b"/>
          <a:lstStyle>
            <a:lvl1pPr marL="0" indent="0">
              <a:buNone/>
              <a:defRPr sz="2400" b="1">
                <a:latin typeface="Aleo" panose="020F0502020204030203" pitchFamily="34" charset="0"/>
              </a:defRPr>
            </a:lvl1pPr>
            <a:lvl2pPr marL="457180" indent="0">
              <a:buNone/>
              <a:defRPr sz="1900" b="1"/>
            </a:lvl2pPr>
            <a:lvl3pPr marL="914361" indent="0">
              <a:buNone/>
              <a:defRPr sz="1900" b="1"/>
            </a:lvl3pPr>
            <a:lvl4pPr marL="1371539" indent="0">
              <a:buNone/>
              <a:defRPr sz="1700" b="1"/>
            </a:lvl4pPr>
            <a:lvl5pPr marL="1828719" indent="0">
              <a:buNone/>
              <a:defRPr sz="1700" b="1"/>
            </a:lvl5pPr>
            <a:lvl6pPr marL="2285900" indent="0">
              <a:buNone/>
              <a:defRPr sz="1700" b="1"/>
            </a:lvl6pPr>
            <a:lvl7pPr marL="2743080" indent="0">
              <a:buNone/>
              <a:defRPr sz="1700" b="1"/>
            </a:lvl7pPr>
            <a:lvl8pPr marL="3200261" indent="0">
              <a:buNone/>
              <a:defRPr sz="1700" b="1"/>
            </a:lvl8pPr>
            <a:lvl9pPr marL="3657439" indent="0">
              <a:buNone/>
              <a:defRPr sz="1700" b="1"/>
            </a:lvl9pPr>
          </a:lstStyle>
          <a:p>
            <a:pPr lvl="0"/>
            <a:r>
              <a:rPr lang="pl-PL" dirty="0"/>
              <a:t>Kliknij, aby edytować style wzorca tekstu</a:t>
            </a:r>
          </a:p>
        </p:txBody>
      </p:sp>
      <p:sp>
        <p:nvSpPr>
          <p:cNvPr id="4" name="Symbol zastępczy zawartości 3"/>
          <p:cNvSpPr>
            <a:spLocks noGrp="1"/>
          </p:cNvSpPr>
          <p:nvPr>
            <p:ph sz="half" idx="2"/>
          </p:nvPr>
        </p:nvSpPr>
        <p:spPr>
          <a:xfrm>
            <a:off x="1679577" y="5010150"/>
            <a:ext cx="10315576" cy="73691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Symbol zastępczy tekstu 4"/>
          <p:cNvSpPr>
            <a:spLocks noGrp="1"/>
          </p:cNvSpPr>
          <p:nvPr>
            <p:ph type="body" sz="quarter" idx="3"/>
          </p:nvPr>
        </p:nvSpPr>
        <p:spPr>
          <a:xfrm>
            <a:off x="12344401" y="3362329"/>
            <a:ext cx="10366376" cy="1647826"/>
          </a:xfrm>
          <a:prstGeom prst="rect">
            <a:avLst/>
          </a:prstGeom>
        </p:spPr>
        <p:txBody>
          <a:bodyPr lIns="91436" tIns="45718" rIns="91436" bIns="45718" anchor="b"/>
          <a:lstStyle>
            <a:lvl1pPr marL="0" indent="0">
              <a:buNone/>
              <a:defRPr sz="2400" b="1">
                <a:latin typeface="Aleo" panose="020F0502020204030203" pitchFamily="34" charset="0"/>
              </a:defRPr>
            </a:lvl1pPr>
            <a:lvl2pPr marL="457180" indent="0">
              <a:buNone/>
              <a:defRPr sz="1900" b="1"/>
            </a:lvl2pPr>
            <a:lvl3pPr marL="914361" indent="0">
              <a:buNone/>
              <a:defRPr sz="1900" b="1"/>
            </a:lvl3pPr>
            <a:lvl4pPr marL="1371539" indent="0">
              <a:buNone/>
              <a:defRPr sz="1700" b="1"/>
            </a:lvl4pPr>
            <a:lvl5pPr marL="1828719" indent="0">
              <a:buNone/>
              <a:defRPr sz="1700" b="1"/>
            </a:lvl5pPr>
            <a:lvl6pPr marL="2285900" indent="0">
              <a:buNone/>
              <a:defRPr sz="1700" b="1"/>
            </a:lvl6pPr>
            <a:lvl7pPr marL="2743080" indent="0">
              <a:buNone/>
              <a:defRPr sz="1700" b="1"/>
            </a:lvl7pPr>
            <a:lvl8pPr marL="3200261" indent="0">
              <a:buNone/>
              <a:defRPr sz="1700" b="1"/>
            </a:lvl8pPr>
            <a:lvl9pPr marL="3657439" indent="0">
              <a:buNone/>
              <a:defRPr sz="1700" b="1"/>
            </a:lvl9pPr>
          </a:lstStyle>
          <a:p>
            <a:pPr lvl="0"/>
            <a:r>
              <a:rPr lang="pl-PL" dirty="0"/>
              <a:t>Kliknij, aby edytować style wzorca tekstu</a:t>
            </a:r>
          </a:p>
        </p:txBody>
      </p:sp>
      <p:sp>
        <p:nvSpPr>
          <p:cNvPr id="6" name="Symbol zastępczy zawartości 5"/>
          <p:cNvSpPr>
            <a:spLocks noGrp="1"/>
          </p:cNvSpPr>
          <p:nvPr>
            <p:ph sz="quarter" idx="4"/>
          </p:nvPr>
        </p:nvSpPr>
        <p:spPr>
          <a:xfrm>
            <a:off x="12344401" y="5010150"/>
            <a:ext cx="10366376" cy="73691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53747348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Tree>
    <p:extLst>
      <p:ext uri="{BB962C8B-B14F-4D97-AF65-F5344CB8AC3E}">
        <p14:creationId xmlns:p14="http://schemas.microsoft.com/office/powerpoint/2010/main" val="40212574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9955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679576" y="914400"/>
            <a:ext cx="7864475" cy="3200400"/>
          </a:xfrm>
          <a:prstGeom prst="rect">
            <a:avLst/>
          </a:prstGeom>
        </p:spPr>
        <p:txBody>
          <a:bodyPr lIns="91436" tIns="45718" rIns="91436" bIns="45718" anchor="b"/>
          <a:lstStyle>
            <a:lvl1pPr>
              <a:defRPr sz="3100">
                <a:latin typeface="Aleo" panose="020F0502020204030203" pitchFamily="34" charset="0"/>
              </a:defRPr>
            </a:lvl1pPr>
          </a:lstStyle>
          <a:p>
            <a:r>
              <a:rPr lang="pl-PL" dirty="0"/>
              <a:t>Kliknij, aby edytować styl</a:t>
            </a:r>
            <a:endParaRPr lang="en-US" dirty="0"/>
          </a:p>
        </p:txBody>
      </p:sp>
      <p:sp>
        <p:nvSpPr>
          <p:cNvPr id="3" name="Symbol zastępczy zawartości 2"/>
          <p:cNvSpPr>
            <a:spLocks noGrp="1"/>
          </p:cNvSpPr>
          <p:nvPr>
            <p:ph idx="1"/>
          </p:nvPr>
        </p:nvSpPr>
        <p:spPr>
          <a:xfrm>
            <a:off x="10366376" y="1974853"/>
            <a:ext cx="12344400" cy="9747250"/>
          </a:xfrm>
          <a:prstGeom prst="rect">
            <a:avLst/>
          </a:prstGeom>
        </p:spPr>
        <p:txBody>
          <a:bodyPr lIns="91436" tIns="45718" rIns="91436" bIns="45718"/>
          <a:lstStyle>
            <a:lvl1pPr>
              <a:defRPr sz="3100">
                <a:latin typeface="Aleo" panose="020F0502020204030203" pitchFamily="34" charset="0"/>
              </a:defRPr>
            </a:lvl1pPr>
            <a:lvl2pPr>
              <a:defRPr sz="2900">
                <a:latin typeface="Aleo" panose="020F0502020204030203" pitchFamily="34" charset="0"/>
              </a:defRPr>
            </a:lvl2pPr>
            <a:lvl3pPr>
              <a:defRPr sz="2400">
                <a:latin typeface="Aleo" panose="020F0502020204030203" pitchFamily="34" charset="0"/>
              </a:defRPr>
            </a:lvl3pPr>
            <a:lvl4pPr>
              <a:defRPr sz="1900">
                <a:latin typeface="Aleo" panose="020F0502020204030203" pitchFamily="34" charset="0"/>
              </a:defRPr>
            </a:lvl4pPr>
            <a:lvl5pPr>
              <a:defRPr sz="1900">
                <a:latin typeface="Aleo" panose="020F0502020204030203" pitchFamily="34" charset="0"/>
              </a:defRPr>
            </a:lvl5pPr>
            <a:lvl6pPr>
              <a:defRPr sz="1900"/>
            </a:lvl6pPr>
            <a:lvl7pPr>
              <a:defRPr sz="1900"/>
            </a:lvl7pPr>
            <a:lvl8pPr>
              <a:defRPr sz="1900"/>
            </a:lvl8pPr>
            <a:lvl9pPr>
              <a:defRPr sz="19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Symbol zastępczy tekstu 3"/>
          <p:cNvSpPr>
            <a:spLocks noGrp="1"/>
          </p:cNvSpPr>
          <p:nvPr>
            <p:ph type="body" sz="half" idx="2"/>
          </p:nvPr>
        </p:nvSpPr>
        <p:spPr>
          <a:xfrm>
            <a:off x="1679576" y="4114800"/>
            <a:ext cx="7864475" cy="7623176"/>
          </a:xfrm>
          <a:prstGeom prst="rect">
            <a:avLst/>
          </a:prstGeom>
        </p:spPr>
        <p:txBody>
          <a:bodyPr lIns="91436" tIns="45718" rIns="91436" bIns="45718"/>
          <a:lstStyle>
            <a:lvl1pPr marL="0" indent="0">
              <a:buNone/>
              <a:defRPr sz="1700">
                <a:latin typeface="Aleo" panose="020F0502020204030203" pitchFamily="34" charset="0"/>
              </a:defRPr>
            </a:lvl1pPr>
            <a:lvl2pPr marL="457180" indent="0">
              <a:buNone/>
              <a:defRPr sz="1400"/>
            </a:lvl2pPr>
            <a:lvl3pPr marL="914361" indent="0">
              <a:buNone/>
              <a:defRPr sz="1200"/>
            </a:lvl3pPr>
            <a:lvl4pPr marL="1371539" indent="0">
              <a:buNone/>
              <a:defRPr sz="1000"/>
            </a:lvl4pPr>
            <a:lvl5pPr marL="1828719" indent="0">
              <a:buNone/>
              <a:defRPr sz="1000"/>
            </a:lvl5pPr>
            <a:lvl6pPr marL="2285900" indent="0">
              <a:buNone/>
              <a:defRPr sz="1000"/>
            </a:lvl6pPr>
            <a:lvl7pPr marL="2743080" indent="0">
              <a:buNone/>
              <a:defRPr sz="1000"/>
            </a:lvl7pPr>
            <a:lvl8pPr marL="3200261" indent="0">
              <a:buNone/>
              <a:defRPr sz="1000"/>
            </a:lvl8pPr>
            <a:lvl9pPr marL="3657439" indent="0">
              <a:buNone/>
              <a:defRPr sz="1000"/>
            </a:lvl9pPr>
          </a:lstStyle>
          <a:p>
            <a:pPr lvl="0"/>
            <a:r>
              <a:rPr lang="pl-PL" dirty="0"/>
              <a:t>Kliknij, aby edytować style wzorca tekstu</a:t>
            </a:r>
          </a:p>
        </p:txBody>
      </p:sp>
    </p:spTree>
    <p:extLst>
      <p:ext uri="{BB962C8B-B14F-4D97-AF65-F5344CB8AC3E}">
        <p14:creationId xmlns:p14="http://schemas.microsoft.com/office/powerpoint/2010/main" val="37573394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zawartości 2"/>
          <p:cNvSpPr>
            <a:spLocks noGrp="1"/>
          </p:cNvSpPr>
          <p:nvPr>
            <p:ph idx="1"/>
          </p:nvPr>
        </p:nvSpPr>
        <p:spPr>
          <a:xfrm>
            <a:off x="1676400" y="3651250"/>
            <a:ext cx="21031200" cy="87026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37553060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679576" y="914400"/>
            <a:ext cx="7864475" cy="3200400"/>
          </a:xfrm>
          <a:prstGeom prst="rect">
            <a:avLst/>
          </a:prstGeom>
        </p:spPr>
        <p:txBody>
          <a:bodyPr lIns="91436" tIns="45718" rIns="91436" bIns="45718" anchor="b"/>
          <a:lstStyle>
            <a:lvl1pPr>
              <a:defRPr sz="3100">
                <a:latin typeface="Aleo" panose="020F0502020204030203" pitchFamily="34" charset="0"/>
              </a:defRPr>
            </a:lvl1pPr>
          </a:lstStyle>
          <a:p>
            <a:r>
              <a:rPr lang="pl-PL" dirty="0"/>
              <a:t>Kliknij, aby edytować styl</a:t>
            </a:r>
            <a:endParaRPr lang="en-US" dirty="0"/>
          </a:p>
        </p:txBody>
      </p:sp>
      <p:sp>
        <p:nvSpPr>
          <p:cNvPr id="3" name="Symbol zastępczy obrazu 2"/>
          <p:cNvSpPr>
            <a:spLocks noGrp="1"/>
          </p:cNvSpPr>
          <p:nvPr>
            <p:ph type="pic" idx="1"/>
          </p:nvPr>
        </p:nvSpPr>
        <p:spPr>
          <a:xfrm>
            <a:off x="10366376" y="1974853"/>
            <a:ext cx="12344400" cy="9747250"/>
          </a:xfrm>
          <a:prstGeom prst="rect">
            <a:avLst/>
          </a:prstGeom>
        </p:spPr>
        <p:txBody>
          <a:bodyPr lIns="91436" tIns="45718" rIns="91436" bIns="45718"/>
          <a:lstStyle>
            <a:lvl1pPr marL="0" indent="0">
              <a:buNone/>
              <a:defRPr sz="3100">
                <a:latin typeface="Aleo" panose="020F0502020204030203" pitchFamily="34" charset="0"/>
              </a:defRPr>
            </a:lvl1pPr>
            <a:lvl2pPr marL="457180" indent="0">
              <a:buNone/>
              <a:defRPr sz="2900"/>
            </a:lvl2pPr>
            <a:lvl3pPr marL="914361" indent="0">
              <a:buNone/>
              <a:defRPr sz="2400"/>
            </a:lvl3pPr>
            <a:lvl4pPr marL="1371539" indent="0">
              <a:buNone/>
              <a:defRPr sz="1900"/>
            </a:lvl4pPr>
            <a:lvl5pPr marL="1828719" indent="0">
              <a:buNone/>
              <a:defRPr sz="1900"/>
            </a:lvl5pPr>
            <a:lvl6pPr marL="2285900" indent="0">
              <a:buNone/>
              <a:defRPr sz="1900"/>
            </a:lvl6pPr>
            <a:lvl7pPr marL="2743080" indent="0">
              <a:buNone/>
              <a:defRPr sz="1900"/>
            </a:lvl7pPr>
            <a:lvl8pPr marL="3200261" indent="0">
              <a:buNone/>
              <a:defRPr sz="1900"/>
            </a:lvl8pPr>
            <a:lvl9pPr marL="3657439" indent="0">
              <a:buNone/>
              <a:defRPr sz="1900"/>
            </a:lvl9pPr>
          </a:lstStyle>
          <a:p>
            <a:pPr lvl="0"/>
            <a:endParaRPr lang="en-US" noProof="0" dirty="0">
              <a:sym typeface="Gill Sans" charset="0"/>
            </a:endParaRPr>
          </a:p>
        </p:txBody>
      </p:sp>
      <p:sp>
        <p:nvSpPr>
          <p:cNvPr id="4" name="Symbol zastępczy tekstu 3"/>
          <p:cNvSpPr>
            <a:spLocks noGrp="1"/>
          </p:cNvSpPr>
          <p:nvPr>
            <p:ph type="body" sz="half" idx="2"/>
          </p:nvPr>
        </p:nvSpPr>
        <p:spPr>
          <a:xfrm>
            <a:off x="1679576" y="4114800"/>
            <a:ext cx="7864475" cy="7623176"/>
          </a:xfrm>
          <a:prstGeom prst="rect">
            <a:avLst/>
          </a:prstGeom>
        </p:spPr>
        <p:txBody>
          <a:bodyPr lIns="91436" tIns="45718" rIns="91436" bIns="45718"/>
          <a:lstStyle>
            <a:lvl1pPr marL="0" indent="0">
              <a:buNone/>
              <a:defRPr sz="1700">
                <a:latin typeface="Aleo" panose="020F0502020204030203" pitchFamily="34" charset="0"/>
              </a:defRPr>
            </a:lvl1pPr>
            <a:lvl2pPr marL="457180" indent="0">
              <a:buNone/>
              <a:defRPr sz="1400"/>
            </a:lvl2pPr>
            <a:lvl3pPr marL="914361" indent="0">
              <a:buNone/>
              <a:defRPr sz="1200"/>
            </a:lvl3pPr>
            <a:lvl4pPr marL="1371539" indent="0">
              <a:buNone/>
              <a:defRPr sz="1000"/>
            </a:lvl4pPr>
            <a:lvl5pPr marL="1828719" indent="0">
              <a:buNone/>
              <a:defRPr sz="1000"/>
            </a:lvl5pPr>
            <a:lvl6pPr marL="2285900" indent="0">
              <a:buNone/>
              <a:defRPr sz="1000"/>
            </a:lvl6pPr>
            <a:lvl7pPr marL="2743080" indent="0">
              <a:buNone/>
              <a:defRPr sz="1000"/>
            </a:lvl7pPr>
            <a:lvl8pPr marL="3200261" indent="0">
              <a:buNone/>
              <a:defRPr sz="1000"/>
            </a:lvl8pPr>
            <a:lvl9pPr marL="3657439" indent="0">
              <a:buNone/>
              <a:defRPr sz="1000"/>
            </a:lvl9pPr>
          </a:lstStyle>
          <a:p>
            <a:pPr lvl="0"/>
            <a:r>
              <a:rPr lang="pl-PL" dirty="0"/>
              <a:t>Kliknij, aby edytować style wzorca tekstu</a:t>
            </a:r>
          </a:p>
        </p:txBody>
      </p:sp>
    </p:spTree>
    <p:extLst>
      <p:ext uri="{BB962C8B-B14F-4D97-AF65-F5344CB8AC3E}">
        <p14:creationId xmlns:p14="http://schemas.microsoft.com/office/powerpoint/2010/main" val="296574745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tytułu pionowego 2"/>
          <p:cNvSpPr>
            <a:spLocks noGrp="1"/>
          </p:cNvSpPr>
          <p:nvPr>
            <p:ph type="body" orient="vert" idx="1"/>
          </p:nvPr>
        </p:nvSpPr>
        <p:spPr>
          <a:xfrm>
            <a:off x="1676400" y="3651250"/>
            <a:ext cx="21031200" cy="8702676"/>
          </a:xfrm>
          <a:prstGeom prst="rect">
            <a:avLst/>
          </a:prstGeom>
        </p:spPr>
        <p:txBody>
          <a:bodyPr vert="eaVert"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38938147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17449801" y="730250"/>
            <a:ext cx="5257800" cy="11623676"/>
          </a:xfrm>
          <a:prstGeom prst="rect">
            <a:avLst/>
          </a:prstGeom>
        </p:spPr>
        <p:txBody>
          <a:bodyPr vert="eaVert"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tytułu pionowego 2"/>
          <p:cNvSpPr>
            <a:spLocks noGrp="1"/>
          </p:cNvSpPr>
          <p:nvPr>
            <p:ph type="body" orient="vert" idx="1"/>
          </p:nvPr>
        </p:nvSpPr>
        <p:spPr>
          <a:xfrm>
            <a:off x="1676401" y="730250"/>
            <a:ext cx="15621000" cy="11623676"/>
          </a:xfrm>
          <a:prstGeom prst="rect">
            <a:avLst/>
          </a:prstGeom>
        </p:spPr>
        <p:txBody>
          <a:bodyPr vert="eaVert"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343469125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4260861"/>
            <a:ext cx="20726400" cy="2940050"/>
          </a:xfrm>
        </p:spPr>
        <p:txBody>
          <a:bodyPr/>
          <a:lstStyle/>
          <a:p>
            <a:r>
              <a:rPr lang="en-US"/>
              <a:t>Click to edit Master title style</a:t>
            </a:r>
            <a:endParaRPr lang="en-IN"/>
          </a:p>
        </p:txBody>
      </p:sp>
      <p:sp>
        <p:nvSpPr>
          <p:cNvPr id="3" name="Subtitle 2"/>
          <p:cNvSpPr>
            <a:spLocks noGrp="1"/>
          </p:cNvSpPr>
          <p:nvPr>
            <p:ph type="subTitle" idx="1"/>
          </p:nvPr>
        </p:nvSpPr>
        <p:spPr>
          <a:xfrm>
            <a:off x="3657600" y="7772400"/>
            <a:ext cx="17068800" cy="3505200"/>
          </a:xfrm>
        </p:spPr>
        <p:txBody>
          <a:bodyPr/>
          <a:lstStyle>
            <a:lvl1pPr marL="0" indent="0" algn="ctr">
              <a:buNone/>
              <a:defRPr>
                <a:solidFill>
                  <a:schemeClr val="tx1">
                    <a:tint val="75000"/>
                  </a:schemeClr>
                </a:solidFill>
              </a:defRPr>
            </a:lvl1pPr>
            <a:lvl2pPr marL="971852" indent="0" algn="ctr">
              <a:buNone/>
              <a:defRPr>
                <a:solidFill>
                  <a:schemeClr val="tx1">
                    <a:tint val="75000"/>
                  </a:schemeClr>
                </a:solidFill>
              </a:defRPr>
            </a:lvl2pPr>
            <a:lvl3pPr marL="1943707" indent="0" algn="ctr">
              <a:buNone/>
              <a:defRPr>
                <a:solidFill>
                  <a:schemeClr val="tx1">
                    <a:tint val="75000"/>
                  </a:schemeClr>
                </a:solidFill>
              </a:defRPr>
            </a:lvl3pPr>
            <a:lvl4pPr marL="2915560" indent="0" algn="ctr">
              <a:buNone/>
              <a:defRPr>
                <a:solidFill>
                  <a:schemeClr val="tx1">
                    <a:tint val="75000"/>
                  </a:schemeClr>
                </a:solidFill>
              </a:defRPr>
            </a:lvl4pPr>
            <a:lvl5pPr marL="3887412" indent="0" algn="ctr">
              <a:buNone/>
              <a:defRPr>
                <a:solidFill>
                  <a:schemeClr val="tx1">
                    <a:tint val="75000"/>
                  </a:schemeClr>
                </a:solidFill>
              </a:defRPr>
            </a:lvl5pPr>
            <a:lvl6pPr marL="4859265" indent="0" algn="ctr">
              <a:buNone/>
              <a:defRPr>
                <a:solidFill>
                  <a:schemeClr val="tx1">
                    <a:tint val="75000"/>
                  </a:schemeClr>
                </a:solidFill>
              </a:defRPr>
            </a:lvl6pPr>
            <a:lvl7pPr marL="5831119" indent="0" algn="ctr">
              <a:buNone/>
              <a:defRPr>
                <a:solidFill>
                  <a:schemeClr val="tx1">
                    <a:tint val="75000"/>
                  </a:schemeClr>
                </a:solidFill>
              </a:defRPr>
            </a:lvl7pPr>
            <a:lvl8pPr marL="6802972" indent="0" algn="ctr">
              <a:buNone/>
              <a:defRPr>
                <a:solidFill>
                  <a:schemeClr val="tx1">
                    <a:tint val="75000"/>
                  </a:schemeClr>
                </a:solidFill>
              </a:defRPr>
            </a:lvl8pPr>
            <a:lvl9pPr marL="777482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D0065BE-0657-4A47-90AD-C21C55E16B19}" type="datetime4">
              <a:rPr lang="en-US" smtClean="0">
                <a:solidFill>
                  <a:srgbClr val="000000">
                    <a:tint val="75000"/>
                  </a:srgbClr>
                </a:solidFill>
              </a:rPr>
              <a:pPr/>
              <a:t>March 26, 2024</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045044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47BB8AF-C16A-4836-A92D-61834B5F0BA5}" type="datetime4">
              <a:rPr lang="en-US" smtClean="0">
                <a:solidFill>
                  <a:srgbClr val="000000">
                    <a:tint val="75000"/>
                  </a:srgbClr>
                </a:solidFill>
              </a:rPr>
              <a:pPr/>
              <a:t>March 26, 2024</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516007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168" y="8813807"/>
            <a:ext cx="20726400" cy="2724150"/>
          </a:xfrm>
        </p:spPr>
        <p:txBody>
          <a:bodyPr anchor="t"/>
          <a:lstStyle>
            <a:lvl1pPr algn="l">
              <a:defRPr sz="8600" b="1" cap="all"/>
            </a:lvl1pPr>
          </a:lstStyle>
          <a:p>
            <a:r>
              <a:rPr lang="en-US"/>
              <a:t>Click to edit Master title style</a:t>
            </a:r>
            <a:endParaRPr lang="en-IN"/>
          </a:p>
        </p:txBody>
      </p:sp>
      <p:sp>
        <p:nvSpPr>
          <p:cNvPr id="3" name="Text Placeholder 2"/>
          <p:cNvSpPr>
            <a:spLocks noGrp="1"/>
          </p:cNvSpPr>
          <p:nvPr>
            <p:ph type="body" idx="1"/>
          </p:nvPr>
        </p:nvSpPr>
        <p:spPr>
          <a:xfrm>
            <a:off x="1926168" y="5813427"/>
            <a:ext cx="20726400" cy="3000374"/>
          </a:xfrm>
        </p:spPr>
        <p:txBody>
          <a:bodyPr anchor="b"/>
          <a:lstStyle>
            <a:lvl1pPr marL="0" indent="0">
              <a:buNone/>
              <a:defRPr sz="4300">
                <a:solidFill>
                  <a:schemeClr val="tx1">
                    <a:tint val="75000"/>
                  </a:schemeClr>
                </a:solidFill>
              </a:defRPr>
            </a:lvl1pPr>
            <a:lvl2pPr marL="971852" indent="0">
              <a:buNone/>
              <a:defRPr sz="3800">
                <a:solidFill>
                  <a:schemeClr val="tx1">
                    <a:tint val="75000"/>
                  </a:schemeClr>
                </a:solidFill>
              </a:defRPr>
            </a:lvl2pPr>
            <a:lvl3pPr marL="1943707" indent="0">
              <a:buNone/>
              <a:defRPr sz="3300">
                <a:solidFill>
                  <a:schemeClr val="tx1">
                    <a:tint val="75000"/>
                  </a:schemeClr>
                </a:solidFill>
              </a:defRPr>
            </a:lvl3pPr>
            <a:lvl4pPr marL="2915560" indent="0">
              <a:buNone/>
              <a:defRPr sz="2900">
                <a:solidFill>
                  <a:schemeClr val="tx1">
                    <a:tint val="75000"/>
                  </a:schemeClr>
                </a:solidFill>
              </a:defRPr>
            </a:lvl4pPr>
            <a:lvl5pPr marL="3887412" indent="0">
              <a:buNone/>
              <a:defRPr sz="2900">
                <a:solidFill>
                  <a:schemeClr val="tx1">
                    <a:tint val="75000"/>
                  </a:schemeClr>
                </a:solidFill>
              </a:defRPr>
            </a:lvl5pPr>
            <a:lvl6pPr marL="4859265" indent="0">
              <a:buNone/>
              <a:defRPr sz="2900">
                <a:solidFill>
                  <a:schemeClr val="tx1">
                    <a:tint val="75000"/>
                  </a:schemeClr>
                </a:solidFill>
              </a:defRPr>
            </a:lvl6pPr>
            <a:lvl7pPr marL="5831119" indent="0">
              <a:buNone/>
              <a:defRPr sz="2900">
                <a:solidFill>
                  <a:schemeClr val="tx1">
                    <a:tint val="75000"/>
                  </a:schemeClr>
                </a:solidFill>
              </a:defRPr>
            </a:lvl7pPr>
            <a:lvl8pPr marL="6802972" indent="0">
              <a:buNone/>
              <a:defRPr sz="2900">
                <a:solidFill>
                  <a:schemeClr val="tx1">
                    <a:tint val="75000"/>
                  </a:schemeClr>
                </a:solidFill>
              </a:defRPr>
            </a:lvl8pPr>
            <a:lvl9pPr marL="7774827" indent="0">
              <a:buNone/>
              <a:defRPr sz="2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solidFill>
                  <a:srgbClr val="000000">
                    <a:tint val="75000"/>
                  </a:srgbClr>
                </a:solidFill>
              </a:rPr>
              <a:pPr/>
              <a:t>March 26, 2024</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179493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219200" y="3200407"/>
            <a:ext cx="10769600" cy="9051926"/>
          </a:xfrm>
        </p:spPr>
        <p:txBody>
          <a:bodyPr/>
          <a:lstStyle>
            <a:lvl1pPr>
              <a:defRPr sz="6000"/>
            </a:lvl1pPr>
            <a:lvl2pPr>
              <a:defRPr sz="5000"/>
            </a:lvl2pPr>
            <a:lvl3pPr>
              <a:defRPr sz="430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2395200" y="3200407"/>
            <a:ext cx="10769600" cy="9051926"/>
          </a:xfrm>
        </p:spPr>
        <p:txBody>
          <a:bodyPr/>
          <a:lstStyle>
            <a:lvl1pPr>
              <a:defRPr sz="6000"/>
            </a:lvl1pPr>
            <a:lvl2pPr>
              <a:defRPr sz="5000"/>
            </a:lvl2pPr>
            <a:lvl3pPr>
              <a:defRPr sz="430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3A18F4-33C3-445B-924C-31108C51719C}" type="datetime4">
              <a:rPr lang="en-US" smtClean="0">
                <a:solidFill>
                  <a:srgbClr val="000000">
                    <a:tint val="75000"/>
                  </a:srgbClr>
                </a:solidFill>
              </a:rPr>
              <a:pPr/>
              <a:t>March 26, 2024</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172491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1219200" y="3070231"/>
            <a:ext cx="10773835" cy="1279526"/>
          </a:xfrm>
        </p:spPr>
        <p:txBody>
          <a:bodyPr anchor="b"/>
          <a:lstStyle>
            <a:lvl1pPr marL="0" indent="0">
              <a:buNone/>
              <a:defRPr sz="5000" b="1"/>
            </a:lvl1pPr>
            <a:lvl2pPr marL="971852" indent="0">
              <a:buNone/>
              <a:defRPr sz="4300" b="1"/>
            </a:lvl2pPr>
            <a:lvl3pPr marL="1943707" indent="0">
              <a:buNone/>
              <a:defRPr sz="3800" b="1"/>
            </a:lvl3pPr>
            <a:lvl4pPr marL="2915560" indent="0">
              <a:buNone/>
              <a:defRPr sz="3300" b="1"/>
            </a:lvl4pPr>
            <a:lvl5pPr marL="3887412" indent="0">
              <a:buNone/>
              <a:defRPr sz="3300" b="1"/>
            </a:lvl5pPr>
            <a:lvl6pPr marL="4859265" indent="0">
              <a:buNone/>
              <a:defRPr sz="3300" b="1"/>
            </a:lvl6pPr>
            <a:lvl7pPr marL="5831119" indent="0">
              <a:buNone/>
              <a:defRPr sz="3300" b="1"/>
            </a:lvl7pPr>
            <a:lvl8pPr marL="6802972" indent="0">
              <a:buNone/>
              <a:defRPr sz="3300" b="1"/>
            </a:lvl8pPr>
            <a:lvl9pPr marL="7774827" indent="0">
              <a:buNone/>
              <a:defRPr sz="3300" b="1"/>
            </a:lvl9pPr>
          </a:lstStyle>
          <a:p>
            <a:pPr lvl="0"/>
            <a:r>
              <a:rPr lang="en-US"/>
              <a:t>Click to edit Master text styles</a:t>
            </a:r>
          </a:p>
        </p:txBody>
      </p:sp>
      <p:sp>
        <p:nvSpPr>
          <p:cNvPr id="4" name="Content Placeholder 3"/>
          <p:cNvSpPr>
            <a:spLocks noGrp="1"/>
          </p:cNvSpPr>
          <p:nvPr>
            <p:ph sz="half" idx="2"/>
          </p:nvPr>
        </p:nvSpPr>
        <p:spPr>
          <a:xfrm>
            <a:off x="1219200" y="4349750"/>
            <a:ext cx="10773835" cy="7902576"/>
          </a:xfrm>
        </p:spPr>
        <p:txBody>
          <a:bodyPr/>
          <a:lstStyle>
            <a:lvl1pPr>
              <a:defRPr sz="5000"/>
            </a:lvl1pPr>
            <a:lvl2pPr>
              <a:defRPr sz="4300"/>
            </a:lvl2pPr>
            <a:lvl3pPr>
              <a:defRPr sz="38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2386751" y="3070231"/>
            <a:ext cx="10778067" cy="1279526"/>
          </a:xfrm>
        </p:spPr>
        <p:txBody>
          <a:bodyPr anchor="b"/>
          <a:lstStyle>
            <a:lvl1pPr marL="0" indent="0">
              <a:buNone/>
              <a:defRPr sz="5000" b="1"/>
            </a:lvl1pPr>
            <a:lvl2pPr marL="971852" indent="0">
              <a:buNone/>
              <a:defRPr sz="4300" b="1"/>
            </a:lvl2pPr>
            <a:lvl3pPr marL="1943707" indent="0">
              <a:buNone/>
              <a:defRPr sz="3800" b="1"/>
            </a:lvl3pPr>
            <a:lvl4pPr marL="2915560" indent="0">
              <a:buNone/>
              <a:defRPr sz="3300" b="1"/>
            </a:lvl4pPr>
            <a:lvl5pPr marL="3887412" indent="0">
              <a:buNone/>
              <a:defRPr sz="3300" b="1"/>
            </a:lvl5pPr>
            <a:lvl6pPr marL="4859265" indent="0">
              <a:buNone/>
              <a:defRPr sz="3300" b="1"/>
            </a:lvl6pPr>
            <a:lvl7pPr marL="5831119" indent="0">
              <a:buNone/>
              <a:defRPr sz="3300" b="1"/>
            </a:lvl7pPr>
            <a:lvl8pPr marL="6802972" indent="0">
              <a:buNone/>
              <a:defRPr sz="3300" b="1"/>
            </a:lvl8pPr>
            <a:lvl9pPr marL="7774827" indent="0">
              <a:buNone/>
              <a:defRPr sz="3300" b="1"/>
            </a:lvl9pPr>
          </a:lstStyle>
          <a:p>
            <a:pPr lvl="0"/>
            <a:r>
              <a:rPr lang="en-US"/>
              <a:t>Click to edit Master text styles</a:t>
            </a:r>
          </a:p>
        </p:txBody>
      </p:sp>
      <p:sp>
        <p:nvSpPr>
          <p:cNvPr id="6" name="Content Placeholder 5"/>
          <p:cNvSpPr>
            <a:spLocks noGrp="1"/>
          </p:cNvSpPr>
          <p:nvPr>
            <p:ph sz="quarter" idx="4"/>
          </p:nvPr>
        </p:nvSpPr>
        <p:spPr>
          <a:xfrm>
            <a:off x="12386751" y="4349750"/>
            <a:ext cx="10778067" cy="7902576"/>
          </a:xfrm>
        </p:spPr>
        <p:txBody>
          <a:bodyPr/>
          <a:lstStyle>
            <a:lvl1pPr>
              <a:defRPr sz="5000"/>
            </a:lvl1pPr>
            <a:lvl2pPr>
              <a:defRPr sz="4300"/>
            </a:lvl2pPr>
            <a:lvl3pPr>
              <a:defRPr sz="380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AF7543A-E259-478F-9E0D-57BA40E442B7}" type="datetime4">
              <a:rPr lang="en-US" smtClean="0">
                <a:solidFill>
                  <a:srgbClr val="000000">
                    <a:tint val="75000"/>
                  </a:srgbClr>
                </a:solidFill>
              </a:rPr>
              <a:pPr/>
              <a:t>March 26, 2024</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441953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FB012D-77A1-44B0-BB26-329BA1EE55C9}" type="datetime4">
              <a:rPr lang="en-US" smtClean="0">
                <a:solidFill>
                  <a:srgbClr val="000000">
                    <a:tint val="75000"/>
                  </a:srgbClr>
                </a:solidFill>
              </a:rPr>
              <a:pPr/>
              <a:t>March 26, 2024</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467719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solidFill>
                  <a:srgbClr val="000000">
                    <a:tint val="75000"/>
                  </a:srgbClr>
                </a:solidFill>
              </a:rPr>
              <a:pPr/>
              <a:t>March 26, 2024</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60941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1663699" y="3419474"/>
            <a:ext cx="21031200" cy="5705476"/>
          </a:xfrm>
          <a:prstGeom prst="rect">
            <a:avLst/>
          </a:prstGeom>
        </p:spPr>
        <p:txBody>
          <a:bodyPr lIns="91436" tIns="45718" rIns="91436" bIns="45718" anchor="b"/>
          <a:lstStyle>
            <a:lvl1pPr>
              <a:defRPr sz="6000">
                <a:latin typeface="Aleo" panose="020F0502020204030203" pitchFamily="34" charset="0"/>
              </a:defRPr>
            </a:lvl1pPr>
          </a:lstStyle>
          <a:p>
            <a:r>
              <a:rPr lang="pl-PL" dirty="0"/>
              <a:t>Kliknij, aby edytować styl</a:t>
            </a:r>
            <a:endParaRPr lang="en-US" dirty="0"/>
          </a:p>
        </p:txBody>
      </p:sp>
      <p:sp>
        <p:nvSpPr>
          <p:cNvPr id="3" name="Symbol zastępczy tekstu 2"/>
          <p:cNvSpPr>
            <a:spLocks noGrp="1"/>
          </p:cNvSpPr>
          <p:nvPr>
            <p:ph type="body" idx="1"/>
          </p:nvPr>
        </p:nvSpPr>
        <p:spPr>
          <a:xfrm>
            <a:off x="1663699" y="9178926"/>
            <a:ext cx="21031200" cy="3000376"/>
          </a:xfrm>
          <a:prstGeom prst="rect">
            <a:avLst/>
          </a:prstGeom>
        </p:spPr>
        <p:txBody>
          <a:bodyPr lIns="91436" tIns="45718" rIns="91436" bIns="45718"/>
          <a:lstStyle>
            <a:lvl1pPr marL="0" indent="0">
              <a:buNone/>
              <a:defRPr sz="2400">
                <a:latin typeface="Aleo" panose="020F0502020204030203" pitchFamily="34" charset="0"/>
              </a:defRPr>
            </a:lvl1pPr>
            <a:lvl2pPr marL="457180" indent="0">
              <a:buNone/>
              <a:defRPr sz="1900"/>
            </a:lvl2pPr>
            <a:lvl3pPr marL="914361" indent="0">
              <a:buNone/>
              <a:defRPr sz="1900"/>
            </a:lvl3pPr>
            <a:lvl4pPr marL="1371539" indent="0">
              <a:buNone/>
              <a:defRPr sz="1700"/>
            </a:lvl4pPr>
            <a:lvl5pPr marL="1828719" indent="0">
              <a:buNone/>
              <a:defRPr sz="1700"/>
            </a:lvl5pPr>
            <a:lvl6pPr marL="2285900" indent="0">
              <a:buNone/>
              <a:defRPr sz="1700"/>
            </a:lvl6pPr>
            <a:lvl7pPr marL="2743080" indent="0">
              <a:buNone/>
              <a:defRPr sz="1700"/>
            </a:lvl7pPr>
            <a:lvl8pPr marL="3200261" indent="0">
              <a:buNone/>
              <a:defRPr sz="1700"/>
            </a:lvl8pPr>
            <a:lvl9pPr marL="3657439" indent="0">
              <a:buNone/>
              <a:defRPr sz="1700"/>
            </a:lvl9pPr>
          </a:lstStyle>
          <a:p>
            <a:pPr lvl="0"/>
            <a:r>
              <a:rPr lang="pl-PL" dirty="0"/>
              <a:t>Kliknij, aby edytować style wzorca tekstu</a:t>
            </a:r>
          </a:p>
        </p:txBody>
      </p:sp>
    </p:spTree>
    <p:extLst>
      <p:ext uri="{BB962C8B-B14F-4D97-AF65-F5344CB8AC3E}">
        <p14:creationId xmlns:p14="http://schemas.microsoft.com/office/powerpoint/2010/main" val="314838008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9" y="546101"/>
            <a:ext cx="8022168" cy="2324102"/>
          </a:xfrm>
        </p:spPr>
        <p:txBody>
          <a:bodyPr anchor="b"/>
          <a:lstStyle>
            <a:lvl1pPr algn="l">
              <a:defRPr sz="4300" b="1"/>
            </a:lvl1pPr>
          </a:lstStyle>
          <a:p>
            <a:r>
              <a:rPr lang="en-US"/>
              <a:t>Click to edit Master title style</a:t>
            </a:r>
            <a:endParaRPr lang="en-IN"/>
          </a:p>
        </p:txBody>
      </p:sp>
      <p:sp>
        <p:nvSpPr>
          <p:cNvPr id="3" name="Content Placeholder 2"/>
          <p:cNvSpPr>
            <a:spLocks noGrp="1"/>
          </p:cNvSpPr>
          <p:nvPr>
            <p:ph idx="1"/>
          </p:nvPr>
        </p:nvSpPr>
        <p:spPr>
          <a:xfrm>
            <a:off x="9533467" y="546107"/>
            <a:ext cx="13631333" cy="11706226"/>
          </a:xfrm>
        </p:spPr>
        <p:txBody>
          <a:bodyPr/>
          <a:lstStyle>
            <a:lvl1pPr>
              <a:defRPr sz="6900"/>
            </a:lvl1pPr>
            <a:lvl2pPr>
              <a:defRPr sz="6000"/>
            </a:lvl2pPr>
            <a:lvl3pPr>
              <a:defRPr sz="50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219209" y="2870207"/>
            <a:ext cx="8022168" cy="9382126"/>
          </a:xfrm>
        </p:spPr>
        <p:txBody>
          <a:bodyPr/>
          <a:lstStyle>
            <a:lvl1pPr marL="0" indent="0">
              <a:buNone/>
              <a:defRPr sz="2900"/>
            </a:lvl1pPr>
            <a:lvl2pPr marL="971852" indent="0">
              <a:buNone/>
              <a:defRPr sz="2600"/>
            </a:lvl2pPr>
            <a:lvl3pPr marL="1943707" indent="0">
              <a:buNone/>
              <a:defRPr sz="2100"/>
            </a:lvl3pPr>
            <a:lvl4pPr marL="2915560" indent="0">
              <a:buNone/>
              <a:defRPr sz="1900"/>
            </a:lvl4pPr>
            <a:lvl5pPr marL="3887412" indent="0">
              <a:buNone/>
              <a:defRPr sz="1900"/>
            </a:lvl5pPr>
            <a:lvl6pPr marL="4859265" indent="0">
              <a:buNone/>
              <a:defRPr sz="1900"/>
            </a:lvl6pPr>
            <a:lvl7pPr marL="5831119" indent="0">
              <a:buNone/>
              <a:defRPr sz="1900"/>
            </a:lvl7pPr>
            <a:lvl8pPr marL="6802972" indent="0">
              <a:buNone/>
              <a:defRPr sz="1900"/>
            </a:lvl8pPr>
            <a:lvl9pPr marL="7774827"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solidFill>
                  <a:srgbClr val="000000">
                    <a:tint val="75000"/>
                  </a:srgbClr>
                </a:solidFill>
              </a:rPr>
              <a:pPr/>
              <a:t>March 26, 2024</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208322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79435" y="9601207"/>
            <a:ext cx="14630400" cy="1133478"/>
          </a:xfrm>
        </p:spPr>
        <p:txBody>
          <a:bodyPr anchor="b"/>
          <a:lstStyle>
            <a:lvl1pPr algn="l">
              <a:defRPr sz="4300" b="1"/>
            </a:lvl1pPr>
          </a:lstStyle>
          <a:p>
            <a:r>
              <a:rPr lang="en-US"/>
              <a:t>Click to edit Master title style</a:t>
            </a:r>
            <a:endParaRPr lang="en-IN"/>
          </a:p>
        </p:txBody>
      </p:sp>
      <p:sp>
        <p:nvSpPr>
          <p:cNvPr id="3" name="Picture Placeholder 2"/>
          <p:cNvSpPr>
            <a:spLocks noGrp="1"/>
          </p:cNvSpPr>
          <p:nvPr>
            <p:ph type="pic" idx="1"/>
          </p:nvPr>
        </p:nvSpPr>
        <p:spPr>
          <a:xfrm>
            <a:off x="4779435" y="1225550"/>
            <a:ext cx="14630400" cy="8229600"/>
          </a:xfrm>
        </p:spPr>
        <p:txBody>
          <a:bodyPr/>
          <a:lstStyle>
            <a:lvl1pPr marL="0" indent="0">
              <a:buNone/>
              <a:defRPr sz="6900"/>
            </a:lvl1pPr>
            <a:lvl2pPr marL="971852" indent="0">
              <a:buNone/>
              <a:defRPr sz="6000"/>
            </a:lvl2pPr>
            <a:lvl3pPr marL="1943707" indent="0">
              <a:buNone/>
              <a:defRPr sz="5000"/>
            </a:lvl3pPr>
            <a:lvl4pPr marL="2915560" indent="0">
              <a:buNone/>
              <a:defRPr sz="4300"/>
            </a:lvl4pPr>
            <a:lvl5pPr marL="3887412" indent="0">
              <a:buNone/>
              <a:defRPr sz="4300"/>
            </a:lvl5pPr>
            <a:lvl6pPr marL="4859265" indent="0">
              <a:buNone/>
              <a:defRPr sz="4300"/>
            </a:lvl6pPr>
            <a:lvl7pPr marL="5831119" indent="0">
              <a:buNone/>
              <a:defRPr sz="4300"/>
            </a:lvl7pPr>
            <a:lvl8pPr marL="6802972" indent="0">
              <a:buNone/>
              <a:defRPr sz="4300"/>
            </a:lvl8pPr>
            <a:lvl9pPr marL="7774827" indent="0">
              <a:buNone/>
              <a:defRPr sz="4300"/>
            </a:lvl9pPr>
          </a:lstStyle>
          <a:p>
            <a:endParaRPr lang="en-IN"/>
          </a:p>
        </p:txBody>
      </p:sp>
      <p:sp>
        <p:nvSpPr>
          <p:cNvPr id="4" name="Text Placeholder 3"/>
          <p:cNvSpPr>
            <a:spLocks noGrp="1"/>
          </p:cNvSpPr>
          <p:nvPr>
            <p:ph type="body" sz="half" idx="2"/>
          </p:nvPr>
        </p:nvSpPr>
        <p:spPr>
          <a:xfrm>
            <a:off x="4779435" y="10734683"/>
            <a:ext cx="14630400" cy="1609726"/>
          </a:xfrm>
        </p:spPr>
        <p:txBody>
          <a:bodyPr/>
          <a:lstStyle>
            <a:lvl1pPr marL="0" indent="0">
              <a:buNone/>
              <a:defRPr sz="2900"/>
            </a:lvl1pPr>
            <a:lvl2pPr marL="971852" indent="0">
              <a:buNone/>
              <a:defRPr sz="2600"/>
            </a:lvl2pPr>
            <a:lvl3pPr marL="1943707" indent="0">
              <a:buNone/>
              <a:defRPr sz="2100"/>
            </a:lvl3pPr>
            <a:lvl4pPr marL="2915560" indent="0">
              <a:buNone/>
              <a:defRPr sz="1900"/>
            </a:lvl4pPr>
            <a:lvl5pPr marL="3887412" indent="0">
              <a:buNone/>
              <a:defRPr sz="1900"/>
            </a:lvl5pPr>
            <a:lvl6pPr marL="4859265" indent="0">
              <a:buNone/>
              <a:defRPr sz="1900"/>
            </a:lvl6pPr>
            <a:lvl7pPr marL="5831119" indent="0">
              <a:buNone/>
              <a:defRPr sz="1900"/>
            </a:lvl7pPr>
            <a:lvl8pPr marL="6802972" indent="0">
              <a:buNone/>
              <a:defRPr sz="1900"/>
            </a:lvl8pPr>
            <a:lvl9pPr marL="7774827"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solidFill>
                  <a:srgbClr val="000000">
                    <a:tint val="75000"/>
                  </a:srgbClr>
                </a:solidFill>
              </a:rPr>
              <a:pPr/>
              <a:t>March 26, 2024</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85585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6C3AA4-67BE-44F7-809A-3582401494AF}" type="datetime4">
              <a:rPr lang="en-US" smtClean="0">
                <a:solidFill>
                  <a:srgbClr val="000000">
                    <a:tint val="75000"/>
                  </a:srgbClr>
                </a:solidFill>
              </a:rPr>
              <a:pPr/>
              <a:t>March 26, 2024</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164858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8400" y="549281"/>
            <a:ext cx="5486400" cy="117030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219200" y="549281"/>
            <a:ext cx="16052800" cy="11703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172EEB-1769-4776-AD69-E7C1260563EB}" type="datetime4">
              <a:rPr lang="en-US" smtClean="0">
                <a:solidFill>
                  <a:srgbClr val="000000">
                    <a:tint val="75000"/>
                  </a:srgbClr>
                </a:solidFill>
              </a:rPr>
              <a:pPr/>
              <a:t>March 26, 2024</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82516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zawartości 2"/>
          <p:cNvSpPr>
            <a:spLocks noGrp="1"/>
          </p:cNvSpPr>
          <p:nvPr>
            <p:ph sz="half" idx="1"/>
          </p:nvPr>
        </p:nvSpPr>
        <p:spPr>
          <a:xfrm>
            <a:off x="1676401" y="3651250"/>
            <a:ext cx="10439400" cy="87026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Symbol zastępczy zawartości 3"/>
          <p:cNvSpPr>
            <a:spLocks noGrp="1"/>
          </p:cNvSpPr>
          <p:nvPr>
            <p:ph sz="half" idx="2"/>
          </p:nvPr>
        </p:nvSpPr>
        <p:spPr>
          <a:xfrm>
            <a:off x="12268201" y="3651250"/>
            <a:ext cx="10439400" cy="87026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36659741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679576"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
        <p:nvSpPr>
          <p:cNvPr id="3" name="Symbol zastępczy tekstu 2"/>
          <p:cNvSpPr>
            <a:spLocks noGrp="1"/>
          </p:cNvSpPr>
          <p:nvPr>
            <p:ph type="body" idx="1"/>
          </p:nvPr>
        </p:nvSpPr>
        <p:spPr>
          <a:xfrm>
            <a:off x="1679577" y="3362329"/>
            <a:ext cx="10315576" cy="1647826"/>
          </a:xfrm>
          <a:prstGeom prst="rect">
            <a:avLst/>
          </a:prstGeom>
        </p:spPr>
        <p:txBody>
          <a:bodyPr lIns="91436" tIns="45718" rIns="91436" bIns="45718" anchor="b"/>
          <a:lstStyle>
            <a:lvl1pPr marL="0" indent="0">
              <a:buNone/>
              <a:defRPr sz="2400" b="1">
                <a:latin typeface="Aleo" panose="020F0502020204030203" pitchFamily="34" charset="0"/>
              </a:defRPr>
            </a:lvl1pPr>
            <a:lvl2pPr marL="457180" indent="0">
              <a:buNone/>
              <a:defRPr sz="1900" b="1"/>
            </a:lvl2pPr>
            <a:lvl3pPr marL="914361" indent="0">
              <a:buNone/>
              <a:defRPr sz="1900" b="1"/>
            </a:lvl3pPr>
            <a:lvl4pPr marL="1371539" indent="0">
              <a:buNone/>
              <a:defRPr sz="1700" b="1"/>
            </a:lvl4pPr>
            <a:lvl5pPr marL="1828719" indent="0">
              <a:buNone/>
              <a:defRPr sz="1700" b="1"/>
            </a:lvl5pPr>
            <a:lvl6pPr marL="2285900" indent="0">
              <a:buNone/>
              <a:defRPr sz="1700" b="1"/>
            </a:lvl6pPr>
            <a:lvl7pPr marL="2743080" indent="0">
              <a:buNone/>
              <a:defRPr sz="1700" b="1"/>
            </a:lvl7pPr>
            <a:lvl8pPr marL="3200261" indent="0">
              <a:buNone/>
              <a:defRPr sz="1700" b="1"/>
            </a:lvl8pPr>
            <a:lvl9pPr marL="3657439" indent="0">
              <a:buNone/>
              <a:defRPr sz="1700" b="1"/>
            </a:lvl9pPr>
          </a:lstStyle>
          <a:p>
            <a:pPr lvl="0"/>
            <a:r>
              <a:rPr lang="pl-PL" dirty="0"/>
              <a:t>Kliknij, aby edytować style wzorca tekstu</a:t>
            </a:r>
          </a:p>
        </p:txBody>
      </p:sp>
      <p:sp>
        <p:nvSpPr>
          <p:cNvPr id="4" name="Symbol zastępczy zawartości 3"/>
          <p:cNvSpPr>
            <a:spLocks noGrp="1"/>
          </p:cNvSpPr>
          <p:nvPr>
            <p:ph sz="half" idx="2"/>
          </p:nvPr>
        </p:nvSpPr>
        <p:spPr>
          <a:xfrm>
            <a:off x="1679577" y="5010150"/>
            <a:ext cx="10315576" cy="73691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5" name="Symbol zastępczy tekstu 4"/>
          <p:cNvSpPr>
            <a:spLocks noGrp="1"/>
          </p:cNvSpPr>
          <p:nvPr>
            <p:ph type="body" sz="quarter" idx="3"/>
          </p:nvPr>
        </p:nvSpPr>
        <p:spPr>
          <a:xfrm>
            <a:off x="12344401" y="3362329"/>
            <a:ext cx="10366376" cy="1647826"/>
          </a:xfrm>
          <a:prstGeom prst="rect">
            <a:avLst/>
          </a:prstGeom>
        </p:spPr>
        <p:txBody>
          <a:bodyPr lIns="91436" tIns="45718" rIns="91436" bIns="45718" anchor="b"/>
          <a:lstStyle>
            <a:lvl1pPr marL="0" indent="0">
              <a:buNone/>
              <a:defRPr sz="2400" b="1">
                <a:latin typeface="Aleo" panose="020F0502020204030203" pitchFamily="34" charset="0"/>
              </a:defRPr>
            </a:lvl1pPr>
            <a:lvl2pPr marL="457180" indent="0">
              <a:buNone/>
              <a:defRPr sz="1900" b="1"/>
            </a:lvl2pPr>
            <a:lvl3pPr marL="914361" indent="0">
              <a:buNone/>
              <a:defRPr sz="1900" b="1"/>
            </a:lvl3pPr>
            <a:lvl4pPr marL="1371539" indent="0">
              <a:buNone/>
              <a:defRPr sz="1700" b="1"/>
            </a:lvl4pPr>
            <a:lvl5pPr marL="1828719" indent="0">
              <a:buNone/>
              <a:defRPr sz="1700" b="1"/>
            </a:lvl5pPr>
            <a:lvl6pPr marL="2285900" indent="0">
              <a:buNone/>
              <a:defRPr sz="1700" b="1"/>
            </a:lvl6pPr>
            <a:lvl7pPr marL="2743080" indent="0">
              <a:buNone/>
              <a:defRPr sz="1700" b="1"/>
            </a:lvl7pPr>
            <a:lvl8pPr marL="3200261" indent="0">
              <a:buNone/>
              <a:defRPr sz="1700" b="1"/>
            </a:lvl8pPr>
            <a:lvl9pPr marL="3657439" indent="0">
              <a:buNone/>
              <a:defRPr sz="1700" b="1"/>
            </a:lvl9pPr>
          </a:lstStyle>
          <a:p>
            <a:pPr lvl="0"/>
            <a:r>
              <a:rPr lang="pl-PL" dirty="0"/>
              <a:t>Kliknij, aby edytować style wzorca tekstu</a:t>
            </a:r>
          </a:p>
        </p:txBody>
      </p:sp>
      <p:sp>
        <p:nvSpPr>
          <p:cNvPr id="6" name="Symbol zastępczy zawartości 5"/>
          <p:cNvSpPr>
            <a:spLocks noGrp="1"/>
          </p:cNvSpPr>
          <p:nvPr>
            <p:ph sz="quarter" idx="4"/>
          </p:nvPr>
        </p:nvSpPr>
        <p:spPr>
          <a:xfrm>
            <a:off x="12344401" y="5010150"/>
            <a:ext cx="10366376" cy="7369176"/>
          </a:xfrm>
          <a:prstGeom prst="rect">
            <a:avLst/>
          </a:prstGeom>
        </p:spPr>
        <p:txBody>
          <a:bodyPr lIns="91436" tIns="45718" rIns="91436" bIns="45718"/>
          <a:lstStyle>
            <a:lvl1pPr>
              <a:defRPr>
                <a:latin typeface="Aleo" panose="020F0502020204030203" pitchFamily="34" charset="0"/>
              </a:defRPr>
            </a:lvl1pPr>
            <a:lvl2pPr>
              <a:defRPr>
                <a:latin typeface="Aleo" panose="020F0502020204030203" pitchFamily="34" charset="0"/>
              </a:defRPr>
            </a:lvl2pPr>
            <a:lvl3pPr>
              <a:defRPr>
                <a:latin typeface="Aleo" panose="020F0502020204030203" pitchFamily="34" charset="0"/>
              </a:defRPr>
            </a:lvl3pPr>
            <a:lvl4pPr>
              <a:defRPr>
                <a:latin typeface="Aleo" panose="020F0502020204030203" pitchFamily="34" charset="0"/>
              </a:defRPr>
            </a:lvl4pPr>
            <a:lvl5pPr>
              <a:defRPr>
                <a:latin typeface="Aleo" panose="020F050202020403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Tree>
    <p:extLst>
      <p:ext uri="{BB962C8B-B14F-4D97-AF65-F5344CB8AC3E}">
        <p14:creationId xmlns:p14="http://schemas.microsoft.com/office/powerpoint/2010/main" val="42726816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1676400" y="730253"/>
            <a:ext cx="21031200" cy="2651126"/>
          </a:xfrm>
          <a:prstGeom prst="rect">
            <a:avLst/>
          </a:prstGeom>
        </p:spPr>
        <p:txBody>
          <a:bodyPr lIns="91436" tIns="45718" rIns="91436" bIns="45718"/>
          <a:lstStyle>
            <a:lvl1pPr>
              <a:defRPr>
                <a:latin typeface="Aleo" panose="020F0502020204030203" pitchFamily="34" charset="0"/>
              </a:defRPr>
            </a:lvl1pPr>
          </a:lstStyle>
          <a:p>
            <a:r>
              <a:rPr lang="pl-PL" dirty="0"/>
              <a:t>Kliknij, aby edytować styl</a:t>
            </a:r>
            <a:endParaRPr lang="en-US" dirty="0"/>
          </a:p>
        </p:txBody>
      </p:sp>
    </p:spTree>
    <p:extLst>
      <p:ext uri="{BB962C8B-B14F-4D97-AF65-F5344CB8AC3E}">
        <p14:creationId xmlns:p14="http://schemas.microsoft.com/office/powerpoint/2010/main" val="191192343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6741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679576" y="914400"/>
            <a:ext cx="7864475" cy="3200400"/>
          </a:xfrm>
          <a:prstGeom prst="rect">
            <a:avLst/>
          </a:prstGeom>
        </p:spPr>
        <p:txBody>
          <a:bodyPr lIns="91436" tIns="45718" rIns="91436" bIns="45718" anchor="b"/>
          <a:lstStyle>
            <a:lvl1pPr>
              <a:defRPr sz="3100">
                <a:latin typeface="Aleo" panose="020F0502020204030203" pitchFamily="34" charset="0"/>
              </a:defRPr>
            </a:lvl1pPr>
          </a:lstStyle>
          <a:p>
            <a:r>
              <a:rPr lang="pl-PL" dirty="0"/>
              <a:t>Kliknij, aby edytować styl</a:t>
            </a:r>
            <a:endParaRPr lang="en-US" dirty="0"/>
          </a:p>
        </p:txBody>
      </p:sp>
      <p:sp>
        <p:nvSpPr>
          <p:cNvPr id="3" name="Symbol zastępczy zawartości 2"/>
          <p:cNvSpPr>
            <a:spLocks noGrp="1"/>
          </p:cNvSpPr>
          <p:nvPr>
            <p:ph idx="1"/>
          </p:nvPr>
        </p:nvSpPr>
        <p:spPr>
          <a:xfrm>
            <a:off x="10366376" y="1974853"/>
            <a:ext cx="12344400" cy="9747250"/>
          </a:xfrm>
          <a:prstGeom prst="rect">
            <a:avLst/>
          </a:prstGeom>
        </p:spPr>
        <p:txBody>
          <a:bodyPr lIns="91436" tIns="45718" rIns="91436" bIns="45718"/>
          <a:lstStyle>
            <a:lvl1pPr>
              <a:defRPr sz="3100">
                <a:latin typeface="Aleo" panose="020F0502020204030203" pitchFamily="34" charset="0"/>
              </a:defRPr>
            </a:lvl1pPr>
            <a:lvl2pPr>
              <a:defRPr sz="2900">
                <a:latin typeface="Aleo" panose="020F0502020204030203" pitchFamily="34" charset="0"/>
              </a:defRPr>
            </a:lvl2pPr>
            <a:lvl3pPr>
              <a:defRPr sz="2400">
                <a:latin typeface="Aleo" panose="020F0502020204030203" pitchFamily="34" charset="0"/>
              </a:defRPr>
            </a:lvl3pPr>
            <a:lvl4pPr>
              <a:defRPr sz="1900">
                <a:latin typeface="Aleo" panose="020F0502020204030203" pitchFamily="34" charset="0"/>
              </a:defRPr>
            </a:lvl4pPr>
            <a:lvl5pPr>
              <a:defRPr sz="1900">
                <a:latin typeface="Aleo" panose="020F0502020204030203" pitchFamily="34" charset="0"/>
              </a:defRPr>
            </a:lvl5pPr>
            <a:lvl6pPr>
              <a:defRPr sz="1900"/>
            </a:lvl6pPr>
            <a:lvl7pPr>
              <a:defRPr sz="1900"/>
            </a:lvl7pPr>
            <a:lvl8pPr>
              <a:defRPr sz="1900"/>
            </a:lvl8pPr>
            <a:lvl9pPr>
              <a:defRPr sz="1900"/>
            </a:lvl9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US" dirty="0"/>
          </a:p>
        </p:txBody>
      </p:sp>
      <p:sp>
        <p:nvSpPr>
          <p:cNvPr id="4" name="Symbol zastępczy tekstu 3"/>
          <p:cNvSpPr>
            <a:spLocks noGrp="1"/>
          </p:cNvSpPr>
          <p:nvPr>
            <p:ph type="body" sz="half" idx="2"/>
          </p:nvPr>
        </p:nvSpPr>
        <p:spPr>
          <a:xfrm>
            <a:off x="1679576" y="4114800"/>
            <a:ext cx="7864475" cy="7623176"/>
          </a:xfrm>
          <a:prstGeom prst="rect">
            <a:avLst/>
          </a:prstGeom>
        </p:spPr>
        <p:txBody>
          <a:bodyPr lIns="91436" tIns="45718" rIns="91436" bIns="45718"/>
          <a:lstStyle>
            <a:lvl1pPr marL="0" indent="0">
              <a:buNone/>
              <a:defRPr sz="1700">
                <a:latin typeface="Aleo" panose="020F0502020204030203" pitchFamily="34" charset="0"/>
              </a:defRPr>
            </a:lvl1pPr>
            <a:lvl2pPr marL="457180" indent="0">
              <a:buNone/>
              <a:defRPr sz="1400"/>
            </a:lvl2pPr>
            <a:lvl3pPr marL="914361" indent="0">
              <a:buNone/>
              <a:defRPr sz="1200"/>
            </a:lvl3pPr>
            <a:lvl4pPr marL="1371539" indent="0">
              <a:buNone/>
              <a:defRPr sz="1000"/>
            </a:lvl4pPr>
            <a:lvl5pPr marL="1828719" indent="0">
              <a:buNone/>
              <a:defRPr sz="1000"/>
            </a:lvl5pPr>
            <a:lvl6pPr marL="2285900" indent="0">
              <a:buNone/>
              <a:defRPr sz="1000"/>
            </a:lvl6pPr>
            <a:lvl7pPr marL="2743080" indent="0">
              <a:buNone/>
              <a:defRPr sz="1000"/>
            </a:lvl7pPr>
            <a:lvl8pPr marL="3200261" indent="0">
              <a:buNone/>
              <a:defRPr sz="1000"/>
            </a:lvl8pPr>
            <a:lvl9pPr marL="3657439" indent="0">
              <a:buNone/>
              <a:defRPr sz="1000"/>
            </a:lvl9pPr>
          </a:lstStyle>
          <a:p>
            <a:pPr lvl="0"/>
            <a:r>
              <a:rPr lang="pl-PL" dirty="0"/>
              <a:t>Kliknij, aby edytować style wzorca tekstu</a:t>
            </a:r>
          </a:p>
        </p:txBody>
      </p:sp>
    </p:spTree>
    <p:extLst>
      <p:ext uri="{BB962C8B-B14F-4D97-AF65-F5344CB8AC3E}">
        <p14:creationId xmlns:p14="http://schemas.microsoft.com/office/powerpoint/2010/main" val="4205246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679576" y="914400"/>
            <a:ext cx="7864475" cy="3200400"/>
          </a:xfrm>
          <a:prstGeom prst="rect">
            <a:avLst/>
          </a:prstGeom>
        </p:spPr>
        <p:txBody>
          <a:bodyPr lIns="91436" tIns="45718" rIns="91436" bIns="45718" anchor="b"/>
          <a:lstStyle>
            <a:lvl1pPr>
              <a:defRPr sz="3100">
                <a:latin typeface="Aleo" panose="020F0502020204030203" pitchFamily="34" charset="0"/>
              </a:defRPr>
            </a:lvl1pPr>
          </a:lstStyle>
          <a:p>
            <a:r>
              <a:rPr lang="pl-PL" dirty="0"/>
              <a:t>Kliknij, aby edytować styl</a:t>
            </a:r>
            <a:endParaRPr lang="en-US" dirty="0"/>
          </a:p>
        </p:txBody>
      </p:sp>
      <p:sp>
        <p:nvSpPr>
          <p:cNvPr id="3" name="Symbol zastępczy obrazu 2"/>
          <p:cNvSpPr>
            <a:spLocks noGrp="1"/>
          </p:cNvSpPr>
          <p:nvPr>
            <p:ph type="pic" idx="1"/>
          </p:nvPr>
        </p:nvSpPr>
        <p:spPr>
          <a:xfrm>
            <a:off x="10366376" y="1974853"/>
            <a:ext cx="12344400" cy="9747250"/>
          </a:xfrm>
          <a:prstGeom prst="rect">
            <a:avLst/>
          </a:prstGeom>
        </p:spPr>
        <p:txBody>
          <a:bodyPr lIns="91436" tIns="45718" rIns="91436" bIns="45718"/>
          <a:lstStyle>
            <a:lvl1pPr marL="0" indent="0">
              <a:buNone/>
              <a:defRPr sz="3100">
                <a:latin typeface="Aleo" panose="020F0502020204030203" pitchFamily="34" charset="0"/>
              </a:defRPr>
            </a:lvl1pPr>
            <a:lvl2pPr marL="457180" indent="0">
              <a:buNone/>
              <a:defRPr sz="2900"/>
            </a:lvl2pPr>
            <a:lvl3pPr marL="914361" indent="0">
              <a:buNone/>
              <a:defRPr sz="2400"/>
            </a:lvl3pPr>
            <a:lvl4pPr marL="1371539" indent="0">
              <a:buNone/>
              <a:defRPr sz="1900"/>
            </a:lvl4pPr>
            <a:lvl5pPr marL="1828719" indent="0">
              <a:buNone/>
              <a:defRPr sz="1900"/>
            </a:lvl5pPr>
            <a:lvl6pPr marL="2285900" indent="0">
              <a:buNone/>
              <a:defRPr sz="1900"/>
            </a:lvl6pPr>
            <a:lvl7pPr marL="2743080" indent="0">
              <a:buNone/>
              <a:defRPr sz="1900"/>
            </a:lvl7pPr>
            <a:lvl8pPr marL="3200261" indent="0">
              <a:buNone/>
              <a:defRPr sz="1900"/>
            </a:lvl8pPr>
            <a:lvl9pPr marL="3657439" indent="0">
              <a:buNone/>
              <a:defRPr sz="1900"/>
            </a:lvl9pPr>
          </a:lstStyle>
          <a:p>
            <a:pPr lvl="0"/>
            <a:endParaRPr lang="en-US" noProof="0" dirty="0">
              <a:sym typeface="Gill Sans" charset="0"/>
            </a:endParaRPr>
          </a:p>
        </p:txBody>
      </p:sp>
      <p:sp>
        <p:nvSpPr>
          <p:cNvPr id="4" name="Symbol zastępczy tekstu 3"/>
          <p:cNvSpPr>
            <a:spLocks noGrp="1"/>
          </p:cNvSpPr>
          <p:nvPr>
            <p:ph type="body" sz="half" idx="2"/>
          </p:nvPr>
        </p:nvSpPr>
        <p:spPr>
          <a:xfrm>
            <a:off x="1679576" y="4114800"/>
            <a:ext cx="7864475" cy="7623176"/>
          </a:xfrm>
          <a:prstGeom prst="rect">
            <a:avLst/>
          </a:prstGeom>
        </p:spPr>
        <p:txBody>
          <a:bodyPr lIns="91436" tIns="45718" rIns="91436" bIns="45718"/>
          <a:lstStyle>
            <a:lvl1pPr marL="0" indent="0">
              <a:buNone/>
              <a:defRPr sz="1700">
                <a:latin typeface="Aleo" panose="020F0502020204030203" pitchFamily="34" charset="0"/>
              </a:defRPr>
            </a:lvl1pPr>
            <a:lvl2pPr marL="457180" indent="0">
              <a:buNone/>
              <a:defRPr sz="1400"/>
            </a:lvl2pPr>
            <a:lvl3pPr marL="914361" indent="0">
              <a:buNone/>
              <a:defRPr sz="1200"/>
            </a:lvl3pPr>
            <a:lvl4pPr marL="1371539" indent="0">
              <a:buNone/>
              <a:defRPr sz="1000"/>
            </a:lvl4pPr>
            <a:lvl5pPr marL="1828719" indent="0">
              <a:buNone/>
              <a:defRPr sz="1000"/>
            </a:lvl5pPr>
            <a:lvl6pPr marL="2285900" indent="0">
              <a:buNone/>
              <a:defRPr sz="1000"/>
            </a:lvl6pPr>
            <a:lvl7pPr marL="2743080" indent="0">
              <a:buNone/>
              <a:defRPr sz="1000"/>
            </a:lvl7pPr>
            <a:lvl8pPr marL="3200261" indent="0">
              <a:buNone/>
              <a:defRPr sz="1000"/>
            </a:lvl8pPr>
            <a:lvl9pPr marL="3657439" indent="0">
              <a:buNone/>
              <a:defRPr sz="1000"/>
            </a:lvl9pPr>
          </a:lstStyle>
          <a:p>
            <a:pPr lvl="0"/>
            <a:r>
              <a:rPr lang="pl-PL" dirty="0"/>
              <a:t>Kliknij, aby edytować style wzorca tekstu</a:t>
            </a:r>
          </a:p>
        </p:txBody>
      </p:sp>
    </p:spTree>
    <p:extLst>
      <p:ext uri="{BB962C8B-B14F-4D97-AF65-F5344CB8AC3E}">
        <p14:creationId xmlns:p14="http://schemas.microsoft.com/office/powerpoint/2010/main" val="11797502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p:txStyles>
    <p:titleStyle>
      <a:lvl1pPr algn="ctr" rtl="0" eaLnBrk="0" fontAlgn="base" hangingPunct="0">
        <a:spcBef>
          <a:spcPct val="0"/>
        </a:spcBef>
        <a:spcAft>
          <a:spcPct val="0"/>
        </a:spcAft>
        <a:defRPr sz="117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5pPr>
      <a:lvl6pPr marL="457180"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6pPr>
      <a:lvl7pPr marL="914361"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7pPr>
      <a:lvl8pPr marL="1371539"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8pPr>
      <a:lvl9pPr marL="1828719"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9pPr>
    </p:titleStyle>
    <p:bodyStyle>
      <a:lvl1pPr marL="1117552"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1pPr>
      <a:lvl2pPr marL="1562032"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2pPr>
      <a:lvl3pPr marL="2006513"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3pPr>
      <a:lvl4pPr marL="2450991"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4pPr>
      <a:lvl5pPr marL="2895472"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5pPr>
      <a:lvl6pPr marL="2514490"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70"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51"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29"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0"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39" algn="l" defTabSz="914361" rtl="0" eaLnBrk="1" latinLnBrk="0" hangingPunct="1">
        <a:defRPr sz="1900" kern="1200">
          <a:solidFill>
            <a:schemeClr val="tx1"/>
          </a:solidFill>
          <a:latin typeface="+mn-lt"/>
          <a:ea typeface="+mn-ea"/>
          <a:cs typeface="+mn-cs"/>
        </a:defRPr>
      </a:lvl4pPr>
      <a:lvl5pPr marL="1828719" algn="l" defTabSz="914361" rtl="0" eaLnBrk="1" latinLnBrk="0" hangingPunct="1">
        <a:defRPr sz="1900" kern="1200">
          <a:solidFill>
            <a:schemeClr val="tx1"/>
          </a:solidFill>
          <a:latin typeface="+mn-lt"/>
          <a:ea typeface="+mn-ea"/>
          <a:cs typeface="+mn-cs"/>
        </a:defRPr>
      </a:lvl5pPr>
      <a:lvl6pPr marL="2285900" algn="l" defTabSz="914361" rtl="0" eaLnBrk="1" latinLnBrk="0" hangingPunct="1">
        <a:defRPr sz="1900" kern="1200">
          <a:solidFill>
            <a:schemeClr val="tx1"/>
          </a:solidFill>
          <a:latin typeface="+mn-lt"/>
          <a:ea typeface="+mn-ea"/>
          <a:cs typeface="+mn-cs"/>
        </a:defRPr>
      </a:lvl6pPr>
      <a:lvl7pPr marL="2743080" algn="l" defTabSz="914361" rtl="0" eaLnBrk="1" latinLnBrk="0" hangingPunct="1">
        <a:defRPr sz="1900" kern="1200">
          <a:solidFill>
            <a:schemeClr val="tx1"/>
          </a:solidFill>
          <a:latin typeface="+mn-lt"/>
          <a:ea typeface="+mn-ea"/>
          <a:cs typeface="+mn-cs"/>
        </a:defRPr>
      </a:lvl7pPr>
      <a:lvl8pPr marL="3200261" algn="l" defTabSz="914361" rtl="0" eaLnBrk="1" latinLnBrk="0" hangingPunct="1">
        <a:defRPr sz="1900" kern="1200">
          <a:solidFill>
            <a:schemeClr val="tx1"/>
          </a:solidFill>
          <a:latin typeface="+mn-lt"/>
          <a:ea typeface="+mn-ea"/>
          <a:cs typeface="+mn-cs"/>
        </a:defRPr>
      </a:lvl8pPr>
      <a:lvl9pPr marL="3657439" algn="l" defTabSz="914361"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194" name="Freeform 1"/>
          <p:cNvSpPr>
            <a:spLocks/>
          </p:cNvSpPr>
          <p:nvPr/>
        </p:nvSpPr>
        <p:spPr bwMode="auto">
          <a:xfrm>
            <a:off x="8723312" y="-14285"/>
            <a:ext cx="15725776" cy="13800138"/>
          </a:xfrm>
          <a:custGeom>
            <a:avLst/>
            <a:gdLst>
              <a:gd name="T0" fmla="*/ 6732233 w 21600"/>
              <a:gd name="T1" fmla="*/ 14695 h 21600"/>
              <a:gd name="T2" fmla="*/ 15674812 w 21600"/>
              <a:gd name="T3" fmla="*/ 0 h 21600"/>
              <a:gd name="T4" fmla="*/ 15725775 w 21600"/>
              <a:gd name="T5" fmla="*/ 13800138 h 21600"/>
              <a:gd name="T6" fmla="*/ 0 w 21600"/>
              <a:gd name="T7" fmla="*/ 13766915 h 21600"/>
              <a:gd name="T8" fmla="*/ 6732233 w 21600"/>
              <a:gd name="T9" fmla="*/ 14695 h 21600"/>
              <a:gd name="T10" fmla="*/ 6732233 w 21600"/>
              <a:gd name="T11" fmla="*/ 1469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247" y="23"/>
                </a:moveTo>
                <a:lnTo>
                  <a:pt x="21530" y="0"/>
                </a:lnTo>
                <a:lnTo>
                  <a:pt x="21600" y="21600"/>
                </a:lnTo>
                <a:lnTo>
                  <a:pt x="0" y="21548"/>
                </a:lnTo>
                <a:lnTo>
                  <a:pt x="9247" y="23"/>
                </a:lnTo>
                <a:close/>
                <a:moveTo>
                  <a:pt x="9247" y="23"/>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latin typeface="Aleo" panose="020F0502020204030203" pitchFamily="34" charset="0"/>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p:txStyles>
    <p:titleStyle>
      <a:lvl1pPr algn="ctr" rtl="0" eaLnBrk="0" fontAlgn="base" hangingPunct="0">
        <a:spcBef>
          <a:spcPct val="0"/>
        </a:spcBef>
        <a:spcAft>
          <a:spcPct val="0"/>
        </a:spcAft>
        <a:defRPr sz="117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5pPr>
      <a:lvl6pPr marL="457180"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6pPr>
      <a:lvl7pPr marL="914361"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7pPr>
      <a:lvl8pPr marL="1371539"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8pPr>
      <a:lvl9pPr marL="1828719" algn="ctr" rtl="0" fontAlgn="base">
        <a:spcBef>
          <a:spcPct val="0"/>
        </a:spcBef>
        <a:spcAft>
          <a:spcPct val="0"/>
        </a:spcAft>
        <a:defRPr sz="11700">
          <a:solidFill>
            <a:schemeClr val="tx1"/>
          </a:solidFill>
          <a:latin typeface="Gill Sans" charset="0"/>
          <a:ea typeface="ヒラギノ角ゴ ProN W3" charset="0"/>
          <a:cs typeface="ヒラギノ角ゴ ProN W3" charset="0"/>
          <a:sym typeface="Gill Sans" charset="0"/>
        </a:defRPr>
      </a:lvl9pPr>
    </p:titleStyle>
    <p:bodyStyle>
      <a:lvl1pPr marL="1117552"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1pPr>
      <a:lvl2pPr marL="1562032"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2pPr>
      <a:lvl3pPr marL="2006513"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3pPr>
      <a:lvl4pPr marL="2450991"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4pPr>
      <a:lvl5pPr marL="2895472" indent="-800063" algn="l" rtl="0" eaLnBrk="0" fontAlgn="base" hangingPunct="0">
        <a:spcBef>
          <a:spcPts val="5200"/>
        </a:spcBef>
        <a:spcAft>
          <a:spcPct val="0"/>
        </a:spcAft>
        <a:buSzPct val="171000"/>
        <a:buFont typeface="Gill Sans" charset="0"/>
        <a:buChar char="•"/>
        <a:defRPr sz="5700" kern="1200">
          <a:solidFill>
            <a:schemeClr val="tx1"/>
          </a:solidFill>
          <a:latin typeface="+mn-lt"/>
          <a:ea typeface="+mn-ea"/>
          <a:cs typeface="+mn-cs"/>
          <a:sym typeface="Gill Sans" charset="0"/>
        </a:defRPr>
      </a:lvl5pPr>
      <a:lvl6pPr marL="2514490"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70"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51"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29" indent="-228590" algn="l" defTabSz="914361"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61" rtl="0" eaLnBrk="1" latinLnBrk="0" hangingPunct="1">
        <a:defRPr sz="1900" kern="1200">
          <a:solidFill>
            <a:schemeClr val="tx1"/>
          </a:solidFill>
          <a:latin typeface="+mn-lt"/>
          <a:ea typeface="+mn-ea"/>
          <a:cs typeface="+mn-cs"/>
        </a:defRPr>
      </a:lvl1pPr>
      <a:lvl2pPr marL="457180"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39" algn="l" defTabSz="914361" rtl="0" eaLnBrk="1" latinLnBrk="0" hangingPunct="1">
        <a:defRPr sz="1900" kern="1200">
          <a:solidFill>
            <a:schemeClr val="tx1"/>
          </a:solidFill>
          <a:latin typeface="+mn-lt"/>
          <a:ea typeface="+mn-ea"/>
          <a:cs typeface="+mn-cs"/>
        </a:defRPr>
      </a:lvl4pPr>
      <a:lvl5pPr marL="1828719" algn="l" defTabSz="914361" rtl="0" eaLnBrk="1" latinLnBrk="0" hangingPunct="1">
        <a:defRPr sz="1900" kern="1200">
          <a:solidFill>
            <a:schemeClr val="tx1"/>
          </a:solidFill>
          <a:latin typeface="+mn-lt"/>
          <a:ea typeface="+mn-ea"/>
          <a:cs typeface="+mn-cs"/>
        </a:defRPr>
      </a:lvl5pPr>
      <a:lvl6pPr marL="2285900" algn="l" defTabSz="914361" rtl="0" eaLnBrk="1" latinLnBrk="0" hangingPunct="1">
        <a:defRPr sz="1900" kern="1200">
          <a:solidFill>
            <a:schemeClr val="tx1"/>
          </a:solidFill>
          <a:latin typeface="+mn-lt"/>
          <a:ea typeface="+mn-ea"/>
          <a:cs typeface="+mn-cs"/>
        </a:defRPr>
      </a:lvl6pPr>
      <a:lvl7pPr marL="2743080" algn="l" defTabSz="914361" rtl="0" eaLnBrk="1" latinLnBrk="0" hangingPunct="1">
        <a:defRPr sz="1900" kern="1200">
          <a:solidFill>
            <a:schemeClr val="tx1"/>
          </a:solidFill>
          <a:latin typeface="+mn-lt"/>
          <a:ea typeface="+mn-ea"/>
          <a:cs typeface="+mn-cs"/>
        </a:defRPr>
      </a:lvl7pPr>
      <a:lvl8pPr marL="3200261" algn="l" defTabSz="914361" rtl="0" eaLnBrk="1" latinLnBrk="0" hangingPunct="1">
        <a:defRPr sz="1900" kern="1200">
          <a:solidFill>
            <a:schemeClr val="tx1"/>
          </a:solidFill>
          <a:latin typeface="+mn-lt"/>
          <a:ea typeface="+mn-ea"/>
          <a:cs typeface="+mn-cs"/>
        </a:defRPr>
      </a:lvl8pPr>
      <a:lvl9pPr marL="3657439" algn="l" defTabSz="914361"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549278"/>
            <a:ext cx="21945600" cy="2286000"/>
          </a:xfrm>
          <a:prstGeom prst="rect">
            <a:avLst/>
          </a:prstGeom>
        </p:spPr>
        <p:txBody>
          <a:bodyPr vert="horz" lIns="194370" tIns="97186" rIns="194370" bIns="97186"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219200" y="3200407"/>
            <a:ext cx="21945600" cy="9051926"/>
          </a:xfrm>
          <a:prstGeom prst="rect">
            <a:avLst/>
          </a:prstGeom>
        </p:spPr>
        <p:txBody>
          <a:bodyPr vert="horz" lIns="194370" tIns="97186" rIns="194370" bIns="971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1219200" y="12712709"/>
            <a:ext cx="5689600" cy="730250"/>
          </a:xfrm>
          <a:prstGeom prst="rect">
            <a:avLst/>
          </a:prstGeom>
        </p:spPr>
        <p:txBody>
          <a:bodyPr vert="horz" lIns="194370" tIns="97186" rIns="194370" bIns="97186" rtlCol="0" anchor="ctr"/>
          <a:lstStyle>
            <a:lvl1pPr algn="l">
              <a:defRPr sz="2600">
                <a:solidFill>
                  <a:schemeClr val="tx1">
                    <a:tint val="75000"/>
                  </a:schemeClr>
                </a:solidFill>
              </a:defRPr>
            </a:lvl1pPr>
          </a:lstStyle>
          <a:p>
            <a:fld id="{62B1B13E-D5AF-485E-81A1-82A140076526}" type="datetime4">
              <a:rPr lang="en-US" smtClean="0">
                <a:solidFill>
                  <a:srgbClr val="000000">
                    <a:tint val="75000"/>
                  </a:srgbClr>
                </a:solidFill>
              </a:rPr>
              <a:pPr/>
              <a:t>March 26, 2024</a:t>
            </a:fld>
            <a:endParaRPr lang="en-US" dirty="0">
              <a:solidFill>
                <a:srgbClr val="000000">
                  <a:tint val="75000"/>
                </a:srgbClr>
              </a:solidFill>
            </a:endParaRPr>
          </a:p>
        </p:txBody>
      </p:sp>
      <p:sp>
        <p:nvSpPr>
          <p:cNvPr id="5" name="Footer Placeholder 4"/>
          <p:cNvSpPr>
            <a:spLocks noGrp="1"/>
          </p:cNvSpPr>
          <p:nvPr>
            <p:ph type="ftr" sz="quarter" idx="3"/>
          </p:nvPr>
        </p:nvSpPr>
        <p:spPr>
          <a:xfrm>
            <a:off x="8331200" y="12712709"/>
            <a:ext cx="7721600" cy="730250"/>
          </a:xfrm>
          <a:prstGeom prst="rect">
            <a:avLst/>
          </a:prstGeom>
        </p:spPr>
        <p:txBody>
          <a:bodyPr vert="horz" lIns="194370" tIns="97186" rIns="194370" bIns="97186" rtlCol="0" anchor="ctr"/>
          <a:lstStyle>
            <a:lvl1pPr algn="ctr">
              <a:defRPr sz="2600">
                <a:solidFill>
                  <a:schemeClr val="tx1">
                    <a:tint val="75000"/>
                  </a:schemeClr>
                </a:solidFill>
              </a:defRPr>
            </a:lvl1pPr>
          </a:lstStyle>
          <a:p>
            <a:endParaRPr lang="en-US" dirty="0">
              <a:solidFill>
                <a:srgbClr val="000000">
                  <a:tint val="75000"/>
                </a:srgbClr>
              </a:solidFill>
            </a:endParaRPr>
          </a:p>
        </p:txBody>
      </p:sp>
      <p:sp>
        <p:nvSpPr>
          <p:cNvPr id="6" name="Slide Number Placeholder 5"/>
          <p:cNvSpPr>
            <a:spLocks noGrp="1"/>
          </p:cNvSpPr>
          <p:nvPr>
            <p:ph type="sldNum" sz="quarter" idx="4"/>
          </p:nvPr>
        </p:nvSpPr>
        <p:spPr>
          <a:xfrm>
            <a:off x="17475200" y="12712709"/>
            <a:ext cx="5689600" cy="730250"/>
          </a:xfrm>
          <a:prstGeom prst="rect">
            <a:avLst/>
          </a:prstGeom>
        </p:spPr>
        <p:txBody>
          <a:bodyPr vert="horz" lIns="194370" tIns="97186" rIns="194370" bIns="97186" rtlCol="0" anchor="ctr"/>
          <a:lstStyle>
            <a:lvl1pPr algn="r">
              <a:defRPr sz="2600">
                <a:solidFill>
                  <a:schemeClr val="tx1">
                    <a:tint val="75000"/>
                  </a:schemeClr>
                </a:solidFill>
              </a:defRPr>
            </a:lvl1pPr>
          </a:lstStyle>
          <a:p>
            <a:fld id="{2754ED01-E2A0-4C1E-8E21-014B99041579}"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14176361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defTabSz="1943707" rtl="0" eaLnBrk="1" latinLnBrk="0" hangingPunct="1">
        <a:spcBef>
          <a:spcPct val="0"/>
        </a:spcBef>
        <a:buNone/>
        <a:defRPr sz="9300" kern="1200">
          <a:solidFill>
            <a:schemeClr val="tx1"/>
          </a:solidFill>
          <a:latin typeface="+mj-lt"/>
          <a:ea typeface="+mj-ea"/>
          <a:cs typeface="+mj-cs"/>
        </a:defRPr>
      </a:lvl1pPr>
    </p:titleStyle>
    <p:bodyStyle>
      <a:lvl1pPr marL="728889" indent="-728889" algn="l" defTabSz="1943707"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579260" indent="-607406" algn="l" defTabSz="1943707" rtl="0" eaLnBrk="1" latinLnBrk="0" hangingPunct="1">
        <a:spcBef>
          <a:spcPct val="20000"/>
        </a:spcBef>
        <a:buFont typeface="Arial" pitchFamily="34" charset="0"/>
        <a:buChar char="–"/>
        <a:defRPr sz="6000" kern="1200">
          <a:solidFill>
            <a:schemeClr val="tx1"/>
          </a:solidFill>
          <a:latin typeface="+mn-lt"/>
          <a:ea typeface="+mn-ea"/>
          <a:cs typeface="+mn-cs"/>
        </a:defRPr>
      </a:lvl2pPr>
      <a:lvl3pPr marL="2429632" indent="-485927" algn="l" defTabSz="1943707" rtl="0" eaLnBrk="1" latinLnBrk="0" hangingPunct="1">
        <a:spcBef>
          <a:spcPct val="20000"/>
        </a:spcBef>
        <a:buFont typeface="Arial" pitchFamily="34" charset="0"/>
        <a:buChar char="•"/>
        <a:defRPr sz="5000" kern="1200">
          <a:solidFill>
            <a:schemeClr val="tx1"/>
          </a:solidFill>
          <a:latin typeface="+mn-lt"/>
          <a:ea typeface="+mn-ea"/>
          <a:cs typeface="+mn-cs"/>
        </a:defRPr>
      </a:lvl3pPr>
      <a:lvl4pPr marL="3401487" indent="-485927" algn="l" defTabSz="1943707" rtl="0" eaLnBrk="1" latinLnBrk="0" hangingPunct="1">
        <a:spcBef>
          <a:spcPct val="20000"/>
        </a:spcBef>
        <a:buFont typeface="Arial" pitchFamily="34" charset="0"/>
        <a:buChar char="–"/>
        <a:defRPr sz="4300" kern="1200">
          <a:solidFill>
            <a:schemeClr val="tx1"/>
          </a:solidFill>
          <a:latin typeface="+mn-lt"/>
          <a:ea typeface="+mn-ea"/>
          <a:cs typeface="+mn-cs"/>
        </a:defRPr>
      </a:lvl4pPr>
      <a:lvl5pPr marL="4373339" indent="-485927" algn="l" defTabSz="1943707" rtl="0" eaLnBrk="1" latinLnBrk="0" hangingPunct="1">
        <a:spcBef>
          <a:spcPct val="20000"/>
        </a:spcBef>
        <a:buFont typeface="Arial" pitchFamily="34" charset="0"/>
        <a:buChar char="»"/>
        <a:defRPr sz="4300" kern="1200">
          <a:solidFill>
            <a:schemeClr val="tx1"/>
          </a:solidFill>
          <a:latin typeface="+mn-lt"/>
          <a:ea typeface="+mn-ea"/>
          <a:cs typeface="+mn-cs"/>
        </a:defRPr>
      </a:lvl5pPr>
      <a:lvl6pPr marL="5345194" indent="-485927" algn="l" defTabSz="1943707" rtl="0" eaLnBrk="1" latinLnBrk="0" hangingPunct="1">
        <a:spcBef>
          <a:spcPct val="20000"/>
        </a:spcBef>
        <a:buFont typeface="Arial" pitchFamily="34" charset="0"/>
        <a:buChar char="•"/>
        <a:defRPr sz="4300" kern="1200">
          <a:solidFill>
            <a:schemeClr val="tx1"/>
          </a:solidFill>
          <a:latin typeface="+mn-lt"/>
          <a:ea typeface="+mn-ea"/>
          <a:cs typeface="+mn-cs"/>
        </a:defRPr>
      </a:lvl6pPr>
      <a:lvl7pPr marL="6317049" indent="-485927" algn="l" defTabSz="1943707" rtl="0" eaLnBrk="1" latinLnBrk="0" hangingPunct="1">
        <a:spcBef>
          <a:spcPct val="20000"/>
        </a:spcBef>
        <a:buFont typeface="Arial" pitchFamily="34" charset="0"/>
        <a:buChar char="•"/>
        <a:defRPr sz="4300" kern="1200">
          <a:solidFill>
            <a:schemeClr val="tx1"/>
          </a:solidFill>
          <a:latin typeface="+mn-lt"/>
          <a:ea typeface="+mn-ea"/>
          <a:cs typeface="+mn-cs"/>
        </a:defRPr>
      </a:lvl7pPr>
      <a:lvl8pPr marL="7288902" indent="-485927" algn="l" defTabSz="1943707" rtl="0" eaLnBrk="1" latinLnBrk="0" hangingPunct="1">
        <a:spcBef>
          <a:spcPct val="20000"/>
        </a:spcBef>
        <a:buFont typeface="Arial" pitchFamily="34" charset="0"/>
        <a:buChar char="•"/>
        <a:defRPr sz="4300" kern="1200">
          <a:solidFill>
            <a:schemeClr val="tx1"/>
          </a:solidFill>
          <a:latin typeface="+mn-lt"/>
          <a:ea typeface="+mn-ea"/>
          <a:cs typeface="+mn-cs"/>
        </a:defRPr>
      </a:lvl8pPr>
      <a:lvl9pPr marL="8260754" indent="-485927" algn="l" defTabSz="1943707" rtl="0" eaLnBrk="1" latinLnBrk="0" hangingPunct="1">
        <a:spcBef>
          <a:spcPct val="20000"/>
        </a:spcBef>
        <a:buFont typeface="Arial" pitchFamily="34" charset="0"/>
        <a:buChar char="•"/>
        <a:defRPr sz="4300" kern="1200">
          <a:solidFill>
            <a:schemeClr val="tx1"/>
          </a:solidFill>
          <a:latin typeface="+mn-lt"/>
          <a:ea typeface="+mn-ea"/>
          <a:cs typeface="+mn-cs"/>
        </a:defRPr>
      </a:lvl9pPr>
    </p:bodyStyle>
    <p:otherStyle>
      <a:defPPr>
        <a:defRPr lang="en-US"/>
      </a:defPPr>
      <a:lvl1pPr marL="0" algn="l" defTabSz="1943707" rtl="0" eaLnBrk="1" latinLnBrk="0" hangingPunct="1">
        <a:defRPr sz="3800" kern="1200">
          <a:solidFill>
            <a:schemeClr val="tx1"/>
          </a:solidFill>
          <a:latin typeface="+mn-lt"/>
          <a:ea typeface="+mn-ea"/>
          <a:cs typeface="+mn-cs"/>
        </a:defRPr>
      </a:lvl1pPr>
      <a:lvl2pPr marL="971852" algn="l" defTabSz="1943707" rtl="0" eaLnBrk="1" latinLnBrk="0" hangingPunct="1">
        <a:defRPr sz="3800" kern="1200">
          <a:solidFill>
            <a:schemeClr val="tx1"/>
          </a:solidFill>
          <a:latin typeface="+mn-lt"/>
          <a:ea typeface="+mn-ea"/>
          <a:cs typeface="+mn-cs"/>
        </a:defRPr>
      </a:lvl2pPr>
      <a:lvl3pPr marL="1943707" algn="l" defTabSz="1943707" rtl="0" eaLnBrk="1" latinLnBrk="0" hangingPunct="1">
        <a:defRPr sz="3800" kern="1200">
          <a:solidFill>
            <a:schemeClr val="tx1"/>
          </a:solidFill>
          <a:latin typeface="+mn-lt"/>
          <a:ea typeface="+mn-ea"/>
          <a:cs typeface="+mn-cs"/>
        </a:defRPr>
      </a:lvl3pPr>
      <a:lvl4pPr marL="2915560" algn="l" defTabSz="1943707" rtl="0" eaLnBrk="1" latinLnBrk="0" hangingPunct="1">
        <a:defRPr sz="3800" kern="1200">
          <a:solidFill>
            <a:schemeClr val="tx1"/>
          </a:solidFill>
          <a:latin typeface="+mn-lt"/>
          <a:ea typeface="+mn-ea"/>
          <a:cs typeface="+mn-cs"/>
        </a:defRPr>
      </a:lvl4pPr>
      <a:lvl5pPr marL="3887412" algn="l" defTabSz="1943707" rtl="0" eaLnBrk="1" latinLnBrk="0" hangingPunct="1">
        <a:defRPr sz="3800" kern="1200">
          <a:solidFill>
            <a:schemeClr val="tx1"/>
          </a:solidFill>
          <a:latin typeface="+mn-lt"/>
          <a:ea typeface="+mn-ea"/>
          <a:cs typeface="+mn-cs"/>
        </a:defRPr>
      </a:lvl5pPr>
      <a:lvl6pPr marL="4859265" algn="l" defTabSz="1943707" rtl="0" eaLnBrk="1" latinLnBrk="0" hangingPunct="1">
        <a:defRPr sz="3800" kern="1200">
          <a:solidFill>
            <a:schemeClr val="tx1"/>
          </a:solidFill>
          <a:latin typeface="+mn-lt"/>
          <a:ea typeface="+mn-ea"/>
          <a:cs typeface="+mn-cs"/>
        </a:defRPr>
      </a:lvl6pPr>
      <a:lvl7pPr marL="5831119" algn="l" defTabSz="1943707" rtl="0" eaLnBrk="1" latinLnBrk="0" hangingPunct="1">
        <a:defRPr sz="3800" kern="1200">
          <a:solidFill>
            <a:schemeClr val="tx1"/>
          </a:solidFill>
          <a:latin typeface="+mn-lt"/>
          <a:ea typeface="+mn-ea"/>
          <a:cs typeface="+mn-cs"/>
        </a:defRPr>
      </a:lvl7pPr>
      <a:lvl8pPr marL="6802972" algn="l" defTabSz="1943707" rtl="0" eaLnBrk="1" latinLnBrk="0" hangingPunct="1">
        <a:defRPr sz="3800" kern="1200">
          <a:solidFill>
            <a:schemeClr val="tx1"/>
          </a:solidFill>
          <a:latin typeface="+mn-lt"/>
          <a:ea typeface="+mn-ea"/>
          <a:cs typeface="+mn-cs"/>
        </a:defRPr>
      </a:lvl8pPr>
      <a:lvl9pPr marL="7774827" algn="l" defTabSz="1943707" rtl="0" eaLnBrk="1" latinLnBrk="0" hangingPunct="1">
        <a:defRPr sz="3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mohiuddinsohel.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6"/>
          <p:cNvSpPr>
            <a:spLocks/>
          </p:cNvSpPr>
          <p:nvPr/>
        </p:nvSpPr>
        <p:spPr bwMode="auto">
          <a:xfrm>
            <a:off x="2110880" y="8257511"/>
            <a:ext cx="712879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Mohiuddin Ahmed</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Ph.D. Candidate</a:t>
            </a:r>
            <a:b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br>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Department  of Software and Information System</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University of North Carolina at Charlotte</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Charlotte, NC, USA</a:t>
            </a:r>
          </a:p>
        </p:txBody>
      </p:sp>
      <p:sp>
        <p:nvSpPr>
          <p:cNvPr id="9224" name="Rectangle 7"/>
          <p:cNvSpPr>
            <a:spLocks/>
          </p:cNvSpPr>
          <p:nvPr/>
        </p:nvSpPr>
        <p:spPr bwMode="auto">
          <a:xfrm>
            <a:off x="-22648" y="4394195"/>
            <a:ext cx="243840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6000" b="1" dirty="0" err="1">
                <a:solidFill>
                  <a:srgbClr val="3C3C3C"/>
                </a:solidFill>
                <a:latin typeface="Aleo" panose="00000500000000000000" pitchFamily="2" charset="0"/>
                <a:ea typeface="Tahoma" pitchFamily="34" charset="0"/>
                <a:cs typeface="Arial" pitchFamily="34" charset="0"/>
                <a:sym typeface="Aleo" panose="020F0502020204030203" pitchFamily="34" charset="0"/>
              </a:rPr>
              <a:t>SCAHunter</a:t>
            </a:r>
            <a:r>
              <a:rPr lang="en-US" sz="6000" b="1" dirty="0">
                <a:solidFill>
                  <a:srgbClr val="3C3C3C"/>
                </a:solidFill>
                <a:latin typeface="Aleo" panose="00000500000000000000" pitchFamily="2" charset="0"/>
                <a:ea typeface="Tahoma" pitchFamily="34" charset="0"/>
                <a:cs typeface="Arial" pitchFamily="34" charset="0"/>
                <a:sym typeface="Aleo" panose="020F0502020204030203" pitchFamily="34" charset="0"/>
              </a:rPr>
              <a:t>: Scalable Threat Hunting through Decentralized Hierarchical Monitoring Agent Architecture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3724" y="1097360"/>
            <a:ext cx="4704654" cy="1656184"/>
          </a:xfrm>
          <a:prstGeom prst="rect">
            <a:avLst/>
          </a:prstGeom>
        </p:spPr>
      </p:pic>
      <p:sp>
        <p:nvSpPr>
          <p:cNvPr id="3" name="Rectangle 6">
            <a:extLst>
              <a:ext uri="{FF2B5EF4-FFF2-40B4-BE49-F238E27FC236}">
                <a16:creationId xmlns:a16="http://schemas.microsoft.com/office/drawing/2014/main" id="{DC549D74-77D6-E3B7-E980-4FFE41DD528F}"/>
              </a:ext>
            </a:extLst>
          </p:cNvPr>
          <p:cNvSpPr>
            <a:spLocks/>
          </p:cNvSpPr>
          <p:nvPr/>
        </p:nvSpPr>
        <p:spPr bwMode="auto">
          <a:xfrm>
            <a:off x="9671720" y="8257511"/>
            <a:ext cx="741682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400" b="1" dirty="0" err="1">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Jinpeng</a:t>
            </a:r>
            <a:r>
              <a:rPr lang="en-US" sz="2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 Wei</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Associate Professor</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Department  of Software and Information System</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University of North Carolina at Charlotte</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Charlotte, NC, USA</a:t>
            </a:r>
          </a:p>
        </p:txBody>
      </p:sp>
      <p:sp>
        <p:nvSpPr>
          <p:cNvPr id="4" name="Rectangle 6">
            <a:extLst>
              <a:ext uri="{FF2B5EF4-FFF2-40B4-BE49-F238E27FC236}">
                <a16:creationId xmlns:a16="http://schemas.microsoft.com/office/drawing/2014/main" id="{E8A44DE6-D750-ABF0-4D11-C4844AF1818C}"/>
              </a:ext>
            </a:extLst>
          </p:cNvPr>
          <p:cNvSpPr>
            <a:spLocks/>
          </p:cNvSpPr>
          <p:nvPr/>
        </p:nvSpPr>
        <p:spPr bwMode="auto">
          <a:xfrm>
            <a:off x="17088544" y="8257511"/>
            <a:ext cx="691276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2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Ehab Al-</a:t>
            </a:r>
            <a:r>
              <a:rPr lang="en-US" sz="2400" b="1" dirty="0" err="1">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Shaer</a:t>
            </a:r>
            <a:endParaRPr lang="en-US" sz="2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endParaRP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Distinguished Career Professor</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Software and Societal Systems Department</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Carnegie Mellon University</a:t>
            </a:r>
          </a:p>
          <a:p>
            <a:pPr eaLnBrk="1" hangingPunct="1"/>
            <a:r>
              <a:rPr lang="en-US" sz="2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Pittsburgh, PA, USA</a:t>
            </a:r>
          </a:p>
        </p:txBody>
      </p:sp>
      <p:pic>
        <p:nvPicPr>
          <p:cNvPr id="6" name="Picture 5" descr="A picture containing text, sign&#10;&#10;Description automatically generated">
            <a:extLst>
              <a:ext uri="{FF2B5EF4-FFF2-40B4-BE49-F238E27FC236}">
                <a16:creationId xmlns:a16="http://schemas.microsoft.com/office/drawing/2014/main" id="{52CCF971-6494-8F34-40A2-BA425FD68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6984" y="10458400"/>
            <a:ext cx="4056896" cy="2075692"/>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55DE3016-7E2C-1677-98DD-5671C22CC3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3848" y="10577837"/>
            <a:ext cx="4056896" cy="2075692"/>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406DACE8-4060-2E5F-035B-819BFF5DDD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55263" y="10577837"/>
            <a:ext cx="3379330" cy="2075692"/>
          </a:xfrm>
          <a:prstGeom prst="rect">
            <a:avLst/>
          </a:prstGeom>
        </p:spPr>
      </p:pic>
      <p:sp>
        <p:nvSpPr>
          <p:cNvPr id="12" name="TextBox 11">
            <a:extLst>
              <a:ext uri="{FF2B5EF4-FFF2-40B4-BE49-F238E27FC236}">
                <a16:creationId xmlns:a16="http://schemas.microsoft.com/office/drawing/2014/main" id="{34313921-BA92-1EBA-D129-62A5EBAB1DFA}"/>
              </a:ext>
            </a:extLst>
          </p:cNvPr>
          <p:cNvSpPr txBox="1"/>
          <p:nvPr/>
        </p:nvSpPr>
        <p:spPr>
          <a:xfrm>
            <a:off x="23569264" y="449288"/>
            <a:ext cx="432048" cy="400110"/>
          </a:xfrm>
          <a:prstGeom prst="rect">
            <a:avLst/>
          </a:prstGeom>
          <a:noFill/>
        </p:spPr>
        <p:txBody>
          <a:bodyPr wrap="square" rtlCol="0">
            <a:spAutoFit/>
          </a:bodyPr>
          <a:lstStyle/>
          <a:p>
            <a:r>
              <a:rPr lang="en-US" sz="2000" dirty="0"/>
              <a:t>1</a:t>
            </a:r>
          </a:p>
        </p:txBody>
      </p:sp>
    </p:spTree>
    <p:extLst>
      <p:ext uri="{BB962C8B-B14F-4D97-AF65-F5344CB8AC3E}">
        <p14:creationId xmlns:p14="http://schemas.microsoft.com/office/powerpoint/2010/main" val="178871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0957-EC53-9FCB-6C70-73C909816253}"/>
              </a:ext>
            </a:extLst>
          </p:cNvPr>
          <p:cNvSpPr>
            <a:spLocks noGrp="1"/>
          </p:cNvSpPr>
          <p:nvPr>
            <p:ph type="title"/>
          </p:nvPr>
        </p:nvSpPr>
        <p:spPr>
          <a:xfrm>
            <a:off x="838200" y="92423"/>
            <a:ext cx="18698616" cy="1148954"/>
          </a:xfrm>
        </p:spPr>
        <p:txBody>
          <a:bodyPr>
            <a:noAutofit/>
          </a:bodyPr>
          <a:lstStyle/>
          <a:p>
            <a:pPr algn="just"/>
            <a:r>
              <a:rPr lang="en-US" sz="5400" b="1" dirty="0">
                <a:latin typeface="Aleo" panose="00000500000000000000" pitchFamily="2" charset="0"/>
              </a:rPr>
              <a:t>Evaluation Result: Simulated Attack Scenarios</a:t>
            </a:r>
          </a:p>
        </p:txBody>
      </p:sp>
      <p:sp>
        <p:nvSpPr>
          <p:cNvPr id="7" name="TextBox 6">
            <a:extLst>
              <a:ext uri="{FF2B5EF4-FFF2-40B4-BE49-F238E27FC236}">
                <a16:creationId xmlns:a16="http://schemas.microsoft.com/office/drawing/2014/main" id="{A3E40E1A-A78B-CDD7-358E-B099F30E7D14}"/>
              </a:ext>
            </a:extLst>
          </p:cNvPr>
          <p:cNvSpPr txBox="1"/>
          <p:nvPr/>
        </p:nvSpPr>
        <p:spPr>
          <a:xfrm>
            <a:off x="643386" y="10084147"/>
            <a:ext cx="17762511" cy="35394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2800" dirty="0">
                <a:latin typeface="Aleo" panose="00000500000000000000" pitchFamily="2" charset="0"/>
              </a:rPr>
              <a:t>The number of exchanged messages among agents (event count) decreases around 49% - 67% for three simulated attack scenarios, from the centralized approach.</a:t>
            </a:r>
          </a:p>
          <a:p>
            <a:pPr marL="285750" indent="-285750">
              <a:buFont typeface="Arial" panose="020B0604020202020204" pitchFamily="34" charset="0"/>
              <a:buChar char="•"/>
            </a:pPr>
            <a:endParaRPr lang="en-US" sz="2800" dirty="0">
              <a:latin typeface="Aleo" panose="00000500000000000000" pitchFamily="2" charset="0"/>
            </a:endParaRPr>
          </a:p>
          <a:p>
            <a:pPr marL="285750" indent="-285750">
              <a:buFont typeface="Arial" panose="020B0604020202020204" pitchFamily="34" charset="0"/>
              <a:buChar char="•"/>
            </a:pPr>
            <a:r>
              <a:rPr lang="en-US" sz="2800" dirty="0">
                <a:latin typeface="Aleo" panose="00000500000000000000" pitchFamily="2" charset="0"/>
              </a:rPr>
              <a:t>Total memory usage decreases around 49% - 81% on average for three simulated attack scenarios.</a:t>
            </a:r>
          </a:p>
          <a:p>
            <a:pPr marL="285750" indent="-285750">
              <a:buFont typeface="Arial" panose="020B0604020202020204" pitchFamily="34" charset="0"/>
              <a:buChar char="•"/>
            </a:pPr>
            <a:endParaRPr lang="en-US" sz="2800" dirty="0">
              <a:latin typeface="Aleo" panose="00000500000000000000" pitchFamily="2" charset="0"/>
            </a:endParaRPr>
          </a:p>
          <a:p>
            <a:pPr marL="285750" indent="-285750">
              <a:buFont typeface="Arial" panose="020B0604020202020204" pitchFamily="34" charset="0"/>
              <a:buChar char="•"/>
            </a:pPr>
            <a:r>
              <a:rPr lang="en-US" sz="2800" dirty="0">
                <a:latin typeface="Aleo" panose="00000500000000000000" pitchFamily="2" charset="0"/>
              </a:rPr>
              <a:t>A 20% - 25% increase in network size, the number of required CEDAs increases 12% - 32% on average for three simulated attack scenarios.</a:t>
            </a:r>
          </a:p>
          <a:p>
            <a:pPr marL="285750" indent="-285750">
              <a:buFont typeface="Arial" panose="020B0604020202020204" pitchFamily="34" charset="0"/>
              <a:buChar char="•"/>
            </a:pPr>
            <a:endParaRPr lang="en-US" sz="2800" dirty="0">
              <a:latin typeface="Aleo" panose="00000500000000000000" pitchFamily="2" charset="0"/>
            </a:endParaRPr>
          </a:p>
        </p:txBody>
      </p:sp>
      <p:sp>
        <p:nvSpPr>
          <p:cNvPr id="8" name="TextBox 7">
            <a:extLst>
              <a:ext uri="{FF2B5EF4-FFF2-40B4-BE49-F238E27FC236}">
                <a16:creationId xmlns:a16="http://schemas.microsoft.com/office/drawing/2014/main" id="{D71FC1F3-968D-E410-D1A3-AF19C90F29CB}"/>
              </a:ext>
            </a:extLst>
          </p:cNvPr>
          <p:cNvSpPr txBox="1"/>
          <p:nvPr/>
        </p:nvSpPr>
        <p:spPr>
          <a:xfrm>
            <a:off x="19002276" y="10140787"/>
            <a:ext cx="5054600"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2800" dirty="0">
                <a:latin typeface="Aleo" panose="00000500000000000000" pitchFamily="2" charset="0"/>
              </a:rPr>
              <a:t>The number of required CEDAs is linearly increasing with the increasing size of the network topology.</a:t>
            </a:r>
          </a:p>
        </p:txBody>
      </p:sp>
      <p:pic>
        <p:nvPicPr>
          <p:cNvPr id="16" name="Picture 15" descr="Chart&#10;&#10;Description automatically generated">
            <a:extLst>
              <a:ext uri="{FF2B5EF4-FFF2-40B4-BE49-F238E27FC236}">
                <a16:creationId xmlns:a16="http://schemas.microsoft.com/office/drawing/2014/main" id="{F6088091-D721-736D-3052-163E9959A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976" y="1374668"/>
            <a:ext cx="17762512" cy="8565777"/>
          </a:xfrm>
          <a:prstGeom prst="rect">
            <a:avLst/>
          </a:prstGeom>
        </p:spPr>
      </p:pic>
      <p:sp>
        <p:nvSpPr>
          <p:cNvPr id="17" name="TextBox 16">
            <a:extLst>
              <a:ext uri="{FF2B5EF4-FFF2-40B4-BE49-F238E27FC236}">
                <a16:creationId xmlns:a16="http://schemas.microsoft.com/office/drawing/2014/main" id="{8E3777F7-3A61-6F52-3841-DFD69943EE3C}"/>
              </a:ext>
            </a:extLst>
          </p:cNvPr>
          <p:cNvSpPr txBox="1"/>
          <p:nvPr/>
        </p:nvSpPr>
        <p:spPr>
          <a:xfrm>
            <a:off x="23569264" y="449288"/>
            <a:ext cx="814736" cy="400110"/>
          </a:xfrm>
          <a:prstGeom prst="rect">
            <a:avLst/>
          </a:prstGeom>
          <a:noFill/>
        </p:spPr>
        <p:txBody>
          <a:bodyPr wrap="square" rtlCol="0">
            <a:spAutoFit/>
          </a:bodyPr>
          <a:lstStyle/>
          <a:p>
            <a:r>
              <a:rPr lang="en-US" sz="2000" dirty="0"/>
              <a:t>10</a:t>
            </a:r>
          </a:p>
        </p:txBody>
      </p:sp>
    </p:spTree>
    <p:extLst>
      <p:ext uri="{BB962C8B-B14F-4D97-AF65-F5344CB8AC3E}">
        <p14:creationId xmlns:p14="http://schemas.microsoft.com/office/powerpoint/2010/main" val="4045768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0957-EC53-9FCB-6C70-73C909816253}"/>
              </a:ext>
            </a:extLst>
          </p:cNvPr>
          <p:cNvSpPr>
            <a:spLocks noGrp="1"/>
          </p:cNvSpPr>
          <p:nvPr>
            <p:ph type="title"/>
          </p:nvPr>
        </p:nvSpPr>
        <p:spPr>
          <a:xfrm>
            <a:off x="838200" y="92423"/>
            <a:ext cx="13730064" cy="1148954"/>
          </a:xfrm>
        </p:spPr>
        <p:txBody>
          <a:bodyPr>
            <a:normAutofit/>
          </a:bodyPr>
          <a:lstStyle/>
          <a:p>
            <a:pPr algn="just"/>
            <a:r>
              <a:rPr lang="en-US" sz="5400" b="1" dirty="0">
                <a:latin typeface="Aleo" panose="00000500000000000000" pitchFamily="2" charset="0"/>
              </a:rPr>
              <a:t>Evaluation Result: DARPA </a:t>
            </a:r>
            <a:r>
              <a:rPr lang="en-US" sz="5400" b="1" dirty="0" err="1">
                <a:latin typeface="Aleo" panose="00000500000000000000" pitchFamily="2" charset="0"/>
              </a:rPr>
              <a:t>OpTC</a:t>
            </a:r>
            <a:r>
              <a:rPr lang="en-US" sz="5400" b="1" dirty="0">
                <a:latin typeface="Aleo" panose="00000500000000000000" pitchFamily="2" charset="0"/>
              </a:rPr>
              <a:t> Dataset</a:t>
            </a:r>
          </a:p>
        </p:txBody>
      </p:sp>
      <p:sp>
        <p:nvSpPr>
          <p:cNvPr id="7" name="TextBox 6">
            <a:extLst>
              <a:ext uri="{FF2B5EF4-FFF2-40B4-BE49-F238E27FC236}">
                <a16:creationId xmlns:a16="http://schemas.microsoft.com/office/drawing/2014/main" id="{A3E40E1A-A78B-CDD7-358E-B099F30E7D14}"/>
              </a:ext>
            </a:extLst>
          </p:cNvPr>
          <p:cNvSpPr txBox="1"/>
          <p:nvPr/>
        </p:nvSpPr>
        <p:spPr>
          <a:xfrm>
            <a:off x="598712" y="10230177"/>
            <a:ext cx="18202914" cy="310854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2800" dirty="0">
                <a:latin typeface="Aleo" panose="00000500000000000000" pitchFamily="2" charset="0"/>
              </a:rPr>
              <a:t>The number of exchanged messages among agents (event count) decreases around 44% - 64% for DARPA </a:t>
            </a:r>
            <a:r>
              <a:rPr lang="en-US" sz="2800" dirty="0" err="1">
                <a:latin typeface="Aleo" panose="00000500000000000000" pitchFamily="2" charset="0"/>
              </a:rPr>
              <a:t>OpTC</a:t>
            </a:r>
            <a:r>
              <a:rPr lang="en-US" sz="2800" dirty="0">
                <a:latin typeface="Aleo" panose="00000500000000000000" pitchFamily="2" charset="0"/>
              </a:rPr>
              <a:t> Dataset, from the centralized approach.</a:t>
            </a:r>
          </a:p>
          <a:p>
            <a:pPr marL="285750" indent="-285750">
              <a:buFont typeface="Arial" panose="020B0604020202020204" pitchFamily="34" charset="0"/>
              <a:buChar char="•"/>
            </a:pPr>
            <a:endParaRPr lang="en-US" sz="2800" dirty="0">
              <a:latin typeface="Aleo" panose="00000500000000000000" pitchFamily="2" charset="0"/>
            </a:endParaRPr>
          </a:p>
          <a:p>
            <a:pPr marL="285750" indent="-285750">
              <a:buFont typeface="Arial" panose="020B0604020202020204" pitchFamily="34" charset="0"/>
              <a:buChar char="•"/>
            </a:pPr>
            <a:r>
              <a:rPr lang="en-US" sz="2800" dirty="0">
                <a:latin typeface="Aleo" panose="00000500000000000000" pitchFamily="2" charset="0"/>
              </a:rPr>
              <a:t>Total memory usage decreases around 45% - 60% on average for DARPA </a:t>
            </a:r>
            <a:r>
              <a:rPr lang="en-US" sz="2800" dirty="0" err="1">
                <a:latin typeface="Aleo" panose="00000500000000000000" pitchFamily="2" charset="0"/>
              </a:rPr>
              <a:t>OpTC</a:t>
            </a:r>
            <a:r>
              <a:rPr lang="en-US" sz="2800" dirty="0">
                <a:latin typeface="Aleo" panose="00000500000000000000" pitchFamily="2" charset="0"/>
              </a:rPr>
              <a:t> Dataset, respectively.</a:t>
            </a:r>
          </a:p>
          <a:p>
            <a:pPr marL="285750" indent="-285750">
              <a:buFont typeface="Arial" panose="020B0604020202020204" pitchFamily="34" charset="0"/>
              <a:buChar char="•"/>
            </a:pPr>
            <a:endParaRPr lang="en-US" sz="2800" dirty="0">
              <a:latin typeface="Aleo" panose="00000500000000000000" pitchFamily="2" charset="0"/>
            </a:endParaRPr>
          </a:p>
          <a:p>
            <a:pPr marL="285750" indent="-285750">
              <a:buFont typeface="Arial" panose="020B0604020202020204" pitchFamily="34" charset="0"/>
              <a:buChar char="•"/>
            </a:pPr>
            <a:r>
              <a:rPr lang="en-US" sz="2800" dirty="0">
                <a:latin typeface="Aleo" panose="00000500000000000000" pitchFamily="2" charset="0"/>
              </a:rPr>
              <a:t>A 20% - 25% increase in network size, the number of required CEDAs increases 8% - 24% on average for DARPA </a:t>
            </a:r>
            <a:r>
              <a:rPr lang="en-US" sz="2800" dirty="0" err="1">
                <a:latin typeface="Aleo" panose="00000500000000000000" pitchFamily="2" charset="0"/>
              </a:rPr>
              <a:t>OpTC</a:t>
            </a:r>
            <a:r>
              <a:rPr lang="en-US" sz="2800" dirty="0">
                <a:latin typeface="Aleo" panose="00000500000000000000" pitchFamily="2" charset="0"/>
              </a:rPr>
              <a:t> Dataset.</a:t>
            </a:r>
          </a:p>
        </p:txBody>
      </p:sp>
      <p:sp>
        <p:nvSpPr>
          <p:cNvPr id="8" name="TextBox 7">
            <a:extLst>
              <a:ext uri="{FF2B5EF4-FFF2-40B4-BE49-F238E27FC236}">
                <a16:creationId xmlns:a16="http://schemas.microsoft.com/office/drawing/2014/main" id="{D71FC1F3-968D-E410-D1A3-AF19C90F29CB}"/>
              </a:ext>
            </a:extLst>
          </p:cNvPr>
          <p:cNvSpPr txBox="1"/>
          <p:nvPr/>
        </p:nvSpPr>
        <p:spPr>
          <a:xfrm>
            <a:off x="19104768" y="10230177"/>
            <a:ext cx="5054600"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2800" dirty="0">
                <a:latin typeface="Aleo" panose="00000500000000000000" pitchFamily="2" charset="0"/>
              </a:rPr>
              <a:t>The number of required CEDAs is linearly increasing with the increasing size of the network topology.</a:t>
            </a:r>
          </a:p>
        </p:txBody>
      </p:sp>
      <p:pic>
        <p:nvPicPr>
          <p:cNvPr id="11" name="Picture 10" descr="Chart, line chart&#10;&#10;Description automatically generated">
            <a:extLst>
              <a:ext uri="{FF2B5EF4-FFF2-40B4-BE49-F238E27FC236}">
                <a16:creationId xmlns:a16="http://schemas.microsoft.com/office/drawing/2014/main" id="{918CE6D1-9398-1450-6350-0517313CD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747" y="1241376"/>
            <a:ext cx="18194560" cy="8640959"/>
          </a:xfrm>
          <a:prstGeom prst="rect">
            <a:avLst/>
          </a:prstGeom>
        </p:spPr>
      </p:pic>
      <p:sp>
        <p:nvSpPr>
          <p:cNvPr id="3" name="TextBox 2">
            <a:extLst>
              <a:ext uri="{FF2B5EF4-FFF2-40B4-BE49-F238E27FC236}">
                <a16:creationId xmlns:a16="http://schemas.microsoft.com/office/drawing/2014/main" id="{1EB4A5FB-DF49-42D6-9183-F7BCED0E2EBF}"/>
              </a:ext>
            </a:extLst>
          </p:cNvPr>
          <p:cNvSpPr txBox="1"/>
          <p:nvPr/>
        </p:nvSpPr>
        <p:spPr>
          <a:xfrm>
            <a:off x="23569264" y="449288"/>
            <a:ext cx="814736" cy="400110"/>
          </a:xfrm>
          <a:prstGeom prst="rect">
            <a:avLst/>
          </a:prstGeom>
          <a:noFill/>
        </p:spPr>
        <p:txBody>
          <a:bodyPr wrap="square" rtlCol="0">
            <a:spAutoFit/>
          </a:bodyPr>
          <a:lstStyle/>
          <a:p>
            <a:r>
              <a:rPr lang="en-US" sz="2000" dirty="0"/>
              <a:t>11</a:t>
            </a:r>
          </a:p>
        </p:txBody>
      </p:sp>
    </p:spTree>
    <p:extLst>
      <p:ext uri="{BB962C8B-B14F-4D97-AF65-F5344CB8AC3E}">
        <p14:creationId xmlns:p14="http://schemas.microsoft.com/office/powerpoint/2010/main" val="22578975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1030760" y="161256"/>
            <a:ext cx="20688964"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Conclusions and Future Works</a:t>
            </a:r>
            <a:endPar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sp>
        <p:nvSpPr>
          <p:cNvPr id="3" name="TextBox 2">
            <a:extLst>
              <a:ext uri="{FF2B5EF4-FFF2-40B4-BE49-F238E27FC236}">
                <a16:creationId xmlns:a16="http://schemas.microsoft.com/office/drawing/2014/main" id="{24EBD8EF-B25E-0008-92C2-172DD81E97C7}"/>
              </a:ext>
            </a:extLst>
          </p:cNvPr>
          <p:cNvSpPr txBox="1"/>
          <p:nvPr/>
        </p:nvSpPr>
        <p:spPr>
          <a:xfrm>
            <a:off x="814736" y="2393504"/>
            <a:ext cx="23186576" cy="9633406"/>
          </a:xfrm>
          <a:prstGeom prst="rect">
            <a:avLst/>
          </a:prstGeom>
          <a:noFill/>
          <a:ln>
            <a:solidFill>
              <a:schemeClr val="tx1"/>
            </a:solidFill>
          </a:ln>
        </p:spPr>
        <p:txBody>
          <a:bodyPr wrap="square" rtlCol="0">
            <a:spAutoFit/>
          </a:bodyPr>
          <a:lstStyle/>
          <a:p>
            <a:r>
              <a:rPr lang="en-US" sz="4000" b="1" dirty="0">
                <a:latin typeface="Aleo" panose="00000500000000000000" pitchFamily="2" charset="0"/>
              </a:rPr>
              <a:t>In Summary, this presentation describes-</a:t>
            </a:r>
          </a:p>
          <a:p>
            <a:endParaRPr lang="en-US" sz="3600" dirty="0">
              <a:latin typeface="Aleo" panose="00000500000000000000" pitchFamily="2" charset="0"/>
            </a:endParaRPr>
          </a:p>
          <a:p>
            <a:pPr marL="571500" indent="-571500">
              <a:buFont typeface="Arial" panose="020B0604020202020204" pitchFamily="34" charset="0"/>
              <a:buChar char="•"/>
            </a:pPr>
            <a:r>
              <a:rPr lang="en-US" sz="3600" dirty="0">
                <a:latin typeface="Aleo" panose="00000500000000000000" pitchFamily="2" charset="0"/>
              </a:rPr>
              <a:t>D</a:t>
            </a:r>
            <a:r>
              <a:rPr lang="en-US" sz="3600" b="0" i="0" dirty="0">
                <a:effectLst/>
                <a:latin typeface="Aleo" panose="00000500000000000000" pitchFamily="2" charset="0"/>
              </a:rPr>
              <a:t>istributed hierarchical monitoring architecture for threat hunting using the MITRE ATT&amp;CK framework as a guideline of attacker activities.</a:t>
            </a:r>
          </a:p>
          <a:p>
            <a:pPr marL="571500" indent="-571500">
              <a:buFont typeface="Arial" panose="020B0604020202020204" pitchFamily="34" charset="0"/>
              <a:buChar char="•"/>
            </a:pPr>
            <a:endParaRPr lang="en-US" sz="3600" b="0" i="0" dirty="0">
              <a:effectLst/>
              <a:latin typeface="Aleo" panose="00000500000000000000" pitchFamily="2" charset="0"/>
            </a:endParaRPr>
          </a:p>
          <a:p>
            <a:pPr marL="571500" indent="-571500">
              <a:buFont typeface="Arial" panose="020B0604020202020204" pitchFamily="34" charset="0"/>
              <a:buChar char="•"/>
            </a:pPr>
            <a:r>
              <a:rPr lang="en-US" sz="3600" dirty="0">
                <a:latin typeface="Aleo" panose="00000500000000000000" pitchFamily="2" charset="0"/>
              </a:rPr>
              <a:t>Formalize the scalable threat hunting problem and provide an approximation algorithm to generate agent hierarchy.</a:t>
            </a:r>
          </a:p>
          <a:p>
            <a:pPr marL="571500" indent="-571500">
              <a:buFont typeface="Arial" panose="020B0604020202020204" pitchFamily="34" charset="0"/>
              <a:buChar char="•"/>
            </a:pPr>
            <a:endParaRPr lang="en-US" sz="3600" dirty="0">
              <a:latin typeface="Aleo" panose="00000500000000000000" pitchFamily="2" charset="0"/>
            </a:endParaRPr>
          </a:p>
          <a:p>
            <a:pPr marL="571500" indent="-571500">
              <a:buFont typeface="Arial" panose="020B0604020202020204" pitchFamily="34" charset="0"/>
              <a:buChar char="•"/>
            </a:pPr>
            <a:r>
              <a:rPr lang="en-US" sz="3600" dirty="0">
                <a:latin typeface="Aleo" panose="00000500000000000000" pitchFamily="2" charset="0"/>
              </a:rPr>
              <a:t>Evaluate with three simulated attack Scenarios and DARPA </a:t>
            </a:r>
            <a:r>
              <a:rPr lang="en-US" sz="3600" dirty="0" err="1">
                <a:latin typeface="Aleo" panose="00000500000000000000" pitchFamily="2" charset="0"/>
              </a:rPr>
              <a:t>OpTC</a:t>
            </a:r>
            <a:r>
              <a:rPr lang="en-US" sz="3600" dirty="0">
                <a:latin typeface="Aleo" panose="00000500000000000000" pitchFamily="2" charset="0"/>
              </a:rPr>
              <a:t> attack dataset with varying network size and monitoring capacity, and a threat hunting demonstration using the </a:t>
            </a:r>
            <a:r>
              <a:rPr lang="en-US" sz="3600" dirty="0" err="1">
                <a:latin typeface="Aleo" panose="00000500000000000000" pitchFamily="2" charset="0"/>
              </a:rPr>
              <a:t>SCAHunter</a:t>
            </a:r>
            <a:r>
              <a:rPr lang="en-US" sz="3600" dirty="0">
                <a:latin typeface="Aleo" panose="00000500000000000000" pitchFamily="2" charset="0"/>
              </a:rPr>
              <a:t>.</a:t>
            </a:r>
          </a:p>
          <a:p>
            <a:pPr marL="571500" indent="-571500">
              <a:buFont typeface="Arial" panose="020B0604020202020204" pitchFamily="34" charset="0"/>
              <a:buChar char="•"/>
            </a:pPr>
            <a:endParaRPr lang="en-US" sz="3600" dirty="0">
              <a:latin typeface="Aleo" panose="00000500000000000000" pitchFamily="2" charset="0"/>
            </a:endParaRPr>
          </a:p>
          <a:p>
            <a:pPr marL="571500" indent="-571500">
              <a:buFont typeface="Arial" panose="020B0604020202020204" pitchFamily="34" charset="0"/>
              <a:buChar char="•"/>
            </a:pPr>
            <a:endParaRPr lang="en-US" sz="3600" dirty="0">
              <a:latin typeface="Aleo" panose="00000500000000000000" pitchFamily="2" charset="0"/>
            </a:endParaRPr>
          </a:p>
          <a:p>
            <a:pPr marL="571500" indent="-571500">
              <a:buFont typeface="Arial" panose="020B0604020202020204" pitchFamily="34" charset="0"/>
              <a:buChar char="•"/>
            </a:pPr>
            <a:endParaRPr lang="en-US" sz="3600" dirty="0">
              <a:latin typeface="Aleo" panose="00000500000000000000" pitchFamily="2" charset="0"/>
            </a:endParaRPr>
          </a:p>
          <a:p>
            <a:r>
              <a:rPr lang="en-US" sz="4000" b="1" dirty="0">
                <a:latin typeface="Aleo" panose="00000500000000000000" pitchFamily="2" charset="0"/>
              </a:rPr>
              <a:t>In future, we plan to –</a:t>
            </a:r>
          </a:p>
          <a:p>
            <a:pPr marL="571500" indent="-571500">
              <a:buFont typeface="Arial" panose="020B0604020202020204" pitchFamily="34" charset="0"/>
              <a:buChar char="•"/>
            </a:pPr>
            <a:r>
              <a:rPr lang="en-US" sz="3600" dirty="0">
                <a:latin typeface="Aleo" panose="00000500000000000000" pitchFamily="2" charset="0"/>
              </a:rPr>
              <a:t>Develop additional EFA agent to cover more data sources and MITRE ATT&amp;CK Techniques.</a:t>
            </a:r>
          </a:p>
          <a:p>
            <a:endParaRPr lang="en-US" sz="3600" dirty="0">
              <a:latin typeface="Aleo" panose="00000500000000000000" pitchFamily="2" charset="0"/>
            </a:endParaRPr>
          </a:p>
          <a:p>
            <a:pPr marL="571500" indent="-571500">
              <a:buFont typeface="Arial" panose="020B0604020202020204" pitchFamily="34" charset="0"/>
              <a:buChar char="•"/>
            </a:pPr>
            <a:r>
              <a:rPr lang="en-US" sz="3600" dirty="0">
                <a:latin typeface="Aleo" panose="00000500000000000000" pitchFamily="2" charset="0"/>
              </a:rPr>
              <a:t>Solve the problem of single-point-of-failure through consensus mechanism.</a:t>
            </a:r>
          </a:p>
        </p:txBody>
      </p:sp>
      <p:sp>
        <p:nvSpPr>
          <p:cNvPr id="4" name="TextBox 3">
            <a:extLst>
              <a:ext uri="{FF2B5EF4-FFF2-40B4-BE49-F238E27FC236}">
                <a16:creationId xmlns:a16="http://schemas.microsoft.com/office/drawing/2014/main" id="{B012496C-2895-32C5-EA65-8871CABE145F}"/>
              </a:ext>
            </a:extLst>
          </p:cNvPr>
          <p:cNvSpPr txBox="1"/>
          <p:nvPr/>
        </p:nvSpPr>
        <p:spPr>
          <a:xfrm>
            <a:off x="23569264" y="449288"/>
            <a:ext cx="814736" cy="400110"/>
          </a:xfrm>
          <a:prstGeom prst="rect">
            <a:avLst/>
          </a:prstGeom>
          <a:noFill/>
        </p:spPr>
        <p:txBody>
          <a:bodyPr wrap="square" rtlCol="0">
            <a:spAutoFit/>
          </a:bodyPr>
          <a:lstStyle/>
          <a:p>
            <a:r>
              <a:rPr lang="en-US" sz="2000" dirty="0"/>
              <a:t>12</a:t>
            </a:r>
          </a:p>
        </p:txBody>
      </p:sp>
    </p:spTree>
    <p:extLst>
      <p:ext uri="{BB962C8B-B14F-4D97-AF65-F5344CB8AC3E}">
        <p14:creationId xmlns:p14="http://schemas.microsoft.com/office/powerpoint/2010/main" val="27055759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1" name="Rectangle 20"/>
          <p:cNvSpPr>
            <a:spLocks/>
          </p:cNvSpPr>
          <p:nvPr/>
        </p:nvSpPr>
        <p:spPr bwMode="auto">
          <a:xfrm>
            <a:off x="598712" y="660400"/>
            <a:ext cx="141612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93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Questions?</a:t>
            </a:r>
          </a:p>
        </p:txBody>
      </p:sp>
      <p:sp>
        <p:nvSpPr>
          <p:cNvPr id="20502" name="Rectangle 21"/>
          <p:cNvSpPr>
            <a:spLocks/>
          </p:cNvSpPr>
          <p:nvPr/>
        </p:nvSpPr>
        <p:spPr bwMode="auto">
          <a:xfrm>
            <a:off x="18024648" y="889000"/>
            <a:ext cx="52298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r" eaLnBrk="1" hangingPunct="1"/>
            <a:r>
              <a:rPr lang="en-US" sz="3600" b="1" dirty="0">
                <a:solidFill>
                  <a:srgbClr val="3C3C3C"/>
                </a:solidFill>
                <a:latin typeface="Aleo" panose="020F0502020204030203" pitchFamily="34" charset="0"/>
                <a:ea typeface="Lato" panose="020F0502020204030203" pitchFamily="34" charset="0"/>
                <a:cs typeface="Lato" panose="020F0502020204030203" pitchFamily="34" charset="0"/>
                <a:sym typeface="Lato" panose="020F0502020204030203" pitchFamily="34" charset="0"/>
              </a:rPr>
              <a:t>Mohiuddin Ahmed</a:t>
            </a:r>
          </a:p>
        </p:txBody>
      </p:sp>
      <p:grpSp>
        <p:nvGrpSpPr>
          <p:cNvPr id="8" name="Grupa 7"/>
          <p:cNvGrpSpPr/>
          <p:nvPr/>
        </p:nvGrpSpPr>
        <p:grpSpPr>
          <a:xfrm>
            <a:off x="16047114" y="1424569"/>
            <a:ext cx="7729061" cy="1600200"/>
            <a:chOff x="14973300" y="5029200"/>
            <a:chExt cx="7729060" cy="1600200"/>
          </a:xfrm>
        </p:grpSpPr>
        <p:sp>
          <p:nvSpPr>
            <p:cNvPr id="20503" name="Rectangle 22"/>
            <p:cNvSpPr>
              <a:spLocks/>
            </p:cNvSpPr>
            <p:nvPr/>
          </p:nvSpPr>
          <p:spPr bwMode="auto">
            <a:xfrm>
              <a:off x="16944529" y="5552301"/>
              <a:ext cx="575783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600" dirty="0">
                  <a:solidFill>
                    <a:srgbClr val="3C3C3C"/>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mahmed27@uncc.edu</a:t>
              </a:r>
            </a:p>
          </p:txBody>
        </p:sp>
        <p:grpSp>
          <p:nvGrpSpPr>
            <p:cNvPr id="3" name="Grupa 2"/>
            <p:cNvGrpSpPr/>
            <p:nvPr/>
          </p:nvGrpSpPr>
          <p:grpSpPr>
            <a:xfrm>
              <a:off x="14973300" y="5029200"/>
              <a:ext cx="1600200" cy="1600200"/>
              <a:chOff x="14973300" y="5029200"/>
              <a:chExt cx="1600200" cy="1600200"/>
            </a:xfrm>
          </p:grpSpPr>
          <p:sp>
            <p:nvSpPr>
              <p:cNvPr id="20495" name="AutoShape 14"/>
              <p:cNvSpPr>
                <a:spLocks/>
              </p:cNvSpPr>
              <p:nvPr/>
            </p:nvSpPr>
            <p:spPr bwMode="auto">
              <a:xfrm>
                <a:off x="14973300" y="5029200"/>
                <a:ext cx="1600200" cy="1600200"/>
              </a:xfrm>
              <a:custGeom>
                <a:avLst/>
                <a:gdLst>
                  <a:gd name="T0" fmla="*/ 12471 w 24942"/>
                  <a:gd name="T1" fmla="*/ 0 h 21600"/>
                  <a:gd name="T2" fmla="*/ 23271 w 24942"/>
                  <a:gd name="T3" fmla="*/ 5400 h 21600"/>
                  <a:gd name="T4" fmla="*/ 23271 w 24942"/>
                  <a:gd name="T5" fmla="*/ 16200 h 21600"/>
                  <a:gd name="T6" fmla="*/ 12471 w 24942"/>
                  <a:gd name="T7" fmla="*/ 21600 h 21600"/>
                  <a:gd name="T8" fmla="*/ 1671 w 24942"/>
                  <a:gd name="T9" fmla="*/ 16200 h 21600"/>
                  <a:gd name="T10" fmla="*/ 1671 w 24942"/>
                  <a:gd name="T11" fmla="*/ 5400 h 21600"/>
                  <a:gd name="T12" fmla="*/ 12471 w 24942"/>
                  <a:gd name="T13" fmla="*/ 0 h 21600"/>
                  <a:gd name="T14" fmla="*/ 12471 w 24942"/>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E48A20"/>
              </a:solidFill>
              <a:ln>
                <a:noFill/>
              </a:ln>
              <a:extLst>
                <a:ext uri="{91240B29-F687-4F45-9708-019B960494DF}">
                  <a14:hiddenLine xmlns:a14="http://schemas.microsoft.com/office/drawing/2010/main" w="25400" cap="flat">
                    <a:solidFill>
                      <a:srgbClr val="00BAFB"/>
                    </a:solidFill>
                    <a:miter lim="800000"/>
                    <a:headEnd type="none" w="med" len="med"/>
                    <a:tailEnd type="none" w="med" len="med"/>
                  </a14:hiddenLine>
                </a:ext>
              </a:extLst>
            </p:spPr>
            <p:txBody>
              <a:bodyPr lIns="0" tIns="0" rIns="0" bIns="0"/>
              <a:lstStyle/>
              <a:p>
                <a:endParaRPr lang="en-US" sz="3600" dirty="0">
                  <a:latin typeface="Aleo" panose="020F0502020204030203" pitchFamily="34" charset="0"/>
                </a:endParaRPr>
              </a:p>
            </p:txBody>
          </p:sp>
          <p:sp>
            <p:nvSpPr>
              <p:cNvPr id="20496" name="Freeform 15"/>
              <p:cNvSpPr>
                <a:spLocks/>
              </p:cNvSpPr>
              <p:nvPr/>
            </p:nvSpPr>
            <p:spPr bwMode="auto">
              <a:xfrm>
                <a:off x="15430500" y="5654675"/>
                <a:ext cx="1035050" cy="919163"/>
              </a:xfrm>
              <a:custGeom>
                <a:avLst/>
                <a:gdLst>
                  <a:gd name="T0" fmla="*/ 429737 w 21600"/>
                  <a:gd name="T1" fmla="*/ 919163 h 21600"/>
                  <a:gd name="T2" fmla="*/ 1035050 w 21600"/>
                  <a:gd name="T3" fmla="*/ 575073 h 21600"/>
                  <a:gd name="T4" fmla="*/ 1031360 w 21600"/>
                  <a:gd name="T5" fmla="*/ 176939 h 21600"/>
                  <a:gd name="T6" fmla="*/ 821427 w 21600"/>
                  <a:gd name="T7" fmla="*/ 0 h 21600"/>
                  <a:gd name="T8" fmla="*/ 0 w 21600"/>
                  <a:gd name="T9" fmla="*/ 552987 h 21600"/>
                  <a:gd name="T10" fmla="*/ 429737 w 21600"/>
                  <a:gd name="T11" fmla="*/ 919163 h 21600"/>
                  <a:gd name="T12" fmla="*/ 429737 w 21600"/>
                  <a:gd name="T13" fmla="*/ 919163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8968" y="21600"/>
                    </a:moveTo>
                    <a:lnTo>
                      <a:pt x="21600" y="13514"/>
                    </a:lnTo>
                    <a:lnTo>
                      <a:pt x="21523" y="4158"/>
                    </a:lnTo>
                    <a:lnTo>
                      <a:pt x="17142" y="0"/>
                    </a:lnTo>
                    <a:lnTo>
                      <a:pt x="0" y="12995"/>
                    </a:lnTo>
                    <a:lnTo>
                      <a:pt x="8968" y="21600"/>
                    </a:lnTo>
                    <a:close/>
                    <a:moveTo>
                      <a:pt x="8968" y="21600"/>
                    </a:moveTo>
                  </a:path>
                </a:pathLst>
              </a:custGeom>
              <a:solidFill>
                <a:srgbClr val="DA730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Aleo" panose="020F0502020204030203" pitchFamily="34" charset="0"/>
                </a:endParaRPr>
              </a:p>
            </p:txBody>
          </p:sp>
          <p:sp>
            <p:nvSpPr>
              <p:cNvPr id="20497" name="AutoShape 16"/>
              <p:cNvSpPr>
                <a:spLocks/>
              </p:cNvSpPr>
              <p:nvPr/>
            </p:nvSpPr>
            <p:spPr bwMode="auto">
              <a:xfrm>
                <a:off x="15189200" y="5283200"/>
                <a:ext cx="1149350" cy="1149350"/>
              </a:xfrm>
              <a:custGeom>
                <a:avLst/>
                <a:gdLst>
                  <a:gd name="T0" fmla="*/ 12471 w 24942"/>
                  <a:gd name="T1" fmla="*/ 0 h 21600"/>
                  <a:gd name="T2" fmla="*/ 23271 w 24942"/>
                  <a:gd name="T3" fmla="*/ 5400 h 21600"/>
                  <a:gd name="T4" fmla="*/ 23271 w 24942"/>
                  <a:gd name="T5" fmla="*/ 16200 h 21600"/>
                  <a:gd name="T6" fmla="*/ 12471 w 24942"/>
                  <a:gd name="T7" fmla="*/ 21600 h 21600"/>
                  <a:gd name="T8" fmla="*/ 1671 w 24942"/>
                  <a:gd name="T9" fmla="*/ 16200 h 21600"/>
                  <a:gd name="T10" fmla="*/ 1671 w 24942"/>
                  <a:gd name="T11" fmla="*/ 5400 h 21600"/>
                  <a:gd name="T12" fmla="*/ 12471 w 24942"/>
                  <a:gd name="T13" fmla="*/ 0 h 21600"/>
                  <a:gd name="T14" fmla="*/ 12471 w 24942"/>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E89D45"/>
              </a:solidFill>
              <a:ln w="25400" cap="flat">
                <a:solidFill>
                  <a:schemeClr val="tx1">
                    <a:alpha val="0"/>
                  </a:schemeClr>
                </a:solidFill>
                <a:prstDash val="solid"/>
                <a:miter lim="800000"/>
                <a:headEnd type="none" w="med" len="med"/>
                <a:tailEnd type="none" w="med" len="med"/>
              </a:ln>
            </p:spPr>
            <p:txBody>
              <a:bodyPr lIns="0" tIns="0" rIns="0" bIns="0"/>
              <a:lstStyle/>
              <a:p>
                <a:endParaRPr lang="en-US" sz="3600" dirty="0">
                  <a:latin typeface="Aleo" panose="020F0502020204030203" pitchFamily="34" charset="0"/>
                </a:endParaRPr>
              </a:p>
            </p:txBody>
          </p:sp>
          <p:pic>
            <p:nvPicPr>
              <p:cNvPr id="20508"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0800" y="53848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grpSp>
      <p:grpSp>
        <p:nvGrpSpPr>
          <p:cNvPr id="18" name="Grupa 17"/>
          <p:cNvGrpSpPr/>
          <p:nvPr/>
        </p:nvGrpSpPr>
        <p:grpSpPr>
          <a:xfrm>
            <a:off x="14812505" y="2558044"/>
            <a:ext cx="10164733" cy="1600200"/>
            <a:chOff x="12585700" y="9398000"/>
            <a:chExt cx="10164732" cy="1600200"/>
          </a:xfrm>
        </p:grpSpPr>
        <p:sp>
          <p:nvSpPr>
            <p:cNvPr id="20506" name="Rectangle 25"/>
            <p:cNvSpPr>
              <a:spLocks/>
            </p:cNvSpPr>
            <p:nvPr/>
          </p:nvSpPr>
          <p:spPr bwMode="auto">
            <a:xfrm>
              <a:off x="14503401" y="9921101"/>
              <a:ext cx="824703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3600" b="0" i="0" u="sng" strike="noStrike" dirty="0">
                  <a:solidFill>
                    <a:srgbClr val="1155CC"/>
                  </a:solidFill>
                  <a:effectLst/>
                  <a:latin typeface="Roboto" panose="020B0604020202020204" pitchFamily="2" charset="0"/>
                  <a:hlinkClick r:id="rId4"/>
                </a:rPr>
                <a:t>https://mohiuddinsohel.github.io/</a:t>
              </a:r>
              <a:endParaRPr lang="en-US" sz="3600"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p:txBody>
        </p:sp>
        <p:grpSp>
          <p:nvGrpSpPr>
            <p:cNvPr id="17" name="Grupa 16"/>
            <p:cNvGrpSpPr/>
            <p:nvPr/>
          </p:nvGrpSpPr>
          <p:grpSpPr>
            <a:xfrm>
              <a:off x="12585700" y="9398000"/>
              <a:ext cx="1600200" cy="1600200"/>
              <a:chOff x="12585700" y="9398000"/>
              <a:chExt cx="1600200" cy="1600200"/>
            </a:xfrm>
          </p:grpSpPr>
          <p:sp>
            <p:nvSpPr>
              <p:cNvPr id="20486" name="AutoShape 5"/>
              <p:cNvSpPr>
                <a:spLocks/>
              </p:cNvSpPr>
              <p:nvPr/>
            </p:nvSpPr>
            <p:spPr bwMode="auto">
              <a:xfrm>
                <a:off x="12585700" y="9398000"/>
                <a:ext cx="1600200" cy="1600200"/>
              </a:xfrm>
              <a:custGeom>
                <a:avLst/>
                <a:gdLst>
                  <a:gd name="T0" fmla="*/ 12471 w 24942"/>
                  <a:gd name="T1" fmla="*/ 0 h 21600"/>
                  <a:gd name="T2" fmla="*/ 23271 w 24942"/>
                  <a:gd name="T3" fmla="*/ 5400 h 21600"/>
                  <a:gd name="T4" fmla="*/ 23271 w 24942"/>
                  <a:gd name="T5" fmla="*/ 16200 h 21600"/>
                  <a:gd name="T6" fmla="*/ 12471 w 24942"/>
                  <a:gd name="T7" fmla="*/ 21600 h 21600"/>
                  <a:gd name="T8" fmla="*/ 1671 w 24942"/>
                  <a:gd name="T9" fmla="*/ 16200 h 21600"/>
                  <a:gd name="T10" fmla="*/ 1671 w 24942"/>
                  <a:gd name="T11" fmla="*/ 5400 h 21600"/>
                  <a:gd name="T12" fmla="*/ 12471 w 24942"/>
                  <a:gd name="T13" fmla="*/ 0 h 21600"/>
                  <a:gd name="T14" fmla="*/ 12471 w 24942"/>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672952"/>
              </a:solidFill>
              <a:ln>
                <a:solidFill>
                  <a:srgbClr val="672952"/>
                </a:solidFill>
              </a:ln>
            </p:spPr>
            <p:txBody>
              <a:bodyPr lIns="0" tIns="0" rIns="0" bIns="0"/>
              <a:lstStyle/>
              <a:p>
                <a:endParaRPr lang="en-US" sz="3600" dirty="0">
                  <a:latin typeface="Aleo" panose="020F0502020204030203" pitchFamily="34" charset="0"/>
                </a:endParaRPr>
              </a:p>
            </p:txBody>
          </p:sp>
          <p:sp>
            <p:nvSpPr>
              <p:cNvPr id="20487" name="Freeform 6"/>
              <p:cNvSpPr>
                <a:spLocks/>
              </p:cNvSpPr>
              <p:nvPr/>
            </p:nvSpPr>
            <p:spPr bwMode="auto">
              <a:xfrm>
                <a:off x="13042900" y="10023475"/>
                <a:ext cx="1035050" cy="919163"/>
              </a:xfrm>
              <a:custGeom>
                <a:avLst/>
                <a:gdLst>
                  <a:gd name="T0" fmla="*/ 429737 w 21600"/>
                  <a:gd name="T1" fmla="*/ 919163 h 21600"/>
                  <a:gd name="T2" fmla="*/ 1035050 w 21600"/>
                  <a:gd name="T3" fmla="*/ 575073 h 21600"/>
                  <a:gd name="T4" fmla="*/ 1031360 w 21600"/>
                  <a:gd name="T5" fmla="*/ 176939 h 21600"/>
                  <a:gd name="T6" fmla="*/ 821427 w 21600"/>
                  <a:gd name="T7" fmla="*/ 0 h 21600"/>
                  <a:gd name="T8" fmla="*/ 0 w 21600"/>
                  <a:gd name="T9" fmla="*/ 552987 h 21600"/>
                  <a:gd name="T10" fmla="*/ 429737 w 21600"/>
                  <a:gd name="T11" fmla="*/ 919163 h 21600"/>
                  <a:gd name="T12" fmla="*/ 429737 w 21600"/>
                  <a:gd name="T13" fmla="*/ 919163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8968" y="21600"/>
                    </a:moveTo>
                    <a:lnTo>
                      <a:pt x="21600" y="13514"/>
                    </a:lnTo>
                    <a:lnTo>
                      <a:pt x="21523" y="4158"/>
                    </a:lnTo>
                    <a:lnTo>
                      <a:pt x="17142" y="0"/>
                    </a:lnTo>
                    <a:lnTo>
                      <a:pt x="0" y="12995"/>
                    </a:lnTo>
                    <a:lnTo>
                      <a:pt x="8968" y="21600"/>
                    </a:lnTo>
                    <a:close/>
                    <a:moveTo>
                      <a:pt x="8968" y="21600"/>
                    </a:moveTo>
                  </a:path>
                </a:pathLst>
              </a:custGeom>
              <a:solidFill>
                <a:srgbClr val="421A3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3600" dirty="0">
                  <a:latin typeface="Aleo" panose="020F0502020204030203" pitchFamily="34" charset="0"/>
                </a:endParaRPr>
              </a:p>
            </p:txBody>
          </p:sp>
          <p:sp>
            <p:nvSpPr>
              <p:cNvPr id="20488" name="AutoShape 7"/>
              <p:cNvSpPr>
                <a:spLocks/>
              </p:cNvSpPr>
              <p:nvPr/>
            </p:nvSpPr>
            <p:spPr bwMode="auto">
              <a:xfrm>
                <a:off x="12910004" y="10018931"/>
                <a:ext cx="1150937" cy="396875"/>
              </a:xfrm>
              <a:custGeom>
                <a:avLst/>
                <a:gdLst>
                  <a:gd name="T0" fmla="*/ 12471 w 24942"/>
                  <a:gd name="T1" fmla="*/ 0 h 21600"/>
                  <a:gd name="T2" fmla="*/ 23271 w 24942"/>
                  <a:gd name="T3" fmla="*/ 5400 h 21600"/>
                  <a:gd name="T4" fmla="*/ 23271 w 24942"/>
                  <a:gd name="T5" fmla="*/ 16200 h 21600"/>
                  <a:gd name="T6" fmla="*/ 12471 w 24942"/>
                  <a:gd name="T7" fmla="*/ 21600 h 21600"/>
                  <a:gd name="T8" fmla="*/ 1671 w 24942"/>
                  <a:gd name="T9" fmla="*/ 16200 h 21600"/>
                  <a:gd name="T10" fmla="*/ 1671 w 24942"/>
                  <a:gd name="T11" fmla="*/ 5400 h 21600"/>
                  <a:gd name="T12" fmla="*/ 12471 w 24942"/>
                  <a:gd name="T13" fmla="*/ 0 h 21600"/>
                  <a:gd name="T14" fmla="*/ 12471 w 24942"/>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rgbClr val="772F63"/>
              </a:solidFill>
              <a:ln w="25400" cap="flat">
                <a:solidFill>
                  <a:schemeClr val="tx1">
                    <a:alpha val="0"/>
                  </a:schemeClr>
                </a:solidFill>
                <a:prstDash val="solid"/>
                <a:miter lim="800000"/>
                <a:headEnd type="none" w="med" len="med"/>
                <a:tailEnd type="none" w="med" len="med"/>
              </a:ln>
            </p:spPr>
            <p:txBody>
              <a:bodyPr lIns="0" tIns="0" rIns="0" bIns="0"/>
              <a:lstStyle/>
              <a:p>
                <a:r>
                  <a:rPr lang="en-US" sz="2400" dirty="0">
                    <a:latin typeface="Aleo" panose="020F0502020204030203" pitchFamily="34" charset="0"/>
                  </a:rPr>
                  <a:t>WWW</a:t>
                </a:r>
              </a:p>
            </p:txBody>
          </p:sp>
        </p:grpSp>
      </p:grpSp>
      <p:sp>
        <p:nvSpPr>
          <p:cNvPr id="2" name="TextBox 1">
            <a:extLst>
              <a:ext uri="{FF2B5EF4-FFF2-40B4-BE49-F238E27FC236}">
                <a16:creationId xmlns:a16="http://schemas.microsoft.com/office/drawing/2014/main" id="{CADBAEEA-F2B9-6480-2135-623CEF527FA3}"/>
              </a:ext>
            </a:extLst>
          </p:cNvPr>
          <p:cNvSpPr txBox="1"/>
          <p:nvPr/>
        </p:nvSpPr>
        <p:spPr>
          <a:xfrm>
            <a:off x="23569264" y="449288"/>
            <a:ext cx="814736" cy="400110"/>
          </a:xfrm>
          <a:prstGeom prst="rect">
            <a:avLst/>
          </a:prstGeom>
          <a:noFill/>
        </p:spPr>
        <p:txBody>
          <a:bodyPr wrap="square" rtlCol="0">
            <a:spAutoFit/>
          </a:bodyPr>
          <a:lstStyle/>
          <a:p>
            <a:r>
              <a:rPr lang="en-US" sz="2000" dirty="0"/>
              <a:t>13</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1030760" y="0"/>
            <a:ext cx="144000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Outline</a:t>
            </a:r>
          </a:p>
        </p:txBody>
      </p:sp>
      <p:sp>
        <p:nvSpPr>
          <p:cNvPr id="11273" name="Rectangle 8"/>
          <p:cNvSpPr>
            <a:spLocks/>
          </p:cNvSpPr>
          <p:nvPr/>
        </p:nvSpPr>
        <p:spPr bwMode="auto">
          <a:xfrm>
            <a:off x="1030760" y="2609528"/>
            <a:ext cx="20713701" cy="820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marL="571500" indent="-571500" algn="l" eaLnBrk="1" hangingPunct="1">
              <a:buFont typeface="Arial" panose="020B0604020202020204" pitchFamily="34" charset="0"/>
              <a:buChar char="•"/>
            </a:pPr>
            <a:r>
              <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Introduction</a:t>
            </a:r>
          </a:p>
          <a:p>
            <a:pPr marL="571500" indent="-571500" algn="l" eaLnBrk="1" hangingPunct="1">
              <a:buFont typeface="Arial" panose="020B0604020202020204" pitchFamily="34" charset="0"/>
              <a:buChar char="•"/>
            </a:pPr>
            <a:endPar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r>
              <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Challenges and Solutions</a:t>
            </a:r>
          </a:p>
          <a:p>
            <a:pPr marL="571500" indent="-571500" algn="l" eaLnBrk="1" hangingPunct="1">
              <a:buFont typeface="Arial" panose="020B0604020202020204" pitchFamily="34" charset="0"/>
              <a:buChar char="•"/>
            </a:pPr>
            <a:endPar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r>
              <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Problem Statement</a:t>
            </a:r>
          </a:p>
          <a:p>
            <a:pPr marL="571500" indent="-571500" algn="l" eaLnBrk="1" hangingPunct="1">
              <a:buFont typeface="Arial" panose="020B0604020202020204" pitchFamily="34" charset="0"/>
              <a:buChar char="•"/>
            </a:pPr>
            <a:endPar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r>
              <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Approach Overview and Implementation</a:t>
            </a:r>
          </a:p>
          <a:p>
            <a:pPr marL="571500" indent="-571500" algn="l" eaLnBrk="1" hangingPunct="1">
              <a:buFont typeface="Arial" panose="020B0604020202020204" pitchFamily="34" charset="0"/>
              <a:buChar char="•"/>
            </a:pPr>
            <a:endPar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r>
              <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Evaluation</a:t>
            </a:r>
          </a:p>
          <a:p>
            <a:pPr marL="571500" indent="-571500" algn="l" eaLnBrk="1" hangingPunct="1">
              <a:buFont typeface="Arial" panose="020B0604020202020204" pitchFamily="34" charset="0"/>
              <a:buChar char="•"/>
            </a:pPr>
            <a:endPar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r>
              <a:rPr lang="en-US" sz="3600" b="1"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rPr>
              <a:t>Conclusions and Future Works</a:t>
            </a:r>
          </a:p>
          <a:p>
            <a:pPr marL="571500" indent="-571500" algn="l" eaLnBrk="1" hangingPunct="1">
              <a:buFont typeface="Arial" panose="020B0604020202020204" pitchFamily="34" charset="0"/>
              <a:buChar char="•"/>
            </a:pPr>
            <a:endParaRPr lang="en-US" sz="3600"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endParaRPr lang="en-US" sz="3600" dirty="0">
              <a:solidFill>
                <a:schemeClr val="tx1"/>
              </a:solidFill>
              <a:latin typeface="Lato Light" panose="020F0302020204030203" pitchFamily="34" charset="0"/>
              <a:ea typeface="Lato" panose="020F0502020204030203" pitchFamily="34" charset="0"/>
              <a:cs typeface="Lato" panose="020F0502020204030203" pitchFamily="34" charset="0"/>
              <a:sym typeface="Lato" panose="020F0502020204030203" pitchFamily="34" charset="0"/>
            </a:endParaRPr>
          </a:p>
        </p:txBody>
      </p:sp>
      <p:sp>
        <p:nvSpPr>
          <p:cNvPr id="2" name="TextBox 1">
            <a:extLst>
              <a:ext uri="{FF2B5EF4-FFF2-40B4-BE49-F238E27FC236}">
                <a16:creationId xmlns:a16="http://schemas.microsoft.com/office/drawing/2014/main" id="{4AF984BA-BD6D-8518-B6F4-5D4342D83B77}"/>
              </a:ext>
            </a:extLst>
          </p:cNvPr>
          <p:cNvSpPr txBox="1"/>
          <p:nvPr/>
        </p:nvSpPr>
        <p:spPr>
          <a:xfrm>
            <a:off x="23569264" y="449288"/>
            <a:ext cx="432048" cy="400110"/>
          </a:xfrm>
          <a:prstGeom prst="rect">
            <a:avLst/>
          </a:prstGeom>
          <a:noFill/>
        </p:spPr>
        <p:txBody>
          <a:bodyPr wrap="square" rtlCol="0">
            <a:spAutoFit/>
          </a:bodyPr>
          <a:lstStyle/>
          <a:p>
            <a:r>
              <a:rPr lang="en-US" sz="2000" dirty="0"/>
              <a:t>2</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1055218" y="197918"/>
            <a:ext cx="21384461"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rPr>
              <a:t>Introduction: </a:t>
            </a:r>
            <a:r>
              <a:rPr lang="en-US" sz="5400" b="1" dirty="0">
                <a:latin typeface="Aleo" panose="00000500000000000000" pitchFamily="2" charset="0"/>
              </a:rPr>
              <a:t>Cyber Attacks are on the Rise</a:t>
            </a:r>
            <a:endPar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sp>
        <p:nvSpPr>
          <p:cNvPr id="11273" name="Rectangle 8"/>
          <p:cNvSpPr>
            <a:spLocks/>
          </p:cNvSpPr>
          <p:nvPr/>
        </p:nvSpPr>
        <p:spPr bwMode="auto">
          <a:xfrm>
            <a:off x="1023170" y="1817440"/>
            <a:ext cx="23186576" cy="1116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marL="571500" indent="-571500" algn="just">
              <a:buFont typeface="Arial" panose="020B0604020202020204" pitchFamily="34" charset="0"/>
              <a:buChar char="•"/>
            </a:pPr>
            <a:r>
              <a:rPr lang="en-US" sz="3600" dirty="0">
                <a:latin typeface="Aleo" panose="00000500000000000000" pitchFamily="2" charset="0"/>
              </a:rPr>
              <a:t>Advanced persistent threat (APT) and ransomware attacks increased from 37% in 2020 to 78% in 2021 [1].</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just">
              <a:buFont typeface="Arial" panose="020B0604020202020204" pitchFamily="34" charset="0"/>
              <a:buChar char="•"/>
            </a:pPr>
            <a:r>
              <a:rPr lang="en-US" sz="3600" dirty="0">
                <a:latin typeface="Aleo" panose="00000500000000000000" pitchFamily="2" charset="0"/>
              </a:rPr>
              <a:t>The global average dwell time of the adversary is 24 days [2].</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just">
              <a:buFont typeface="Arial" panose="020B0604020202020204" pitchFamily="34" charset="0"/>
              <a:buChar char="•"/>
            </a:pPr>
            <a:r>
              <a:rPr lang="en-US" sz="3600" dirty="0">
                <a:latin typeface="Aleo" panose="00000500000000000000" pitchFamily="2" charset="0"/>
              </a:rPr>
              <a:t>The data breach damage from ransomware attacks increased from $3.86 million in 2020 to $4.24 million in 2021.</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just">
              <a:buFont typeface="Arial" panose="020B0604020202020204" pitchFamily="34" charset="0"/>
              <a:buChar char="•"/>
            </a:pPr>
            <a:r>
              <a:rPr lang="en-US" sz="3600" dirty="0">
                <a:latin typeface="Aleo" panose="00000500000000000000" pitchFamily="2" charset="0"/>
              </a:rPr>
              <a:t>The time to identify and contain the data breach is, on average, 287 days.</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just">
              <a:buFont typeface="Arial" panose="020B0604020202020204" pitchFamily="34" charset="0"/>
              <a:buChar char="•"/>
            </a:pPr>
            <a:r>
              <a:rPr lang="en-US" sz="3600" dirty="0">
                <a:latin typeface="Aleo" panose="00000500000000000000" pitchFamily="2" charset="0"/>
              </a:rPr>
              <a:t>A typical APT is sending spear phishing emails to get initial access on the target host, performing drive by download attack to exploit a vulnerability in the target, and later exfiltrating confidential data from the compromised host.</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just">
              <a:buFont typeface="Arial" panose="020B0604020202020204" pitchFamily="34" charset="0"/>
              <a:buChar char="•"/>
            </a:pPr>
            <a:r>
              <a:rPr lang="en-US" sz="3600" dirty="0">
                <a:latin typeface="Aleo" panose="00000500000000000000" pitchFamily="2" charset="0"/>
              </a:rPr>
              <a:t>Events are low-level logs generated in the end-host and networking devices based on the corresponding user activities (benign and adversary).</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just">
              <a:buFont typeface="Arial" panose="020B0604020202020204" pitchFamily="34" charset="0"/>
              <a:buChar char="•"/>
            </a:pPr>
            <a:r>
              <a:rPr lang="en-US" sz="3600" dirty="0">
                <a:latin typeface="Aleo" panose="00000500000000000000" pitchFamily="2" charset="0"/>
              </a:rPr>
              <a:t>Event Monitoring tools can be centralized or distributed.</a:t>
            </a:r>
          </a:p>
          <a:p>
            <a:pPr marL="571500" indent="-571500" algn="just">
              <a:buFont typeface="Arial" panose="020B0604020202020204" pitchFamily="34" charset="0"/>
              <a:buChar char="•"/>
            </a:pPr>
            <a:endParaRPr lang="en-US" sz="3600" dirty="0">
              <a:latin typeface="Aleo" panose="00000500000000000000" pitchFamily="2" charset="0"/>
            </a:endParaRPr>
          </a:p>
          <a:p>
            <a:pPr marL="571500" indent="-571500" algn="l" eaLnBrk="1" hangingPunct="1">
              <a:buFont typeface="Arial" panose="020B0604020202020204" pitchFamily="34" charset="0"/>
              <a:buChar char="•"/>
            </a:pPr>
            <a:endParaRPr lang="en-US" sz="3600" dirty="0">
              <a:solidFill>
                <a:schemeClr val="tx1"/>
              </a:solidFill>
              <a:latin typeface="Aleo" panose="00000500000000000000" pitchFamily="2" charset="0"/>
              <a:ea typeface="Lato" panose="020F0502020204030203" pitchFamily="34" charset="0"/>
              <a:cs typeface="Lato" panose="020F0502020204030203" pitchFamily="34" charset="0"/>
              <a:sym typeface="Lato" panose="020F0502020204030203" pitchFamily="34" charset="0"/>
            </a:endParaRPr>
          </a:p>
          <a:p>
            <a:pPr marL="571500" indent="-571500" algn="l" eaLnBrk="1" hangingPunct="1">
              <a:buFont typeface="Arial" panose="020B0604020202020204" pitchFamily="34" charset="0"/>
              <a:buChar char="•"/>
            </a:pPr>
            <a:endParaRPr lang="en-US" sz="3600" dirty="0">
              <a:solidFill>
                <a:schemeClr val="tx1"/>
              </a:solidFill>
              <a:latin typeface="Aleo" panose="00000500000000000000" pitchFamily="2" charset="0"/>
              <a:ea typeface="Lato" panose="020F0502020204030203" pitchFamily="34" charset="0"/>
              <a:cs typeface="Lato" panose="020F0502020204030203" pitchFamily="34" charset="0"/>
              <a:sym typeface="Lato" panose="020F0502020204030203" pitchFamily="34" charset="0"/>
            </a:endParaRPr>
          </a:p>
        </p:txBody>
      </p:sp>
      <p:sp>
        <p:nvSpPr>
          <p:cNvPr id="2" name="TextBox 1">
            <a:extLst>
              <a:ext uri="{FF2B5EF4-FFF2-40B4-BE49-F238E27FC236}">
                <a16:creationId xmlns:a16="http://schemas.microsoft.com/office/drawing/2014/main" id="{9DFD27C9-FE87-2077-2DF7-D1E815492A74}"/>
              </a:ext>
            </a:extLst>
          </p:cNvPr>
          <p:cNvSpPr txBox="1"/>
          <p:nvPr/>
        </p:nvSpPr>
        <p:spPr>
          <a:xfrm>
            <a:off x="23569264" y="449288"/>
            <a:ext cx="432048" cy="400110"/>
          </a:xfrm>
          <a:prstGeom prst="rect">
            <a:avLst/>
          </a:prstGeom>
          <a:noFill/>
        </p:spPr>
        <p:txBody>
          <a:bodyPr wrap="square" rtlCol="0">
            <a:spAutoFit/>
          </a:bodyPr>
          <a:lstStyle/>
          <a:p>
            <a:r>
              <a:rPr lang="en-US" sz="2000" dirty="0"/>
              <a:t>3</a:t>
            </a:r>
          </a:p>
        </p:txBody>
      </p:sp>
    </p:spTree>
    <p:extLst>
      <p:ext uri="{BB962C8B-B14F-4D97-AF65-F5344CB8AC3E}">
        <p14:creationId xmlns:p14="http://schemas.microsoft.com/office/powerpoint/2010/main" val="2424716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418C-2715-2668-2ECA-E018A5646399}"/>
              </a:ext>
            </a:extLst>
          </p:cNvPr>
          <p:cNvSpPr>
            <a:spLocks noGrp="1"/>
          </p:cNvSpPr>
          <p:nvPr>
            <p:ph type="title"/>
          </p:nvPr>
        </p:nvSpPr>
        <p:spPr>
          <a:xfrm>
            <a:off x="933574" y="233264"/>
            <a:ext cx="10682362" cy="1114141"/>
          </a:xfrm>
        </p:spPr>
        <p:txBody>
          <a:bodyPr>
            <a:noAutofit/>
          </a:bodyPr>
          <a:lstStyle/>
          <a:p>
            <a:pPr algn="just"/>
            <a:r>
              <a:rPr lang="en-US" sz="5400" b="1" dirty="0"/>
              <a:t>Challenges and Solutions</a:t>
            </a:r>
          </a:p>
        </p:txBody>
      </p:sp>
      <p:pic>
        <p:nvPicPr>
          <p:cNvPr id="7" name="Picture 6" descr="Chart&#10;&#10;Description automatically generated">
            <a:extLst>
              <a:ext uri="{FF2B5EF4-FFF2-40B4-BE49-F238E27FC236}">
                <a16:creationId xmlns:a16="http://schemas.microsoft.com/office/drawing/2014/main" id="{ADB3F6E1-CD25-FBEB-E683-944DC0891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5133" y="6606721"/>
            <a:ext cx="9937104" cy="6187540"/>
          </a:xfrm>
          <a:prstGeom prst="rect">
            <a:avLst/>
          </a:prstGeom>
        </p:spPr>
      </p:pic>
      <p:sp>
        <p:nvSpPr>
          <p:cNvPr id="11" name="TextBox 10">
            <a:extLst>
              <a:ext uri="{FF2B5EF4-FFF2-40B4-BE49-F238E27FC236}">
                <a16:creationId xmlns:a16="http://schemas.microsoft.com/office/drawing/2014/main" id="{4C9D2A4A-F8DF-8FE8-5F64-0C831046CD24}"/>
              </a:ext>
            </a:extLst>
          </p:cNvPr>
          <p:cNvSpPr txBox="1"/>
          <p:nvPr/>
        </p:nvSpPr>
        <p:spPr>
          <a:xfrm>
            <a:off x="17030702" y="3228253"/>
            <a:ext cx="4645608" cy="584775"/>
          </a:xfrm>
          <a:prstGeom prst="rect">
            <a:avLst/>
          </a:prstGeom>
          <a:noFill/>
          <a:ln>
            <a:solidFill>
              <a:srgbClr val="FF0000"/>
            </a:solidFill>
          </a:ln>
        </p:spPr>
        <p:txBody>
          <a:bodyPr wrap="square" rtlCol="0">
            <a:spAutoFit/>
          </a:bodyPr>
          <a:lstStyle/>
          <a:p>
            <a:r>
              <a:rPr lang="en-US" sz="3200" dirty="0"/>
              <a:t>Monitoring everything</a:t>
            </a:r>
          </a:p>
        </p:txBody>
      </p:sp>
      <p:sp>
        <p:nvSpPr>
          <p:cNvPr id="12" name="TextBox 11">
            <a:extLst>
              <a:ext uri="{FF2B5EF4-FFF2-40B4-BE49-F238E27FC236}">
                <a16:creationId xmlns:a16="http://schemas.microsoft.com/office/drawing/2014/main" id="{046AE3F8-DB8F-D801-0C71-884174BC0830}"/>
              </a:ext>
            </a:extLst>
          </p:cNvPr>
          <p:cNvSpPr txBox="1"/>
          <p:nvPr/>
        </p:nvSpPr>
        <p:spPr>
          <a:xfrm>
            <a:off x="98292" y="2059196"/>
            <a:ext cx="4541532" cy="1077218"/>
          </a:xfrm>
          <a:prstGeom prst="rect">
            <a:avLst/>
          </a:prstGeom>
          <a:noFill/>
          <a:ln>
            <a:solidFill>
              <a:srgbClr val="FF0000"/>
            </a:solidFill>
          </a:ln>
        </p:spPr>
        <p:txBody>
          <a:bodyPr wrap="square" rtlCol="0">
            <a:spAutoFit/>
          </a:bodyPr>
          <a:lstStyle/>
          <a:p>
            <a:r>
              <a:rPr lang="en-US" sz="3200" dirty="0"/>
              <a:t>High event storage and communication overhead</a:t>
            </a:r>
          </a:p>
        </p:txBody>
      </p:sp>
      <p:sp>
        <p:nvSpPr>
          <p:cNvPr id="13" name="TextBox 12">
            <a:extLst>
              <a:ext uri="{FF2B5EF4-FFF2-40B4-BE49-F238E27FC236}">
                <a16:creationId xmlns:a16="http://schemas.microsoft.com/office/drawing/2014/main" id="{14EEA1E1-9CD7-A3B2-9B93-CB77364F07EE}"/>
              </a:ext>
            </a:extLst>
          </p:cNvPr>
          <p:cNvSpPr txBox="1"/>
          <p:nvPr/>
        </p:nvSpPr>
        <p:spPr>
          <a:xfrm>
            <a:off x="692439" y="3290205"/>
            <a:ext cx="3947385" cy="584775"/>
          </a:xfrm>
          <a:prstGeom prst="rect">
            <a:avLst/>
          </a:prstGeom>
          <a:noFill/>
          <a:ln>
            <a:solidFill>
              <a:srgbClr val="FF0000"/>
            </a:solidFill>
          </a:ln>
        </p:spPr>
        <p:txBody>
          <a:bodyPr wrap="square" rtlCol="0">
            <a:spAutoFit/>
          </a:bodyPr>
          <a:lstStyle/>
          <a:p>
            <a:r>
              <a:rPr lang="en-US" sz="3200" dirty="0"/>
              <a:t>Alert fatigue problem</a:t>
            </a:r>
          </a:p>
        </p:txBody>
      </p:sp>
      <p:sp>
        <p:nvSpPr>
          <p:cNvPr id="22" name="TextBox 21">
            <a:extLst>
              <a:ext uri="{FF2B5EF4-FFF2-40B4-BE49-F238E27FC236}">
                <a16:creationId xmlns:a16="http://schemas.microsoft.com/office/drawing/2014/main" id="{68BAE945-E83D-B439-B0D1-F881DAB1FD1D}"/>
              </a:ext>
            </a:extLst>
          </p:cNvPr>
          <p:cNvSpPr txBox="1"/>
          <p:nvPr/>
        </p:nvSpPr>
        <p:spPr>
          <a:xfrm>
            <a:off x="5984079" y="2751596"/>
            <a:ext cx="4983785" cy="1077218"/>
          </a:xfrm>
          <a:prstGeom prst="rect">
            <a:avLst/>
          </a:prstGeom>
          <a:noFill/>
          <a:ln>
            <a:solidFill>
              <a:srgbClr val="00B050"/>
            </a:solidFill>
          </a:ln>
        </p:spPr>
        <p:txBody>
          <a:bodyPr wrap="square" rtlCol="0">
            <a:spAutoFit/>
          </a:bodyPr>
          <a:lstStyle/>
          <a:p>
            <a:r>
              <a:rPr lang="en-US" sz="3200" dirty="0"/>
              <a:t>Hierarchical monitoring and distributed event correlation</a:t>
            </a:r>
          </a:p>
        </p:txBody>
      </p:sp>
      <p:sp>
        <p:nvSpPr>
          <p:cNvPr id="23" name="TextBox 22">
            <a:extLst>
              <a:ext uri="{FF2B5EF4-FFF2-40B4-BE49-F238E27FC236}">
                <a16:creationId xmlns:a16="http://schemas.microsoft.com/office/drawing/2014/main" id="{7D7A5749-5098-F3BF-CF02-F6886B741954}"/>
              </a:ext>
            </a:extLst>
          </p:cNvPr>
          <p:cNvSpPr txBox="1"/>
          <p:nvPr/>
        </p:nvSpPr>
        <p:spPr>
          <a:xfrm>
            <a:off x="17033107" y="4649479"/>
            <a:ext cx="4247803" cy="584775"/>
          </a:xfrm>
          <a:prstGeom prst="rect">
            <a:avLst/>
          </a:prstGeom>
          <a:noFill/>
          <a:ln>
            <a:solidFill>
              <a:srgbClr val="00B050"/>
            </a:solidFill>
          </a:ln>
        </p:spPr>
        <p:txBody>
          <a:bodyPr wrap="square" rtlCol="0">
            <a:spAutoFit/>
          </a:bodyPr>
          <a:lstStyle/>
          <a:p>
            <a:r>
              <a:rPr lang="en-US" sz="3200" dirty="0"/>
              <a:t>On-demand monitoring</a:t>
            </a:r>
          </a:p>
        </p:txBody>
      </p:sp>
      <p:sp>
        <p:nvSpPr>
          <p:cNvPr id="24" name="TextBox 23">
            <a:extLst>
              <a:ext uri="{FF2B5EF4-FFF2-40B4-BE49-F238E27FC236}">
                <a16:creationId xmlns:a16="http://schemas.microsoft.com/office/drawing/2014/main" id="{47834EE0-58D9-26EF-42B4-71F4ADD43391}"/>
              </a:ext>
            </a:extLst>
          </p:cNvPr>
          <p:cNvSpPr txBox="1"/>
          <p:nvPr/>
        </p:nvSpPr>
        <p:spPr>
          <a:xfrm>
            <a:off x="692439" y="4592328"/>
            <a:ext cx="3947385" cy="1077218"/>
          </a:xfrm>
          <a:prstGeom prst="rect">
            <a:avLst/>
          </a:prstGeom>
          <a:noFill/>
          <a:ln>
            <a:solidFill>
              <a:srgbClr val="FF0000"/>
            </a:solidFill>
          </a:ln>
        </p:spPr>
        <p:txBody>
          <a:bodyPr wrap="square" rtlCol="0">
            <a:spAutoFit/>
          </a:bodyPr>
          <a:lstStyle/>
          <a:p>
            <a:r>
              <a:rPr lang="en-US" sz="3200" dirty="0"/>
              <a:t>Agent Hierarchy Generation</a:t>
            </a:r>
          </a:p>
        </p:txBody>
      </p:sp>
      <p:sp>
        <p:nvSpPr>
          <p:cNvPr id="25" name="TextBox 24">
            <a:extLst>
              <a:ext uri="{FF2B5EF4-FFF2-40B4-BE49-F238E27FC236}">
                <a16:creationId xmlns:a16="http://schemas.microsoft.com/office/drawing/2014/main" id="{A3465F00-94AA-C4CD-4AEE-CA29C7C0DB9B}"/>
              </a:ext>
            </a:extLst>
          </p:cNvPr>
          <p:cNvSpPr txBox="1"/>
          <p:nvPr/>
        </p:nvSpPr>
        <p:spPr>
          <a:xfrm>
            <a:off x="5984079" y="5001599"/>
            <a:ext cx="4479729" cy="584775"/>
          </a:xfrm>
          <a:prstGeom prst="rect">
            <a:avLst/>
          </a:prstGeom>
          <a:noFill/>
          <a:ln>
            <a:solidFill>
              <a:srgbClr val="00B050"/>
            </a:solidFill>
          </a:ln>
        </p:spPr>
        <p:txBody>
          <a:bodyPr wrap="square" rtlCol="0">
            <a:spAutoFit/>
          </a:bodyPr>
          <a:lstStyle/>
          <a:p>
            <a:r>
              <a:rPr lang="en-US" sz="3200" dirty="0"/>
              <a:t>Approximation Algorithm</a:t>
            </a:r>
          </a:p>
        </p:txBody>
      </p:sp>
      <p:sp>
        <p:nvSpPr>
          <p:cNvPr id="26" name="Arrow: Right 25">
            <a:extLst>
              <a:ext uri="{FF2B5EF4-FFF2-40B4-BE49-F238E27FC236}">
                <a16:creationId xmlns:a16="http://schemas.microsoft.com/office/drawing/2014/main" id="{8937154D-4568-4BFE-0133-C0A88210D580}"/>
              </a:ext>
            </a:extLst>
          </p:cNvPr>
          <p:cNvSpPr/>
          <p:nvPr/>
        </p:nvSpPr>
        <p:spPr>
          <a:xfrm>
            <a:off x="4654537" y="4888797"/>
            <a:ext cx="1329542" cy="6975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27" name="Arrow: Right 26">
            <a:extLst>
              <a:ext uri="{FF2B5EF4-FFF2-40B4-BE49-F238E27FC236}">
                <a16:creationId xmlns:a16="http://schemas.microsoft.com/office/drawing/2014/main" id="{C9B7A12D-DC07-942D-2F88-991E2F5D43BF}"/>
              </a:ext>
            </a:extLst>
          </p:cNvPr>
          <p:cNvSpPr/>
          <p:nvPr/>
        </p:nvSpPr>
        <p:spPr>
          <a:xfrm>
            <a:off x="4654538" y="2639623"/>
            <a:ext cx="1314828" cy="5886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28" name="Arrow: Right 27">
            <a:extLst>
              <a:ext uri="{FF2B5EF4-FFF2-40B4-BE49-F238E27FC236}">
                <a16:creationId xmlns:a16="http://schemas.microsoft.com/office/drawing/2014/main" id="{891AE817-CDC2-F0B8-B692-68370FCDF6A3}"/>
              </a:ext>
            </a:extLst>
          </p:cNvPr>
          <p:cNvSpPr/>
          <p:nvPr/>
        </p:nvSpPr>
        <p:spPr>
          <a:xfrm rot="5400000">
            <a:off x="18739630" y="3940489"/>
            <a:ext cx="798540" cy="58863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sp>
        <p:nvSpPr>
          <p:cNvPr id="30" name="TextBox 29">
            <a:extLst>
              <a:ext uri="{FF2B5EF4-FFF2-40B4-BE49-F238E27FC236}">
                <a16:creationId xmlns:a16="http://schemas.microsoft.com/office/drawing/2014/main" id="{39633F9D-526E-56CA-21FC-8006F9A25DF3}"/>
              </a:ext>
            </a:extLst>
          </p:cNvPr>
          <p:cNvSpPr txBox="1"/>
          <p:nvPr/>
        </p:nvSpPr>
        <p:spPr>
          <a:xfrm>
            <a:off x="16144294" y="12905960"/>
            <a:ext cx="6418424" cy="461665"/>
          </a:xfrm>
          <a:prstGeom prst="rect">
            <a:avLst/>
          </a:prstGeom>
          <a:noFill/>
        </p:spPr>
        <p:txBody>
          <a:bodyPr wrap="none" rtlCol="0">
            <a:spAutoFit/>
          </a:bodyPr>
          <a:lstStyle/>
          <a:p>
            <a:r>
              <a:rPr lang="en-US" sz="2400" dirty="0"/>
              <a:t>Fig 2: Data Source to Attack Technique Correlation</a:t>
            </a:r>
          </a:p>
        </p:txBody>
      </p:sp>
      <p:sp>
        <p:nvSpPr>
          <p:cNvPr id="31" name="TextBox 30">
            <a:extLst>
              <a:ext uri="{FF2B5EF4-FFF2-40B4-BE49-F238E27FC236}">
                <a16:creationId xmlns:a16="http://schemas.microsoft.com/office/drawing/2014/main" id="{1899571B-2B2F-807A-C2B3-C1912D1D0A5E}"/>
              </a:ext>
            </a:extLst>
          </p:cNvPr>
          <p:cNvSpPr txBox="1"/>
          <p:nvPr/>
        </p:nvSpPr>
        <p:spPr>
          <a:xfrm>
            <a:off x="0" y="1797091"/>
            <a:ext cx="21742400" cy="4031873"/>
          </a:xfrm>
          <a:prstGeom prst="rect">
            <a:avLst/>
          </a:prstGeom>
          <a:noFill/>
          <a:ln>
            <a:solidFill>
              <a:schemeClr val="tx1"/>
            </a:solidFill>
          </a:ln>
        </p:spPr>
        <p:txBody>
          <a:bodyPr wrap="square" rtlCol="0">
            <a:spAutoFit/>
          </a:bodyPr>
          <a:lstStyle/>
          <a:p>
            <a:endParaRPr lang="en-US" sz="3200" dirty="0">
              <a:latin typeface="Aleo" panose="00000500000000000000" pitchFamily="2" charset="0"/>
            </a:endParaRPr>
          </a:p>
          <a:p>
            <a:endParaRPr lang="en-US" sz="3200" dirty="0">
              <a:latin typeface="Aleo" panose="00000500000000000000" pitchFamily="2" charset="0"/>
            </a:endParaRPr>
          </a:p>
          <a:p>
            <a:endParaRPr lang="en-US" sz="3200" dirty="0">
              <a:latin typeface="Aleo" panose="00000500000000000000" pitchFamily="2" charset="0"/>
            </a:endParaRPr>
          </a:p>
          <a:p>
            <a:endParaRPr lang="en-US" sz="3200" dirty="0">
              <a:latin typeface="Aleo" panose="00000500000000000000" pitchFamily="2" charset="0"/>
            </a:endParaRPr>
          </a:p>
          <a:p>
            <a:endParaRPr lang="en-US" sz="3200" dirty="0">
              <a:latin typeface="Aleo" panose="00000500000000000000" pitchFamily="2" charset="0"/>
            </a:endParaRPr>
          </a:p>
          <a:p>
            <a:endParaRPr lang="en-US" sz="3200" dirty="0">
              <a:latin typeface="Aleo" panose="00000500000000000000" pitchFamily="2" charset="0"/>
            </a:endParaRPr>
          </a:p>
          <a:p>
            <a:endParaRPr lang="en-US" sz="3200" dirty="0">
              <a:latin typeface="Aleo" panose="00000500000000000000" pitchFamily="2" charset="0"/>
            </a:endParaRPr>
          </a:p>
          <a:p>
            <a:endParaRPr lang="en-US" sz="3200" dirty="0">
              <a:latin typeface="Aleo" panose="00000500000000000000" pitchFamily="2" charset="0"/>
            </a:endParaRPr>
          </a:p>
        </p:txBody>
      </p:sp>
      <p:sp>
        <p:nvSpPr>
          <p:cNvPr id="32" name="Arrow: Down 31">
            <a:extLst>
              <a:ext uri="{FF2B5EF4-FFF2-40B4-BE49-F238E27FC236}">
                <a16:creationId xmlns:a16="http://schemas.microsoft.com/office/drawing/2014/main" id="{02580417-17A8-6530-9090-D8DA5600827F}"/>
              </a:ext>
            </a:extLst>
          </p:cNvPr>
          <p:cNvSpPr/>
          <p:nvPr/>
        </p:nvSpPr>
        <p:spPr>
          <a:xfrm>
            <a:off x="18719800" y="5234254"/>
            <a:ext cx="838200" cy="14766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ln w="0"/>
              <a:solidFill>
                <a:schemeClr val="tx1"/>
              </a:solidFill>
              <a:effectLst>
                <a:outerShdw blurRad="38100" dist="19050" dir="2700000" algn="tl" rotWithShape="0">
                  <a:schemeClr val="dk1">
                    <a:alpha val="40000"/>
                  </a:schemeClr>
                </a:outerShdw>
              </a:effectLst>
            </a:endParaRPr>
          </a:p>
        </p:txBody>
      </p:sp>
      <p:sp>
        <p:nvSpPr>
          <p:cNvPr id="33" name="Arrow: Down 32">
            <a:extLst>
              <a:ext uri="{FF2B5EF4-FFF2-40B4-BE49-F238E27FC236}">
                <a16:creationId xmlns:a16="http://schemas.microsoft.com/office/drawing/2014/main" id="{A3AD5C0C-51F4-EAA1-828B-58D5F88202D0}"/>
              </a:ext>
            </a:extLst>
          </p:cNvPr>
          <p:cNvSpPr/>
          <p:nvPr/>
        </p:nvSpPr>
        <p:spPr>
          <a:xfrm>
            <a:off x="6220485" y="5828963"/>
            <a:ext cx="838200" cy="10893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ln w="0"/>
              <a:solidFill>
                <a:schemeClr val="tx1"/>
              </a:solidFill>
              <a:effectLst>
                <a:outerShdw blurRad="38100" dist="19050" dir="2700000" algn="tl" rotWithShape="0">
                  <a:schemeClr val="dk1">
                    <a:alpha val="40000"/>
                  </a:schemeClr>
                </a:outerShdw>
              </a:effectLst>
            </a:endParaRPr>
          </a:p>
        </p:txBody>
      </p:sp>
      <p:sp>
        <p:nvSpPr>
          <p:cNvPr id="5" name="Arrow: Right 4">
            <a:extLst>
              <a:ext uri="{FF2B5EF4-FFF2-40B4-BE49-F238E27FC236}">
                <a16:creationId xmlns:a16="http://schemas.microsoft.com/office/drawing/2014/main" id="{E72D7F8C-0062-A6C8-AE97-94BAE6BE4F04}"/>
              </a:ext>
            </a:extLst>
          </p:cNvPr>
          <p:cNvSpPr/>
          <p:nvPr/>
        </p:nvSpPr>
        <p:spPr>
          <a:xfrm>
            <a:off x="4654537" y="3186956"/>
            <a:ext cx="1314829" cy="5518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p>
        </p:txBody>
      </p:sp>
      <p:pic>
        <p:nvPicPr>
          <p:cNvPr id="6" name="Picture 5" descr="Diagram&#10;&#10;Description automatically generated">
            <a:extLst>
              <a:ext uri="{FF2B5EF4-FFF2-40B4-BE49-F238E27FC236}">
                <a16:creationId xmlns:a16="http://schemas.microsoft.com/office/drawing/2014/main" id="{A4936225-0461-5C13-3D91-C0AEC56E4D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6273" y="6918325"/>
            <a:ext cx="10814361" cy="5800092"/>
          </a:xfrm>
          <a:prstGeom prst="rect">
            <a:avLst/>
          </a:prstGeom>
        </p:spPr>
      </p:pic>
      <p:sp>
        <p:nvSpPr>
          <p:cNvPr id="9" name="TextBox 8">
            <a:extLst>
              <a:ext uri="{FF2B5EF4-FFF2-40B4-BE49-F238E27FC236}">
                <a16:creationId xmlns:a16="http://schemas.microsoft.com/office/drawing/2014/main" id="{7C51B8A7-2C6A-D60F-C781-BFA42FABA96F}"/>
              </a:ext>
            </a:extLst>
          </p:cNvPr>
          <p:cNvSpPr txBox="1"/>
          <p:nvPr/>
        </p:nvSpPr>
        <p:spPr>
          <a:xfrm>
            <a:off x="3263008" y="12872208"/>
            <a:ext cx="4796506" cy="461665"/>
          </a:xfrm>
          <a:prstGeom prst="rect">
            <a:avLst/>
          </a:prstGeom>
          <a:noFill/>
        </p:spPr>
        <p:txBody>
          <a:bodyPr wrap="none" rtlCol="0">
            <a:spAutoFit/>
          </a:bodyPr>
          <a:lstStyle/>
          <a:p>
            <a:r>
              <a:rPr lang="en-US" sz="2400" dirty="0">
                <a:latin typeface="Aleo" panose="00000500000000000000" pitchFamily="2" charset="0"/>
              </a:rPr>
              <a:t>Fig 1: Hierarchical Event Filtering</a:t>
            </a:r>
          </a:p>
        </p:txBody>
      </p:sp>
      <p:sp>
        <p:nvSpPr>
          <p:cNvPr id="14" name="TextBox 13">
            <a:extLst>
              <a:ext uri="{FF2B5EF4-FFF2-40B4-BE49-F238E27FC236}">
                <a16:creationId xmlns:a16="http://schemas.microsoft.com/office/drawing/2014/main" id="{7650A42E-84C7-639B-945B-263A1FC73ADD}"/>
              </a:ext>
            </a:extLst>
          </p:cNvPr>
          <p:cNvSpPr txBox="1"/>
          <p:nvPr/>
        </p:nvSpPr>
        <p:spPr>
          <a:xfrm>
            <a:off x="23569264" y="449288"/>
            <a:ext cx="432048" cy="400110"/>
          </a:xfrm>
          <a:prstGeom prst="rect">
            <a:avLst/>
          </a:prstGeom>
          <a:noFill/>
        </p:spPr>
        <p:txBody>
          <a:bodyPr wrap="square" rtlCol="0">
            <a:spAutoFit/>
          </a:bodyPr>
          <a:lstStyle/>
          <a:p>
            <a:r>
              <a:rPr lang="en-US" sz="2000" dirty="0"/>
              <a:t>4</a:t>
            </a:r>
          </a:p>
        </p:txBody>
      </p:sp>
    </p:spTree>
    <p:extLst>
      <p:ext uri="{BB962C8B-B14F-4D97-AF65-F5344CB8AC3E}">
        <p14:creationId xmlns:p14="http://schemas.microsoft.com/office/powerpoint/2010/main" val="227789830"/>
      </p:ext>
    </p:extLst>
  </p:cSld>
  <p:clrMapOvr>
    <a:masterClrMapping/>
  </p:clrMapOvr>
  <mc:AlternateContent xmlns:mc="http://schemas.openxmlformats.org/markup-compatibility/2006" xmlns:p14="http://schemas.microsoft.com/office/powerpoint/2010/main">
    <mc:Choice Requires="p14">
      <p:transition spd="slow" p14:dur="2000" advTm="101922"/>
    </mc:Choice>
    <mc:Fallback xmlns="">
      <p:transition spd="slow" advTm="1019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906926" y="206501"/>
            <a:ext cx="21384461" cy="85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Problem Statement</a:t>
            </a:r>
            <a:endPar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sp>
        <p:nvSpPr>
          <p:cNvPr id="2" name="TextBox 1">
            <a:extLst>
              <a:ext uri="{FF2B5EF4-FFF2-40B4-BE49-F238E27FC236}">
                <a16:creationId xmlns:a16="http://schemas.microsoft.com/office/drawing/2014/main" id="{7A8BC7CE-3C76-9A3D-AA13-2AB87470416C}"/>
              </a:ext>
            </a:extLst>
          </p:cNvPr>
          <p:cNvSpPr txBox="1"/>
          <p:nvPr/>
        </p:nvSpPr>
        <p:spPr>
          <a:xfrm>
            <a:off x="1004278" y="1972080"/>
            <a:ext cx="23256668" cy="1754326"/>
          </a:xfrm>
          <a:prstGeom prst="rect">
            <a:avLst/>
          </a:prstGeom>
          <a:noFill/>
          <a:ln>
            <a:solidFill>
              <a:schemeClr val="tx1"/>
            </a:solidFill>
          </a:ln>
        </p:spPr>
        <p:txBody>
          <a:bodyPr wrap="square" rtlCol="0">
            <a:spAutoFit/>
          </a:bodyPr>
          <a:lstStyle/>
          <a:p>
            <a:pPr algn="just"/>
            <a:r>
              <a:rPr lang="en-US" sz="3600" dirty="0">
                <a:latin typeface="Aleo" panose="00000500000000000000" pitchFamily="2" charset="0"/>
              </a:rPr>
              <a:t>Given the attack signature or event subscription request Si as ESR and a network topology, the goal of the hierarchical monitoring architecture is to generate optimal agent hierarchy such that communication cost and memory usage is reduced, and task is distributed among the agents.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F6A790-D3E1-B284-6AAE-CC22BD48546B}"/>
                  </a:ext>
                </a:extLst>
              </p:cNvPr>
              <p:cNvSpPr txBox="1"/>
              <p:nvPr/>
            </p:nvSpPr>
            <p:spPr>
              <a:xfrm>
                <a:off x="3656790" y="4538441"/>
                <a:ext cx="7942367" cy="1987852"/>
              </a:xfrm>
              <a:prstGeom prst="rect">
                <a:avLst/>
              </a:prstGeom>
              <a:noFill/>
            </p:spPr>
            <p:txBody>
              <a:bodyPr wrap="none" rtlCol="0">
                <a:spAutoFit/>
              </a:bodyPr>
              <a:lstStyle/>
              <a:p>
                <a14:m>
                  <m:oMath xmlns:m="http://schemas.openxmlformats.org/officeDocument/2006/math">
                    <m:r>
                      <a:rPr lang="en-US" sz="3600" i="1" dirty="0" smtClean="0">
                        <a:latin typeface="Cambria Math" panose="02040503050406030204" pitchFamily="18" charset="0"/>
                      </a:rPr>
                      <m:t>𝑚𝑖𝑛𝑖𝑚𝑖𝑧𝑒</m:t>
                    </m:r>
                    <m:nary>
                      <m:naryPr>
                        <m:chr m:val="∑"/>
                        <m:subHide m:val="on"/>
                        <m:supHide m:val="on"/>
                        <m:ctrlPr>
                          <a:rPr lang="en-US" sz="3600" i="1" dirty="0" smtClean="0">
                            <a:latin typeface="Cambria Math" panose="02040503050406030204" pitchFamily="18" charset="0"/>
                          </a:rPr>
                        </m:ctrlPr>
                      </m:naryPr>
                      <m:sub/>
                      <m:sup/>
                      <m:e>
                        <m:r>
                          <a:rPr lang="en-US" sz="3600" b="0" i="1" dirty="0" smtClean="0">
                            <a:latin typeface="Cambria Math" panose="02040503050406030204" pitchFamily="18" charset="0"/>
                          </a:rPr>
                          <m:t>𝑎𝑔𝑒𝑛𝑡</m:t>
                        </m:r>
                        <m:r>
                          <a:rPr lang="en-US" sz="3600" b="0" i="1" dirty="0" smtClean="0">
                            <a:latin typeface="Cambria Math" panose="02040503050406030204" pitchFamily="18" charset="0"/>
                          </a:rPr>
                          <m:t>_</m:t>
                        </m:r>
                        <m:r>
                          <a:rPr lang="en-US" sz="3600" b="0" i="1" dirty="0" smtClean="0">
                            <a:latin typeface="Cambria Math" panose="02040503050406030204" pitchFamily="18" charset="0"/>
                          </a:rPr>
                          <m:t>𝑐𝑜𝑢𝑛𝑡</m:t>
                        </m:r>
                        <m:r>
                          <a:rPr lang="en-US" sz="3600" b="0" i="1" dirty="0" smtClean="0">
                            <a:latin typeface="Cambria Math" panose="02040503050406030204" pitchFamily="18" charset="0"/>
                          </a:rPr>
                          <m:t>(</m:t>
                        </m:r>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𝑆</m:t>
                            </m:r>
                          </m:e>
                          <m:sub>
                            <m:r>
                              <a:rPr lang="en-US" sz="3600" b="0" i="1" dirty="0" smtClean="0">
                                <a:latin typeface="Cambria Math" panose="02040503050406030204" pitchFamily="18" charset="0"/>
                              </a:rPr>
                              <m:t>𝑖</m:t>
                            </m:r>
                          </m:sub>
                        </m:sSub>
                        <m:r>
                          <a:rPr lang="en-US" sz="3600" b="0" i="1" dirty="0" smtClean="0">
                            <a:latin typeface="Cambria Math" panose="02040503050406030204" pitchFamily="18" charset="0"/>
                          </a:rPr>
                          <m:t>)</m:t>
                        </m:r>
                      </m:e>
                    </m:nary>
                  </m:oMath>
                </a14:m>
                <a:r>
                  <a:rPr lang="en-US" sz="3600" dirty="0"/>
                  <a:t>,</a:t>
                </a:r>
              </a:p>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𝑚𝑖𝑛𝑖𝑚𝑖𝑧𝑒</m:t>
                      </m:r>
                      <m:nary>
                        <m:naryPr>
                          <m:chr m:val="∑"/>
                          <m:subHide m:val="on"/>
                          <m:supHide m:val="on"/>
                          <m:ctrlPr>
                            <a:rPr lang="en-US" sz="3600" i="1" dirty="0" smtClean="0">
                              <a:latin typeface="Cambria Math" panose="02040503050406030204" pitchFamily="18" charset="0"/>
                            </a:rPr>
                          </m:ctrlPr>
                        </m:naryPr>
                        <m:sub/>
                        <m:sup/>
                        <m:e>
                          <m:r>
                            <a:rPr lang="en-US" sz="3600" b="0" i="1" dirty="0" smtClean="0">
                              <a:latin typeface="Cambria Math" panose="02040503050406030204" pitchFamily="18" charset="0"/>
                            </a:rPr>
                            <m:t>𝐷𝑎𝑡𝑎</m:t>
                          </m:r>
                          <m:r>
                            <a:rPr lang="en-US" sz="3600" b="0" i="1" dirty="0" smtClean="0">
                              <a:latin typeface="Cambria Math" panose="02040503050406030204" pitchFamily="18" charset="0"/>
                            </a:rPr>
                            <m:t>_</m:t>
                          </m:r>
                          <m:r>
                            <a:rPr lang="en-US" sz="3600" b="0" i="1" dirty="0" smtClean="0">
                              <a:latin typeface="Cambria Math" panose="02040503050406030204" pitchFamily="18" charset="0"/>
                            </a:rPr>
                            <m:t>𝑆𝑜𝑢𝑟𝑐𝑒</m:t>
                          </m:r>
                          <m:r>
                            <a:rPr lang="en-US" sz="3600" b="0" i="1" dirty="0" smtClean="0">
                              <a:latin typeface="Cambria Math" panose="02040503050406030204" pitchFamily="18" charset="0"/>
                            </a:rPr>
                            <m:t>_</m:t>
                          </m:r>
                          <m:r>
                            <a:rPr lang="en-US" sz="3600" b="0" i="1" dirty="0" smtClean="0">
                              <a:latin typeface="Cambria Math" panose="02040503050406030204" pitchFamily="18" charset="0"/>
                            </a:rPr>
                            <m:t>𝑐𝑜𝑢𝑛𝑡</m:t>
                          </m:r>
                          <m:r>
                            <a:rPr lang="en-US" sz="3600" b="0" i="1" dirty="0" smtClean="0">
                              <a:latin typeface="Cambria Math" panose="02040503050406030204" pitchFamily="18" charset="0"/>
                            </a:rPr>
                            <m:t>(</m:t>
                          </m:r>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𝑆</m:t>
                              </m:r>
                            </m:e>
                            <m:sub>
                              <m:r>
                                <a:rPr lang="en-US" sz="3600" b="0" i="1" dirty="0" smtClean="0">
                                  <a:latin typeface="Cambria Math" panose="02040503050406030204" pitchFamily="18" charset="0"/>
                                </a:rPr>
                                <m:t>𝑖</m:t>
                              </m:r>
                            </m:sub>
                          </m:sSub>
                          <m:r>
                            <a:rPr lang="en-US" sz="3600" b="0" i="1" dirty="0" smtClean="0">
                              <a:latin typeface="Cambria Math" panose="02040503050406030204" pitchFamily="18" charset="0"/>
                            </a:rPr>
                            <m:t>)</m:t>
                          </m:r>
                        </m:e>
                      </m:nary>
                      <m:r>
                        <a:rPr lang="en-US" sz="3600" b="0" i="1" dirty="0" smtClean="0">
                          <a:latin typeface="Cambria Math" panose="02040503050406030204" pitchFamily="18" charset="0"/>
                        </a:rPr>
                        <m:t>,</m:t>
                      </m:r>
                    </m:oMath>
                  </m:oMathPara>
                </a14:m>
                <a:endParaRPr lang="en-US" sz="3600" dirty="0"/>
              </a:p>
            </p:txBody>
          </p:sp>
        </mc:Choice>
        <mc:Fallback xmlns="">
          <p:sp>
            <p:nvSpPr>
              <p:cNvPr id="3" name="TextBox 2">
                <a:extLst>
                  <a:ext uri="{FF2B5EF4-FFF2-40B4-BE49-F238E27FC236}">
                    <a16:creationId xmlns:a16="http://schemas.microsoft.com/office/drawing/2014/main" id="{73F6A790-D3E1-B284-6AAE-CC22BD48546B}"/>
                  </a:ext>
                </a:extLst>
              </p:cNvPr>
              <p:cNvSpPr txBox="1">
                <a:spLocks noRot="1" noChangeAspect="1" noMove="1" noResize="1" noEditPoints="1" noAdjustHandles="1" noChangeArrowheads="1" noChangeShapeType="1" noTextEdit="1"/>
              </p:cNvSpPr>
              <p:nvPr/>
            </p:nvSpPr>
            <p:spPr>
              <a:xfrm>
                <a:off x="3656790" y="4538441"/>
                <a:ext cx="7942367" cy="1987852"/>
              </a:xfrm>
              <a:prstGeom prst="rect">
                <a:avLst/>
              </a:prstGeom>
              <a:blipFill>
                <a:blip r:embed="rId3"/>
                <a:stretch>
                  <a:fillRect t="-45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5FC7874-DA64-E3BB-0885-45888607984D}"/>
              </a:ext>
            </a:extLst>
          </p:cNvPr>
          <p:cNvSpPr txBox="1"/>
          <p:nvPr/>
        </p:nvSpPr>
        <p:spPr>
          <a:xfrm>
            <a:off x="11599157" y="5447874"/>
            <a:ext cx="2066912" cy="646331"/>
          </a:xfrm>
          <a:prstGeom prst="rect">
            <a:avLst/>
          </a:prstGeom>
          <a:noFill/>
        </p:spPr>
        <p:txBody>
          <a:bodyPr wrap="none" rtlCol="0">
            <a:spAutoFit/>
          </a:bodyPr>
          <a:lstStyle/>
          <a:p>
            <a:r>
              <a:rPr lang="en-US" sz="3600" dirty="0"/>
              <a:t>Subject to</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90EF32-39C7-E544-AF4A-EE13549BADAB}"/>
                  </a:ext>
                </a:extLst>
              </p:cNvPr>
              <p:cNvSpPr txBox="1"/>
              <p:nvPr/>
            </p:nvSpPr>
            <p:spPr>
              <a:xfrm>
                <a:off x="14568264" y="5447874"/>
                <a:ext cx="600651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𝑚𝑜𝑛𝑖𝑡𝑜𝑟𝑖𝑛</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𝑔</m:t>
                          </m:r>
                        </m:e>
                        <m:sub>
                          <m:r>
                            <a:rPr lang="en-US" sz="3600" b="0" i="1" smtClean="0">
                              <a:latin typeface="Cambria Math" panose="02040503050406030204" pitchFamily="18" charset="0"/>
                            </a:rPr>
                            <m:t>𝑐𝑜𝑠𝑡</m:t>
                          </m:r>
                        </m:sub>
                      </m:sSub>
                      <m:r>
                        <a:rPr lang="en-US" sz="3600" b="0" i="1" smtClean="0">
                          <a:latin typeface="Cambria Math" panose="02040503050406030204" pitchFamily="18" charset="0"/>
                        </a:rPr>
                        <m:t>&lt;</m:t>
                      </m:r>
                      <m:r>
                        <a:rPr lang="en-US" sz="3600" b="0" i="1" smtClean="0">
                          <a:latin typeface="Cambria Math" panose="02040503050406030204" pitchFamily="18" charset="0"/>
                        </a:rPr>
                        <m:t>𝑡h𝑟𝑒𝑠h𝑜𝑙𝑑</m:t>
                      </m:r>
                    </m:oMath>
                  </m:oMathPara>
                </a14:m>
                <a:endParaRPr lang="en-US" sz="3600" dirty="0"/>
              </a:p>
            </p:txBody>
          </p:sp>
        </mc:Choice>
        <mc:Fallback xmlns="">
          <p:sp>
            <p:nvSpPr>
              <p:cNvPr id="5" name="TextBox 4">
                <a:extLst>
                  <a:ext uri="{FF2B5EF4-FFF2-40B4-BE49-F238E27FC236}">
                    <a16:creationId xmlns:a16="http://schemas.microsoft.com/office/drawing/2014/main" id="{7990EF32-39C7-E544-AF4A-EE13549BADAB}"/>
                  </a:ext>
                </a:extLst>
              </p:cNvPr>
              <p:cNvSpPr txBox="1">
                <a:spLocks noRot="1" noChangeAspect="1" noMove="1" noResize="1" noEditPoints="1" noAdjustHandles="1" noChangeArrowheads="1" noChangeShapeType="1" noTextEdit="1"/>
              </p:cNvSpPr>
              <p:nvPr/>
            </p:nvSpPr>
            <p:spPr>
              <a:xfrm>
                <a:off x="14568264" y="5447874"/>
                <a:ext cx="6006516"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AC100E-C8F1-5BC3-3419-A39F567AB164}"/>
                  </a:ext>
                </a:extLst>
              </p:cNvPr>
              <p:cNvSpPr txBox="1"/>
              <p:nvPr/>
            </p:nvSpPr>
            <p:spPr>
              <a:xfrm>
                <a:off x="3688366" y="10500998"/>
                <a:ext cx="16583194" cy="1538626"/>
              </a:xfrm>
              <a:prstGeom prst="rect">
                <a:avLst/>
              </a:prstGeom>
              <a:noFill/>
              <a:ln>
                <a:solidFill>
                  <a:schemeClr val="tx1"/>
                </a:solidFill>
              </a:ln>
            </p:spPr>
            <p:txBody>
              <a:bodyPr wrap="none" rtlCol="0">
                <a:spAutoFit/>
              </a:bodyPr>
              <a:lstStyle/>
              <a:p>
                <a14:m>
                  <m:oMath xmlns:m="http://schemas.openxmlformats.org/officeDocument/2006/math">
                    <m:r>
                      <a:rPr lang="en-US" sz="3600" b="0" i="1" smtClean="0">
                        <a:latin typeface="Cambria Math" panose="02040503050406030204" pitchFamily="18" charset="0"/>
                      </a:rPr>
                      <m:t>𝐸𝑆𝑅</m:t>
                    </m:r>
                    <m:d>
                      <m:dPr>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𝑒</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b="0" i="1" smtClean="0">
                                <a:latin typeface="Cambria Math" panose="02040503050406030204" pitchFamily="18" charset="0"/>
                              </a:rPr>
                              <m:t>𝑛</m:t>
                            </m:r>
                          </m:sub>
                        </m:sSub>
                      </m:e>
                    </m:d>
                    <m:r>
                      <a:rPr lang="en-US" sz="3600" b="0" i="1" smtClean="0">
                        <a:latin typeface="Cambria Math" panose="02040503050406030204" pitchFamily="18" charset="0"/>
                      </a:rPr>
                      <m:t>=</m:t>
                    </m:r>
                    <m:r>
                      <a:rPr lang="en-US" sz="3600" i="1">
                        <a:latin typeface="Cambria Math" panose="02040503050406030204" pitchFamily="18" charset="0"/>
                      </a:rPr>
                      <m:t>(</m:t>
                    </m:r>
                    <m:r>
                      <a:rPr lang="en-US" sz="3600" i="1">
                        <a:latin typeface="Cambria Math" panose="02040503050406030204" pitchFamily="18" charset="0"/>
                      </a:rPr>
                      <m:t>𝑝</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𝑝</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𝑗</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rPr>
                      <m:t>(</m:t>
                    </m:r>
                    <m:r>
                      <a:rPr lang="en-US" sz="3600" i="1">
                        <a:latin typeface="Cambria Math" panose="02040503050406030204" pitchFamily="18" charset="0"/>
                      </a:rPr>
                      <m:t>𝑝</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𝑝</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𝑗</m:t>
                        </m:r>
                      </m:sub>
                    </m:sSub>
                    <m:r>
                      <a:rPr lang="en-US" sz="3600" i="1">
                        <a:latin typeface="Cambria Math" panose="02040503050406030204" pitchFamily="18" charset="0"/>
                      </a:rPr>
                      <m:t>))</m:t>
                    </m:r>
                  </m:oMath>
                </a14:m>
                <a:r>
                  <a:rPr lang="en-US" sz="3600" dirty="0">
                    <a:latin typeface="Aleo" panose="00000500000000000000" pitchFamily="2" charset="0"/>
                    <a:ea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𝑝</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𝑖</m:t>
                                </m:r>
                              </m:sub>
                            </m:sSub>
                          </m:e>
                        </m:d>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𝑝</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𝑗</m:t>
                                </m:r>
                              </m:sub>
                            </m:sSub>
                          </m:e>
                        </m:d>
                      </m:e>
                    </m:d>
                  </m:oMath>
                </a14:m>
                <a:endParaRPr lang="en-US" sz="3600" dirty="0">
                  <a:latin typeface="Aleo" panose="00000500000000000000" pitchFamily="2" charset="0"/>
                </a:endParaRPr>
              </a:p>
              <a:p>
                <a:r>
                  <a:rPr lang="en-US" sz="3600" dirty="0">
                    <a:latin typeface="Aleo" panose="00000500000000000000" pitchFamily="2" charset="0"/>
                  </a:rPr>
                  <a:t>                               = </a:t>
                </a:r>
                <a14:m>
                  <m:oMath xmlns:m="http://schemas.openxmlformats.org/officeDocument/2006/math">
                    <m:nary>
                      <m:naryPr>
                        <m:chr m:val="⋂"/>
                        <m:supHide m:val="on"/>
                        <m:ctrlPr>
                          <a:rPr lang="en-US" sz="3600" i="1" smtClean="0">
                            <a:latin typeface="Cambria Math" panose="02040503050406030204" pitchFamily="18" charset="0"/>
                          </a:rPr>
                        </m:ctrlPr>
                      </m:naryPr>
                      <m:sub>
                        <m:r>
                          <m:rPr>
                            <m:brk m:alnAt="7"/>
                          </m:rPr>
                          <a:rPr lang="en-US" sz="3600" b="0" i="1" smtClean="0">
                            <a:latin typeface="Cambria Math" panose="02040503050406030204" pitchFamily="18" charset="0"/>
                          </a:rPr>
                          <m:t>𝑖</m:t>
                        </m:r>
                        <m:r>
                          <a:rPr lang="en-US" sz="3600" b="0" i="1" smtClean="0">
                            <a:latin typeface="Cambria Math" panose="02040503050406030204" pitchFamily="18" charset="0"/>
                            <a:ea typeface="Cambria Math" panose="02040503050406030204" pitchFamily="18" charset="0"/>
                          </a:rPr>
                          <m:t>∈</m:t>
                        </m:r>
                        <m:r>
                          <m:rPr>
                            <m:sty m:val="p"/>
                          </m:rPr>
                          <a:rPr lang="el-GR" sz="3600" b="0" i="1" smtClean="0">
                            <a:latin typeface="Cambria Math" panose="02040503050406030204" pitchFamily="18" charset="0"/>
                            <a:ea typeface="Cambria Math" panose="02040503050406030204" pitchFamily="18" charset="0"/>
                          </a:rPr>
                          <m:t>Ν</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𝑖</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sub>
                      <m:sup/>
                      <m:e>
                        <m:nary>
                          <m:naryPr>
                            <m:chr m:val="⋃"/>
                            <m:supHide m:val="on"/>
                            <m:ctrlPr>
                              <a:rPr lang="en-US" sz="3600" i="1" smtClean="0">
                                <a:latin typeface="Cambria Math" panose="02040503050406030204" pitchFamily="18" charset="0"/>
                              </a:rPr>
                            </m:ctrlPr>
                          </m:naryPr>
                          <m:sub>
                            <m:r>
                              <m:rPr>
                                <m:brk m:alnAt="7"/>
                              </m:rPr>
                              <a:rPr lang="en-US" sz="3600" b="0" i="1" smtClean="0">
                                <a:latin typeface="Cambria Math" panose="02040503050406030204" pitchFamily="18" charset="0"/>
                              </a:rPr>
                              <m:t>𝑗</m:t>
                            </m:r>
                            <m:r>
                              <a:rPr lang="en-US" sz="3600" b="0" i="1" smtClean="0">
                                <a:latin typeface="Cambria Math" panose="02040503050406030204" pitchFamily="18" charset="0"/>
                                <a:ea typeface="Cambria Math" panose="02040503050406030204" pitchFamily="18" charset="0"/>
                              </a:rPr>
                              <m:t>∈</m:t>
                            </m:r>
                            <m:r>
                              <m:rPr>
                                <m:sty m:val="p"/>
                              </m:rPr>
                              <a:rPr lang="el-GR" sz="3600" b="0" i="1" smtClean="0">
                                <a:latin typeface="Cambria Math" panose="02040503050406030204" pitchFamily="18" charset="0"/>
                                <a:ea typeface="Cambria Math" panose="02040503050406030204" pitchFamily="18" charset="0"/>
                              </a:rPr>
                              <m:t>Ν</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𝑗</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sub>
                          <m:sup/>
                          <m:e>
                            <m:r>
                              <a:rPr lang="en-US" sz="3600" b="0" i="1" smtClean="0">
                                <a:latin typeface="Cambria Math" panose="02040503050406030204" pitchFamily="18" charset="0"/>
                              </a:rPr>
                              <m:t>𝑝</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𝑒</m:t>
                                </m:r>
                              </m:e>
                              <m:sub>
                                <m:r>
                                  <a:rPr lang="en-US" sz="3600" b="0" i="1" smtClean="0">
                                    <a:latin typeface="Cambria Math" panose="02040503050406030204" pitchFamily="18" charset="0"/>
                                  </a:rPr>
                                  <m:t>𝑗</m:t>
                                </m:r>
                              </m:sub>
                            </m:sSub>
                            <m:r>
                              <a:rPr lang="en-US" sz="3600" b="0" i="1" smtClean="0">
                                <a:latin typeface="Cambria Math" panose="02040503050406030204" pitchFamily="18" charset="0"/>
                              </a:rPr>
                              <m:t>)</m:t>
                            </m:r>
                          </m:e>
                        </m:nary>
                      </m:e>
                    </m:nary>
                  </m:oMath>
                </a14:m>
                <a:endParaRPr lang="en-US" sz="3600" dirty="0">
                  <a:latin typeface="Aleo" panose="00000500000000000000" pitchFamily="2" charset="0"/>
                </a:endParaRPr>
              </a:p>
            </p:txBody>
          </p:sp>
        </mc:Choice>
        <mc:Fallback xmlns="">
          <p:sp>
            <p:nvSpPr>
              <p:cNvPr id="6" name="TextBox 5">
                <a:extLst>
                  <a:ext uri="{FF2B5EF4-FFF2-40B4-BE49-F238E27FC236}">
                    <a16:creationId xmlns:a16="http://schemas.microsoft.com/office/drawing/2014/main" id="{7CAC100E-C8F1-5BC3-3419-A39F567AB164}"/>
                  </a:ext>
                </a:extLst>
              </p:cNvPr>
              <p:cNvSpPr txBox="1">
                <a:spLocks noRot="1" noChangeAspect="1" noMove="1" noResize="1" noEditPoints="1" noAdjustHandles="1" noChangeArrowheads="1" noChangeShapeType="1" noTextEdit="1"/>
              </p:cNvSpPr>
              <p:nvPr/>
            </p:nvSpPr>
            <p:spPr>
              <a:xfrm>
                <a:off x="3688366" y="10500998"/>
                <a:ext cx="16583194" cy="1538626"/>
              </a:xfrm>
              <a:prstGeom prst="rect">
                <a:avLst/>
              </a:prstGeom>
              <a:blipFill>
                <a:blip r:embed="rId5"/>
                <a:stretch>
                  <a:fillRect b="-8661"/>
                </a:stretch>
              </a:blipFill>
              <a:ln>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0FD0150B-3CF7-A8F4-4DAB-DA5B7EDDD4DC}"/>
              </a:ext>
            </a:extLst>
          </p:cNvPr>
          <p:cNvSpPr txBox="1"/>
          <p:nvPr/>
        </p:nvSpPr>
        <p:spPr>
          <a:xfrm>
            <a:off x="1004278" y="8522788"/>
            <a:ext cx="23256668" cy="1077218"/>
          </a:xfrm>
          <a:prstGeom prst="rect">
            <a:avLst/>
          </a:prstGeom>
          <a:noFill/>
          <a:ln>
            <a:solidFill>
              <a:schemeClr val="tx1"/>
            </a:solidFill>
          </a:ln>
        </p:spPr>
        <p:txBody>
          <a:bodyPr wrap="square" rtlCol="0">
            <a:spAutoFit/>
          </a:bodyPr>
          <a:lstStyle/>
          <a:p>
            <a:r>
              <a:rPr lang="en-US" sz="3200" dirty="0">
                <a:latin typeface="Aleo" panose="00000500000000000000" pitchFamily="2" charset="0"/>
              </a:rPr>
              <a:t>Event subscription request S</a:t>
            </a:r>
            <a:r>
              <a:rPr lang="en-US" sz="2000" dirty="0">
                <a:latin typeface="Aleo" panose="00000500000000000000" pitchFamily="2" charset="0"/>
              </a:rPr>
              <a:t>i</a:t>
            </a:r>
            <a:r>
              <a:rPr lang="en-US" sz="3200" dirty="0">
                <a:latin typeface="Aleo" panose="00000500000000000000" pitchFamily="2" charset="0"/>
              </a:rPr>
              <a:t> as ESR:</a:t>
            </a:r>
            <a:r>
              <a:rPr lang="en-US" sz="3200" b="0" i="0" dirty="0">
                <a:effectLst/>
                <a:latin typeface="Aleo" panose="00000500000000000000" pitchFamily="2" charset="0"/>
              </a:rPr>
              <a:t> Logical Boolean expression of a conjunctive normal form (CNF) using multiple predicates to match an attack signature (subscription) occurrence.</a:t>
            </a:r>
            <a:endParaRPr lang="en-US" sz="3200" dirty="0">
              <a:latin typeface="Aleo" panose="00000500000000000000" pitchFamily="2" charset="0"/>
            </a:endParaRPr>
          </a:p>
        </p:txBody>
      </p:sp>
      <p:sp>
        <p:nvSpPr>
          <p:cNvPr id="8" name="TextBox 7">
            <a:extLst>
              <a:ext uri="{FF2B5EF4-FFF2-40B4-BE49-F238E27FC236}">
                <a16:creationId xmlns:a16="http://schemas.microsoft.com/office/drawing/2014/main" id="{0C0220A2-B6FC-CE48-15D4-DAB442C3E08F}"/>
              </a:ext>
            </a:extLst>
          </p:cNvPr>
          <p:cNvSpPr txBox="1"/>
          <p:nvPr/>
        </p:nvSpPr>
        <p:spPr>
          <a:xfrm>
            <a:off x="2942959" y="4538441"/>
            <a:ext cx="18074008" cy="1846659"/>
          </a:xfrm>
          <a:prstGeom prst="rect">
            <a:avLst/>
          </a:prstGeom>
          <a:noFill/>
          <a:ln>
            <a:solidFill>
              <a:schemeClr val="tx1"/>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p:txBody>
      </p:sp>
      <p:sp>
        <p:nvSpPr>
          <p:cNvPr id="9" name="TextBox 8">
            <a:extLst>
              <a:ext uri="{FF2B5EF4-FFF2-40B4-BE49-F238E27FC236}">
                <a16:creationId xmlns:a16="http://schemas.microsoft.com/office/drawing/2014/main" id="{DB02ACF9-4CED-99FC-D512-11C890398B21}"/>
              </a:ext>
            </a:extLst>
          </p:cNvPr>
          <p:cNvSpPr txBox="1"/>
          <p:nvPr/>
        </p:nvSpPr>
        <p:spPr>
          <a:xfrm>
            <a:off x="23569264" y="449288"/>
            <a:ext cx="432048" cy="400110"/>
          </a:xfrm>
          <a:prstGeom prst="rect">
            <a:avLst/>
          </a:prstGeom>
          <a:noFill/>
        </p:spPr>
        <p:txBody>
          <a:bodyPr wrap="square" rtlCol="0">
            <a:spAutoFit/>
          </a:bodyPr>
          <a:lstStyle/>
          <a:p>
            <a:r>
              <a:rPr lang="en-US" sz="2000" dirty="0"/>
              <a:t>5</a:t>
            </a:r>
          </a:p>
        </p:txBody>
      </p:sp>
    </p:spTree>
    <p:extLst>
      <p:ext uri="{BB962C8B-B14F-4D97-AF65-F5344CB8AC3E}">
        <p14:creationId xmlns:p14="http://schemas.microsoft.com/office/powerpoint/2010/main" val="8532510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1030760" y="142445"/>
            <a:ext cx="24024001"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err="1">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SCAHunter</a:t>
            </a:r>
            <a:r>
              <a:rPr lang="en-US" sz="54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 Approach and Implementation</a:t>
            </a:r>
            <a:endPar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pic>
        <p:nvPicPr>
          <p:cNvPr id="2" name="Picture 1" descr="Diagram&#10;&#10;Description automatically generated">
            <a:extLst>
              <a:ext uri="{FF2B5EF4-FFF2-40B4-BE49-F238E27FC236}">
                <a16:creationId xmlns:a16="http://schemas.microsoft.com/office/drawing/2014/main" id="{F15C67C1-6407-730F-E70F-9AEB759B75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6136" y="7164108"/>
            <a:ext cx="10814361" cy="5688632"/>
          </a:xfrm>
          <a:prstGeom prst="rect">
            <a:avLst/>
          </a:prstGeom>
        </p:spPr>
      </p:pic>
      <p:sp>
        <p:nvSpPr>
          <p:cNvPr id="3" name="TextBox 2">
            <a:extLst>
              <a:ext uri="{FF2B5EF4-FFF2-40B4-BE49-F238E27FC236}">
                <a16:creationId xmlns:a16="http://schemas.microsoft.com/office/drawing/2014/main" id="{9C42A1E0-9237-805E-BD57-492B3247AC65}"/>
              </a:ext>
            </a:extLst>
          </p:cNvPr>
          <p:cNvSpPr txBox="1"/>
          <p:nvPr/>
        </p:nvSpPr>
        <p:spPr>
          <a:xfrm>
            <a:off x="16152440" y="12808084"/>
            <a:ext cx="6178614" cy="523220"/>
          </a:xfrm>
          <a:prstGeom prst="rect">
            <a:avLst/>
          </a:prstGeom>
          <a:noFill/>
        </p:spPr>
        <p:txBody>
          <a:bodyPr wrap="none" rtlCol="0">
            <a:spAutoFit/>
          </a:bodyPr>
          <a:lstStyle/>
          <a:p>
            <a:r>
              <a:rPr lang="en-US" sz="2800" dirty="0"/>
              <a:t>Fig 4: Agent </a:t>
            </a:r>
            <a:r>
              <a:rPr lang="en-US" sz="2400" dirty="0">
                <a:latin typeface="Aleo" panose="00000500000000000000" pitchFamily="2" charset="0"/>
              </a:rPr>
              <a:t>Architecture</a:t>
            </a:r>
            <a:r>
              <a:rPr lang="en-US" sz="2800" dirty="0"/>
              <a:t> Implementation</a:t>
            </a:r>
          </a:p>
        </p:txBody>
      </p:sp>
      <p:sp>
        <p:nvSpPr>
          <p:cNvPr id="4" name="TextBox 3">
            <a:extLst>
              <a:ext uri="{FF2B5EF4-FFF2-40B4-BE49-F238E27FC236}">
                <a16:creationId xmlns:a16="http://schemas.microsoft.com/office/drawing/2014/main" id="{F99EB607-DBEA-66FF-4895-D2E88C628394}"/>
              </a:ext>
            </a:extLst>
          </p:cNvPr>
          <p:cNvSpPr txBox="1"/>
          <p:nvPr/>
        </p:nvSpPr>
        <p:spPr>
          <a:xfrm>
            <a:off x="2545007" y="12851629"/>
            <a:ext cx="6756978" cy="461665"/>
          </a:xfrm>
          <a:prstGeom prst="rect">
            <a:avLst/>
          </a:prstGeom>
          <a:noFill/>
        </p:spPr>
        <p:txBody>
          <a:bodyPr wrap="none" rtlCol="0">
            <a:spAutoFit/>
          </a:bodyPr>
          <a:lstStyle/>
          <a:p>
            <a:r>
              <a:rPr lang="en-US" sz="2400" dirty="0">
                <a:latin typeface="Aleo" panose="00000500000000000000" pitchFamily="2" charset="0"/>
              </a:rPr>
              <a:t>Fig 3: Proposed Hierarchical Agent Architecture</a:t>
            </a:r>
          </a:p>
        </p:txBody>
      </p:sp>
      <p:pic>
        <p:nvPicPr>
          <p:cNvPr id="5" name="Picture 4" descr="Diagram&#10;&#10;Description automatically generated">
            <a:extLst>
              <a:ext uri="{FF2B5EF4-FFF2-40B4-BE49-F238E27FC236}">
                <a16:creationId xmlns:a16="http://schemas.microsoft.com/office/drawing/2014/main" id="{4557154B-9264-4066-0BFA-FEBB6FBA65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4776" y="6129550"/>
            <a:ext cx="10814361" cy="6688355"/>
          </a:xfrm>
          <a:prstGeom prst="rect">
            <a:avLst/>
          </a:prstGeom>
        </p:spPr>
      </p:pic>
      <p:sp>
        <p:nvSpPr>
          <p:cNvPr id="6" name="TextBox 5">
            <a:extLst>
              <a:ext uri="{FF2B5EF4-FFF2-40B4-BE49-F238E27FC236}">
                <a16:creationId xmlns:a16="http://schemas.microsoft.com/office/drawing/2014/main" id="{38EE9F31-BD0A-4388-985C-56942BA559CB}"/>
              </a:ext>
            </a:extLst>
          </p:cNvPr>
          <p:cNvSpPr txBox="1"/>
          <p:nvPr/>
        </p:nvSpPr>
        <p:spPr>
          <a:xfrm>
            <a:off x="1174776" y="2166884"/>
            <a:ext cx="8545929" cy="2246769"/>
          </a:xfrm>
          <a:prstGeom prst="rect">
            <a:avLst/>
          </a:prstGeom>
          <a:noFill/>
        </p:spPr>
        <p:txBody>
          <a:bodyPr wrap="none" rtlCol="0">
            <a:spAutoFit/>
          </a:bodyPr>
          <a:lstStyle/>
          <a:p>
            <a:r>
              <a:rPr lang="en-US" sz="4400" dirty="0"/>
              <a:t>Three Types of Agent</a:t>
            </a:r>
          </a:p>
          <a:p>
            <a:pPr marL="857250" indent="-857250">
              <a:buFont typeface="Arial" panose="020B0604020202020204" pitchFamily="34" charset="0"/>
              <a:buChar char="•"/>
            </a:pPr>
            <a:r>
              <a:rPr lang="en-US" sz="3200" dirty="0">
                <a:latin typeface="Aleo" panose="00000500000000000000" pitchFamily="2" charset="0"/>
              </a:rPr>
              <a:t>Console Agent (CA) or Manager,</a:t>
            </a:r>
          </a:p>
          <a:p>
            <a:pPr marL="857250" indent="-857250">
              <a:buFont typeface="Arial" panose="020B0604020202020204" pitchFamily="34" charset="0"/>
              <a:buChar char="•"/>
            </a:pPr>
            <a:r>
              <a:rPr lang="en-US" sz="3200" dirty="0">
                <a:latin typeface="Aleo" panose="00000500000000000000" pitchFamily="2" charset="0"/>
              </a:rPr>
              <a:t>Composite Event Detector Agent (CEDA),</a:t>
            </a:r>
          </a:p>
          <a:p>
            <a:pPr marL="857250" indent="-857250">
              <a:buFont typeface="Arial" panose="020B0604020202020204" pitchFamily="34" charset="0"/>
              <a:buChar char="•"/>
            </a:pPr>
            <a:r>
              <a:rPr lang="en-US" sz="3200" dirty="0">
                <a:latin typeface="Aleo" panose="00000500000000000000" pitchFamily="2" charset="0"/>
              </a:rPr>
              <a:t>Event Filtering Agent (EFA).</a:t>
            </a:r>
          </a:p>
        </p:txBody>
      </p:sp>
      <p:sp>
        <p:nvSpPr>
          <p:cNvPr id="7" name="TextBox 6">
            <a:extLst>
              <a:ext uri="{FF2B5EF4-FFF2-40B4-BE49-F238E27FC236}">
                <a16:creationId xmlns:a16="http://schemas.microsoft.com/office/drawing/2014/main" id="{4F1E8B1B-6B67-168A-519F-DDB604D774CA}"/>
              </a:ext>
            </a:extLst>
          </p:cNvPr>
          <p:cNvSpPr txBox="1"/>
          <p:nvPr/>
        </p:nvSpPr>
        <p:spPr>
          <a:xfrm>
            <a:off x="13416136" y="2120717"/>
            <a:ext cx="10585176" cy="4585871"/>
          </a:xfrm>
          <a:prstGeom prst="rect">
            <a:avLst/>
          </a:prstGeom>
          <a:noFill/>
        </p:spPr>
        <p:txBody>
          <a:bodyPr wrap="square" rtlCol="0">
            <a:spAutoFit/>
          </a:bodyPr>
          <a:lstStyle/>
          <a:p>
            <a:r>
              <a:rPr lang="en-US" sz="4400" dirty="0">
                <a:latin typeface="Aleo" panose="00000500000000000000" pitchFamily="2" charset="0"/>
              </a:rPr>
              <a:t>Common Modules-</a:t>
            </a:r>
          </a:p>
          <a:p>
            <a:pPr marL="457200" indent="-457200">
              <a:buFont typeface="Arial" panose="020B0604020202020204" pitchFamily="34" charset="0"/>
              <a:buChar char="•"/>
            </a:pPr>
            <a:r>
              <a:rPr lang="en-US" sz="3200" dirty="0">
                <a:latin typeface="Aleo" panose="00000500000000000000" pitchFamily="2" charset="0"/>
              </a:rPr>
              <a:t>Event Filtering Module,</a:t>
            </a:r>
          </a:p>
          <a:p>
            <a:pPr marL="457200" indent="-457200">
              <a:buFont typeface="Arial" panose="020B0604020202020204" pitchFamily="34" charset="0"/>
              <a:buChar char="•"/>
            </a:pPr>
            <a:r>
              <a:rPr lang="en-US" sz="3200" dirty="0">
                <a:latin typeface="Aleo" panose="00000500000000000000" pitchFamily="2" charset="0"/>
              </a:rPr>
              <a:t>Communication Module- RABBITMQ.</a:t>
            </a:r>
          </a:p>
          <a:p>
            <a:endParaRPr lang="en-US" sz="4400" dirty="0">
              <a:latin typeface="Aleo" panose="00000500000000000000" pitchFamily="2" charset="0"/>
            </a:endParaRPr>
          </a:p>
          <a:p>
            <a:r>
              <a:rPr lang="en-US" sz="4400" dirty="0">
                <a:latin typeface="Aleo" panose="00000500000000000000" pitchFamily="2" charset="0"/>
              </a:rPr>
              <a:t>Agent specific Modules-</a:t>
            </a:r>
          </a:p>
          <a:p>
            <a:pPr marL="457200" indent="-457200">
              <a:buFont typeface="Arial" panose="020B0604020202020204" pitchFamily="34" charset="0"/>
              <a:buChar char="•"/>
            </a:pPr>
            <a:r>
              <a:rPr lang="en-US" sz="3200" dirty="0">
                <a:latin typeface="Aleo" panose="00000500000000000000" pitchFamily="2" charset="0"/>
              </a:rPr>
              <a:t>CA: Signature Decomposition Module and Configuration Module,</a:t>
            </a:r>
          </a:p>
          <a:p>
            <a:pPr marL="457200" indent="-457200">
              <a:buFont typeface="Arial" panose="020B0604020202020204" pitchFamily="34" charset="0"/>
              <a:buChar char="•"/>
            </a:pPr>
            <a:r>
              <a:rPr lang="en-US" sz="3200" dirty="0">
                <a:latin typeface="Aleo" panose="00000500000000000000" pitchFamily="2" charset="0"/>
              </a:rPr>
              <a:t>EFA: Consumer Module: ETW.</a:t>
            </a:r>
          </a:p>
        </p:txBody>
      </p:sp>
      <p:sp>
        <p:nvSpPr>
          <p:cNvPr id="8" name="TextBox 7">
            <a:extLst>
              <a:ext uri="{FF2B5EF4-FFF2-40B4-BE49-F238E27FC236}">
                <a16:creationId xmlns:a16="http://schemas.microsoft.com/office/drawing/2014/main" id="{4DAF439F-9975-917C-7896-162F0EFD7F9A}"/>
              </a:ext>
            </a:extLst>
          </p:cNvPr>
          <p:cNvSpPr txBox="1"/>
          <p:nvPr/>
        </p:nvSpPr>
        <p:spPr>
          <a:xfrm>
            <a:off x="23569264" y="449288"/>
            <a:ext cx="432048" cy="400110"/>
          </a:xfrm>
          <a:prstGeom prst="rect">
            <a:avLst/>
          </a:prstGeom>
          <a:noFill/>
        </p:spPr>
        <p:txBody>
          <a:bodyPr wrap="square" rtlCol="0">
            <a:spAutoFit/>
          </a:bodyPr>
          <a:lstStyle/>
          <a:p>
            <a:r>
              <a:rPr lang="en-US" sz="2000" dirty="0"/>
              <a:t>6</a:t>
            </a:r>
          </a:p>
        </p:txBody>
      </p:sp>
    </p:spTree>
    <p:extLst>
      <p:ext uri="{BB962C8B-B14F-4D97-AF65-F5344CB8AC3E}">
        <p14:creationId xmlns:p14="http://schemas.microsoft.com/office/powerpoint/2010/main" val="412528530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892202" y="449288"/>
            <a:ext cx="2304256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err="1">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SCAHunter</a:t>
            </a:r>
            <a:r>
              <a:rPr lang="en-US" sz="54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 Approach: Approximation Algorithm to generate Agent Hierarchy</a:t>
            </a:r>
            <a:endPar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097253-7D53-84E7-FF01-20DAE991E3F9}"/>
                  </a:ext>
                </a:extLst>
              </p:cNvPr>
              <p:cNvSpPr txBox="1"/>
              <p:nvPr/>
            </p:nvSpPr>
            <p:spPr>
              <a:xfrm>
                <a:off x="886744" y="7219507"/>
                <a:ext cx="8762334" cy="2950616"/>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𝑀𝑇</m:t>
                          </m:r>
                        </m:e>
                        <m:sub>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sub>
                      </m:sSub>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eqArr>
                            <m:eqArrPr>
                              <m:ctrlPr>
                                <a:rPr lang="en-US" sz="3600" b="0" i="1" smtClean="0">
                                  <a:latin typeface="Cambria Math" panose="02040503050406030204" pitchFamily="18" charset="0"/>
                                </a:rPr>
                              </m:ctrlPr>
                            </m:eqArrPr>
                            <m:e>
                              <m:nary>
                                <m:naryPr>
                                  <m:chr m:val="⋃"/>
                                  <m:supHide m:val="on"/>
                                  <m:ctrlPr>
                                    <a:rPr lang="en-US" sz="3600" i="1">
                                      <a:latin typeface="Cambria Math" panose="02040503050406030204" pitchFamily="18" charset="0"/>
                                    </a:rPr>
                                  </m:ctrlPr>
                                </m:naryPr>
                                <m:sub>
                                  <m:r>
                                    <m:rPr>
                                      <m:brk m:alnAt="7"/>
                                    </m:rPr>
                                    <a:rPr lang="en-US" sz="3600" i="1">
                                      <a:latin typeface="Cambria Math" panose="02040503050406030204" pitchFamily="18" charset="0"/>
                                    </a:rPr>
                                    <m:t>𝑘</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𝑐𝑜𝑟𝑟𝑆𝑒𝑡</m:t>
                                  </m: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𝑃𝐸</m:t>
                                      </m:r>
                                    </m:e>
                                    <m:sub>
                                      <m:r>
                                        <a:rPr lang="en-US" sz="3600" i="1">
                                          <a:latin typeface="Cambria Math" panose="02040503050406030204" pitchFamily="18" charset="0"/>
                                        </a:rPr>
                                        <m:t>𝑘</m:t>
                                      </m:r>
                                    </m:sub>
                                  </m:sSub>
                                </m:e>
                              </m:nary>
                              <m:r>
                                <a:rPr lang="en-US" sz="3600" i="1">
                                  <a:latin typeface="Cambria Math" panose="02040503050406030204" pitchFamily="18" charset="0"/>
                                </a:rPr>
                                <m:t>,   </m:t>
                              </m:r>
                              <m:r>
                                <a:rPr lang="en-US" sz="3600" b="0" i="1" smtClean="0">
                                  <a:latin typeface="Cambria Math" panose="02040503050406030204" pitchFamily="18" charset="0"/>
                                </a:rPr>
                                <m:t>            </m:t>
                              </m:r>
                              <m:r>
                                <a:rPr lang="en-US" sz="3600" b="0" i="1" smtClean="0">
                                  <a:latin typeface="Cambria Math" panose="02040503050406030204" pitchFamily="18" charset="0"/>
                                </a:rPr>
                                <m:t>𝑖𝑓</m:t>
                              </m:r>
                              <m:r>
                                <a:rPr lang="en-US" sz="3600" b="0" i="1" smtClean="0">
                                  <a:latin typeface="Cambria Math" panose="02040503050406030204" pitchFamily="18" charset="0"/>
                                </a:rPr>
                                <m:t> </m:t>
                              </m:r>
                              <m:r>
                                <a:rPr lang="en-US" sz="3600" b="0" i="1" smtClean="0">
                                  <a:latin typeface="Cambria Math" panose="02040503050406030204" pitchFamily="18" charset="0"/>
                                </a:rPr>
                                <m:t>𝑗</m:t>
                              </m:r>
                              <m:r>
                                <a:rPr lang="en-US" sz="3600" b="0" i="1" smtClean="0">
                                  <a:latin typeface="Cambria Math" panose="02040503050406030204" pitchFamily="18" charset="0"/>
                                </a:rPr>
                                <m:t>=0</m:t>
                              </m:r>
                            </m:e>
                            <m:e>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𝑘</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𝑐𝑜𝑟𝑟𝑆𝑒𝑡</m:t>
                                  </m:r>
                                </m:sub>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𝑀𝑇</m:t>
                                      </m:r>
                                    </m:e>
                                    <m:sub>
                                      <m:r>
                                        <a:rPr lang="en-US" sz="3600" b="0" i="1" smtClean="0">
                                          <a:latin typeface="Cambria Math" panose="02040503050406030204" pitchFamily="18" charset="0"/>
                                        </a:rPr>
                                        <m:t>𝑘</m:t>
                                      </m:r>
                                      <m:r>
                                        <a:rPr lang="en-US" sz="3600" b="0" i="1" smtClean="0">
                                          <a:latin typeface="Cambria Math" panose="02040503050406030204" pitchFamily="18" charset="0"/>
                                        </a:rPr>
                                        <m:t>, </m:t>
                                      </m:r>
                                      <m:r>
                                        <a:rPr lang="en-US" sz="3600" b="0" i="1" smtClean="0">
                                          <a:latin typeface="Cambria Math" panose="02040503050406030204" pitchFamily="18" charset="0"/>
                                        </a:rPr>
                                        <m:t>𝑗</m:t>
                                      </m:r>
                                      <m:r>
                                        <a:rPr lang="en-US" sz="3600" b="0" i="1" smtClean="0">
                                          <a:latin typeface="Cambria Math" panose="02040503050406030204" pitchFamily="18" charset="0"/>
                                        </a:rPr>
                                        <m:t>−1</m:t>
                                      </m:r>
                                    </m:sub>
                                  </m:sSub>
                                </m:e>
                              </m:nary>
                              <m:r>
                                <a:rPr lang="en-US" sz="3600" b="0" i="1" smtClean="0">
                                  <a:latin typeface="Cambria Math" panose="02040503050406030204" pitchFamily="18" charset="0"/>
                                </a:rPr>
                                <m:t>,   </m:t>
                              </m:r>
                              <m:r>
                                <a:rPr lang="en-US" sz="3600" b="0" i="1" smtClean="0">
                                  <a:latin typeface="Cambria Math" panose="02040503050406030204" pitchFamily="18" charset="0"/>
                                </a:rPr>
                                <m:t>𝑜𝑡h𝑒𝑟𝑤𝑖𝑠𝑒</m:t>
                              </m:r>
                            </m:e>
                          </m:eqArr>
                        </m:e>
                      </m:d>
                    </m:oMath>
                  </m:oMathPara>
                </a14:m>
                <a:endParaRPr lang="en-US" sz="3600" dirty="0">
                  <a:latin typeface="Aleo" panose="00000500000000000000" pitchFamily="2" charset="0"/>
                </a:endParaRPr>
              </a:p>
            </p:txBody>
          </p:sp>
        </mc:Choice>
        <mc:Fallback xmlns="">
          <p:sp>
            <p:nvSpPr>
              <p:cNvPr id="3" name="TextBox 2">
                <a:extLst>
                  <a:ext uri="{FF2B5EF4-FFF2-40B4-BE49-F238E27FC236}">
                    <a16:creationId xmlns:a16="http://schemas.microsoft.com/office/drawing/2014/main" id="{50097253-7D53-84E7-FF01-20DAE991E3F9}"/>
                  </a:ext>
                </a:extLst>
              </p:cNvPr>
              <p:cNvSpPr txBox="1">
                <a:spLocks noRot="1" noChangeAspect="1" noMove="1" noResize="1" noEditPoints="1" noAdjustHandles="1" noChangeArrowheads="1" noChangeShapeType="1" noTextEdit="1"/>
              </p:cNvSpPr>
              <p:nvPr/>
            </p:nvSpPr>
            <p:spPr>
              <a:xfrm>
                <a:off x="886744" y="7219507"/>
                <a:ext cx="8762334" cy="2950616"/>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8C8E39-2FF4-F3F4-337F-687C10738176}"/>
                  </a:ext>
                </a:extLst>
              </p:cNvPr>
              <p:cNvSpPr txBox="1"/>
              <p:nvPr/>
            </p:nvSpPr>
            <p:spPr>
              <a:xfrm>
                <a:off x="9972022" y="7219507"/>
                <a:ext cx="13957282" cy="3460884"/>
              </a:xfrm>
              <a:prstGeom prst="rect">
                <a:avLst/>
              </a:prstGeom>
              <a:noFill/>
              <a:ln>
                <a:solidFill>
                  <a:schemeClr val="tx1"/>
                </a:solidFill>
              </a:ln>
            </p:spPr>
            <p:txBody>
              <a:bodyPr wrap="square" rtlCol="0">
                <a:spAutoFit/>
              </a:bodyPr>
              <a:lstStyle/>
              <a:p>
                <a:r>
                  <a:rPr lang="en-US" sz="3600" dirty="0">
                    <a:latin typeface="Aleo" panose="00000500000000000000" pitchFamily="2" charset="0"/>
                  </a:rPr>
                  <a:t>Where,</a:t>
                </a:r>
              </a:p>
              <a:p>
                <a:r>
                  <a:rPr lang="en-US" sz="3600" dirty="0">
                    <a:latin typeface="Aleo" panose="00000500000000000000" pitchFamily="2" charset="0"/>
                  </a:rPr>
                  <a: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𝑀𝑇</m:t>
                        </m:r>
                      </m:e>
                      <m:sub>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sub>
                    </m:sSub>
                  </m:oMath>
                </a14:m>
                <a:r>
                  <a:rPr lang="en-US" sz="3600" dirty="0">
                    <a:latin typeface="Aleo" panose="00000500000000000000" pitchFamily="2" charset="0"/>
                  </a:rPr>
                  <a:t>: monitoring task of agent </a:t>
                </a:r>
                <a:r>
                  <a:rPr lang="en-US" sz="3600" dirty="0" err="1">
                    <a:latin typeface="Aleo" panose="00000500000000000000" pitchFamily="2" charset="0"/>
                  </a:rPr>
                  <a:t>i</a:t>
                </a:r>
                <a:r>
                  <a:rPr lang="en-US" sz="3600" dirty="0">
                    <a:latin typeface="Aleo" panose="00000500000000000000" pitchFamily="2" charset="0"/>
                  </a:rPr>
                  <a:t> in level j,</a:t>
                </a:r>
              </a:p>
              <a:p>
                <a14:m>
                  <m:oMath xmlns:m="http://schemas.openxmlformats.org/officeDocument/2006/math">
                    <m:r>
                      <a:rPr lang="en-US" sz="3600" b="0" i="1" smtClean="0">
                        <a:latin typeface="Cambria Math" panose="02040503050406030204" pitchFamily="18" charset="0"/>
                      </a:rPr>
                      <m:t> </m:t>
                    </m:r>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𝑃𝐸</m:t>
                        </m:r>
                      </m:e>
                      <m:sub>
                        <m:r>
                          <a:rPr lang="en-US" sz="3600" b="0" i="1" smtClean="0">
                            <a:latin typeface="Cambria Math" panose="02040503050406030204" pitchFamily="18" charset="0"/>
                          </a:rPr>
                          <m:t>𝑘</m:t>
                        </m:r>
                      </m:sub>
                    </m:sSub>
                  </m:oMath>
                </a14:m>
                <a:r>
                  <a:rPr lang="en-US" sz="3600" dirty="0">
                    <a:latin typeface="Aleo" panose="00000500000000000000" pitchFamily="2" charset="0"/>
                  </a:rPr>
                  <a:t>: k-</a:t>
                </a:r>
                <a:r>
                  <a:rPr lang="en-US" sz="3600" dirty="0" err="1">
                    <a:latin typeface="Aleo" panose="00000500000000000000" pitchFamily="2" charset="0"/>
                  </a:rPr>
                  <a:t>th</a:t>
                </a:r>
                <a:r>
                  <a:rPr lang="en-US" sz="3600" dirty="0">
                    <a:latin typeface="Aleo" panose="00000500000000000000" pitchFamily="2" charset="0"/>
                  </a:rPr>
                  <a:t> primitive event predicate,</a:t>
                </a:r>
              </a:p>
              <a:p>
                <a:r>
                  <a:rPr lang="en-US" sz="3600" dirty="0">
                    <a:latin typeface="Aleo" panose="00000500000000000000" pitchFamily="2" charset="0"/>
                  </a:rPr>
                  <a:t> </a:t>
                </a:r>
                <a:r>
                  <a:rPr lang="en-US" sz="3600" dirty="0" err="1">
                    <a:latin typeface="Aleo" panose="00000500000000000000" pitchFamily="2" charset="0"/>
                  </a:rPr>
                  <a:t>corrSet</a:t>
                </a:r>
                <a:r>
                  <a:rPr lang="en-US" sz="3600" dirty="0">
                    <a:latin typeface="Aleo" panose="00000500000000000000" pitchFamily="2" charset="0"/>
                  </a:rPr>
                  <a:t>: A set of monitoring tasks of lower-level monitoring agents</a:t>
                </a:r>
              </a:p>
              <a:p>
                <a:r>
                  <a:rPr lang="en-US" sz="3600" dirty="0">
                    <a:latin typeface="Aleo" panose="00000500000000000000" pitchFamily="2" charset="0"/>
                  </a:rPr>
                  <a:t>which are highly correlated either by event attribute name or value.</a:t>
                </a:r>
              </a:p>
            </p:txBody>
          </p:sp>
        </mc:Choice>
        <mc:Fallback xmlns="">
          <p:sp>
            <p:nvSpPr>
              <p:cNvPr id="4" name="TextBox 3">
                <a:extLst>
                  <a:ext uri="{FF2B5EF4-FFF2-40B4-BE49-F238E27FC236}">
                    <a16:creationId xmlns:a16="http://schemas.microsoft.com/office/drawing/2014/main" id="{D48C8E39-2FF4-F3F4-337F-687C10738176}"/>
                  </a:ext>
                </a:extLst>
              </p:cNvPr>
              <p:cNvSpPr txBox="1">
                <a:spLocks noRot="1" noChangeAspect="1" noMove="1" noResize="1" noEditPoints="1" noAdjustHandles="1" noChangeArrowheads="1" noChangeShapeType="1" noTextEdit="1"/>
              </p:cNvSpPr>
              <p:nvPr/>
            </p:nvSpPr>
            <p:spPr>
              <a:xfrm>
                <a:off x="9972022" y="7219507"/>
                <a:ext cx="13957282" cy="3460884"/>
              </a:xfrm>
              <a:prstGeom prst="rect">
                <a:avLst/>
              </a:prstGeom>
              <a:blipFill>
                <a:blip r:embed="rId4"/>
                <a:stretch>
                  <a:fillRect l="-1309" t="-2456" r="-393" b="-561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F0225B-707B-5765-659A-5959DF47D1B1}"/>
                  </a:ext>
                </a:extLst>
              </p:cNvPr>
              <p:cNvSpPr txBox="1"/>
              <p:nvPr/>
            </p:nvSpPr>
            <p:spPr>
              <a:xfrm>
                <a:off x="886744" y="2783160"/>
                <a:ext cx="23042560" cy="2862322"/>
              </a:xfrm>
              <a:prstGeom prst="rect">
                <a:avLst/>
              </a:prstGeom>
              <a:noFill/>
              <a:ln>
                <a:solidFill>
                  <a:schemeClr val="tx1"/>
                </a:solidFill>
              </a:ln>
            </p:spPr>
            <p:txBody>
              <a:bodyPr wrap="square" rtlCol="0">
                <a:spAutoFit/>
              </a:bodyPr>
              <a:lstStyle/>
              <a:p>
                <a:pPr marL="1143000" indent="-1143000">
                  <a:buFont typeface="Arial" panose="020B0604020202020204" pitchFamily="34" charset="0"/>
                  <a:buChar char="•"/>
                </a:pPr>
                <a:r>
                  <a:rPr lang="en-US" sz="3600" dirty="0">
                    <a:latin typeface="Aleo" panose="00000500000000000000" pitchFamily="2" charset="0"/>
                  </a:rPr>
                  <a:t>Each primitive event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𝑃𝐸</m:t>
                        </m:r>
                      </m:e>
                      <m:sub>
                        <m:r>
                          <a:rPr lang="en-US" sz="3600" b="0" i="1" smtClean="0">
                            <a:latin typeface="Cambria Math" panose="02040503050406030204" pitchFamily="18" charset="0"/>
                          </a:rPr>
                          <m:t>𝑘</m:t>
                        </m:r>
                      </m:sub>
                    </m:sSub>
                  </m:oMath>
                </a14:m>
                <a:r>
                  <a:rPr lang="en-US" sz="3600" dirty="0">
                    <a:latin typeface="Aleo" panose="00000500000000000000" pitchFamily="2" charset="0"/>
                  </a:rPr>
                  <a:t>) is a monitoring task of EFA.</a:t>
                </a:r>
              </a:p>
              <a:p>
                <a:pPr marL="1143000" indent="-1143000">
                  <a:buFont typeface="Arial" panose="020B0604020202020204" pitchFamily="34" charset="0"/>
                  <a:buChar char="•"/>
                </a:pPr>
                <a:r>
                  <a:rPr lang="en-US" sz="3600" dirty="0">
                    <a:latin typeface="Aleo" panose="00000500000000000000" pitchFamily="2" charset="0"/>
                  </a:rPr>
                  <a:t>M</a:t>
                </a:r>
                <a:r>
                  <a:rPr lang="en-US" sz="3600" b="0" i="0" dirty="0">
                    <a:effectLst/>
                    <a:latin typeface="Aleo" panose="00000500000000000000" pitchFamily="2" charset="0"/>
                  </a:rPr>
                  <a:t>onitoring task for agent </a:t>
                </a:r>
                <a:r>
                  <a:rPr lang="en-US" sz="3600" b="0" i="0" dirty="0" err="1">
                    <a:effectLst/>
                    <a:latin typeface="Aleo" panose="00000500000000000000" pitchFamily="2" charset="0"/>
                  </a:rPr>
                  <a:t>i</a:t>
                </a:r>
                <a:r>
                  <a:rPr lang="en-US" sz="3600" b="0" i="0" dirty="0">
                    <a:effectLst/>
                    <a:latin typeface="Aleo" panose="00000500000000000000" pitchFamily="2" charset="0"/>
                  </a:rPr>
                  <a:t> at level j by clustering monitoring tasks of a group of agents at level j − 1</a:t>
                </a:r>
                <a:br>
                  <a:rPr lang="en-US" sz="3600" dirty="0">
                    <a:latin typeface="Aleo" panose="00000500000000000000" pitchFamily="2" charset="0"/>
                  </a:rPr>
                </a:br>
                <a:r>
                  <a:rPr lang="en-US" sz="3600" b="0" i="0" dirty="0">
                    <a:effectLst/>
                    <a:latin typeface="Aleo" panose="00000500000000000000" pitchFamily="2" charset="0"/>
                  </a:rPr>
                  <a:t>based on the correlation among the monitoring tasks of the agent at level j − 1.</a:t>
                </a:r>
              </a:p>
              <a:p>
                <a:pPr marL="1600180" lvl="1" indent="-1143000">
                  <a:buFont typeface="Arial" panose="020B0604020202020204" pitchFamily="34" charset="0"/>
                  <a:buChar char="•"/>
                </a:pPr>
                <a:r>
                  <a:rPr lang="en-US" sz="3600" dirty="0">
                    <a:latin typeface="Aleo" panose="00000500000000000000" pitchFamily="2" charset="0"/>
                  </a:rPr>
                  <a:t>Greedily selects the pair with the highest correlation score.</a:t>
                </a:r>
              </a:p>
              <a:p>
                <a:pPr marL="1143000" indent="-1143000">
                  <a:buAutoNum type="arabicPeriod"/>
                </a:pPr>
                <a:endParaRPr lang="en-US" sz="3600" dirty="0">
                  <a:latin typeface="Aleo" panose="00000500000000000000" pitchFamily="2" charset="0"/>
                </a:endParaRPr>
              </a:p>
            </p:txBody>
          </p:sp>
        </mc:Choice>
        <mc:Fallback xmlns="">
          <p:sp>
            <p:nvSpPr>
              <p:cNvPr id="5" name="TextBox 4">
                <a:extLst>
                  <a:ext uri="{FF2B5EF4-FFF2-40B4-BE49-F238E27FC236}">
                    <a16:creationId xmlns:a16="http://schemas.microsoft.com/office/drawing/2014/main" id="{FBF0225B-707B-5765-659A-5959DF47D1B1}"/>
                  </a:ext>
                </a:extLst>
              </p:cNvPr>
              <p:cNvSpPr txBox="1">
                <a:spLocks noRot="1" noChangeAspect="1" noMove="1" noResize="1" noEditPoints="1" noAdjustHandles="1" noChangeArrowheads="1" noChangeShapeType="1" noTextEdit="1"/>
              </p:cNvSpPr>
              <p:nvPr/>
            </p:nvSpPr>
            <p:spPr>
              <a:xfrm>
                <a:off x="886744" y="2783160"/>
                <a:ext cx="23042560" cy="2862322"/>
              </a:xfrm>
              <a:prstGeom prst="rect">
                <a:avLst/>
              </a:prstGeom>
              <a:blipFill>
                <a:blip r:embed="rId5"/>
                <a:stretch>
                  <a:fillRect l="-687" t="-33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8EAECA-ACDF-404E-5BED-06F8549F2956}"/>
                  </a:ext>
                </a:extLst>
              </p:cNvPr>
              <p:cNvSpPr txBox="1"/>
              <p:nvPr/>
            </p:nvSpPr>
            <p:spPr>
              <a:xfrm>
                <a:off x="886745" y="11744148"/>
                <a:ext cx="23042560" cy="1200329"/>
              </a:xfrm>
              <a:prstGeom prst="rect">
                <a:avLst/>
              </a:prstGeom>
              <a:noFill/>
              <a:ln>
                <a:solidFill>
                  <a:schemeClr val="tx1"/>
                </a:solidFill>
              </a:ln>
            </p:spPr>
            <p:txBody>
              <a:bodyPr wrap="square" rtlCol="0">
                <a:spAutoFit/>
              </a:bodyPr>
              <a:lstStyle/>
              <a:p>
                <a:r>
                  <a:rPr lang="en-US" sz="3600" dirty="0">
                    <a:latin typeface="Aleo" panose="00000500000000000000" pitchFamily="2" charset="0"/>
                  </a:rPr>
                  <a:t>Approximation algorithm for Agent Hierarchy generation requires O(</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m:t>
                        </m:r>
                        <m:r>
                          <a:rPr lang="en-US" sz="3600" b="0" i="1" smtClean="0">
                            <a:latin typeface="Cambria Math" panose="02040503050406030204" pitchFamily="18" charset="0"/>
                          </a:rPr>
                          <m:t>𝑁</m:t>
                        </m:r>
                        <m:r>
                          <a:rPr lang="en-US" sz="3600" b="0" i="1" smtClean="0">
                            <a:latin typeface="Cambria Math" panose="02040503050406030204" pitchFamily="18" charset="0"/>
                          </a:rPr>
                          <m:t>∗</m:t>
                        </m:r>
                        <m:r>
                          <a:rPr lang="en-US" sz="3600" b="0" i="1" smtClean="0">
                            <a:latin typeface="Cambria Math" panose="02040503050406030204" pitchFamily="18" charset="0"/>
                          </a:rPr>
                          <m:t>𝑙𝑜𝑔</m:t>
                        </m:r>
                      </m:e>
                      <m:sub>
                        <m:r>
                          <a:rPr lang="en-US" sz="3600" b="0" i="1" smtClean="0">
                            <a:latin typeface="Cambria Math" panose="02040503050406030204" pitchFamily="18" charset="0"/>
                          </a:rPr>
                          <m:t>2</m:t>
                        </m:r>
                      </m:sub>
                    </m:sSub>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𝑁</m:t>
                        </m:r>
                        <m:r>
                          <a:rPr lang="en-US" sz="3600" b="0" i="1" smtClean="0">
                            <a:latin typeface="Cambria Math" panose="02040503050406030204" pitchFamily="18" charset="0"/>
                          </a:rPr>
                          <m:t>)</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 </m:t>
                    </m:r>
                  </m:oMath>
                </a14:m>
                <a:r>
                  <a:rPr lang="en-US" sz="3600" dirty="0">
                    <a:latin typeface="Aleo" panose="00000500000000000000" pitchFamily="2" charset="0"/>
                  </a:rPr>
                  <a:t>time and </a:t>
                </a:r>
                <a14:m>
                  <m:oMath xmlns:m="http://schemas.openxmlformats.org/officeDocument/2006/math">
                    <m:r>
                      <m:rPr>
                        <m:sty m:val="p"/>
                      </m:rPr>
                      <a:rPr lang="en-US" sz="3600" b="0" i="0" smtClean="0">
                        <a:latin typeface="Cambria Math" panose="02040503050406030204" pitchFamily="18" charset="0"/>
                      </a:rPr>
                      <m:t>O</m:t>
                    </m:r>
                    <m:r>
                      <a:rPr lang="en-US" sz="3600" b="0" i="0"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𝑁</m:t>
                        </m:r>
                      </m:e>
                      <m:sup>
                        <m:r>
                          <a:rPr lang="en-US" sz="3600" i="1" smtClean="0">
                            <a:latin typeface="Cambria Math" panose="02040503050406030204" pitchFamily="18" charset="0"/>
                          </a:rPr>
                          <m:t>2</m:t>
                        </m:r>
                      </m:sup>
                    </m:sSup>
                  </m:oMath>
                </a14:m>
                <a:r>
                  <a:rPr lang="en-US" sz="3600" dirty="0">
                    <a:latin typeface="Aleo" panose="00000500000000000000" pitchFamily="2" charset="0"/>
                  </a:rPr>
                  <a:t>) additional memory where N is the number of primitive event predicates to monitor. </a:t>
                </a:r>
              </a:p>
            </p:txBody>
          </p:sp>
        </mc:Choice>
        <mc:Fallback xmlns="">
          <p:sp>
            <p:nvSpPr>
              <p:cNvPr id="6" name="TextBox 5">
                <a:extLst>
                  <a:ext uri="{FF2B5EF4-FFF2-40B4-BE49-F238E27FC236}">
                    <a16:creationId xmlns:a16="http://schemas.microsoft.com/office/drawing/2014/main" id="{868EAECA-ACDF-404E-5BED-06F8549F2956}"/>
                  </a:ext>
                </a:extLst>
              </p:cNvPr>
              <p:cNvSpPr txBox="1">
                <a:spLocks noRot="1" noChangeAspect="1" noMove="1" noResize="1" noEditPoints="1" noAdjustHandles="1" noChangeArrowheads="1" noChangeShapeType="1" noTextEdit="1"/>
              </p:cNvSpPr>
              <p:nvPr/>
            </p:nvSpPr>
            <p:spPr>
              <a:xfrm>
                <a:off x="886745" y="11744148"/>
                <a:ext cx="23042560" cy="1200329"/>
              </a:xfrm>
              <a:prstGeom prst="rect">
                <a:avLst/>
              </a:prstGeom>
              <a:blipFill>
                <a:blip r:embed="rId6"/>
                <a:stretch>
                  <a:fillRect l="-767" t="-8081" b="-18182"/>
                </a:stretch>
              </a:blipFill>
              <a:ln>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99CDA58D-650B-F9DF-272B-7CB17FC2A0FE}"/>
              </a:ext>
            </a:extLst>
          </p:cNvPr>
          <p:cNvSpPr txBox="1"/>
          <p:nvPr/>
        </p:nvSpPr>
        <p:spPr>
          <a:xfrm>
            <a:off x="23569264" y="449288"/>
            <a:ext cx="432048" cy="400110"/>
          </a:xfrm>
          <a:prstGeom prst="rect">
            <a:avLst/>
          </a:prstGeom>
          <a:noFill/>
        </p:spPr>
        <p:txBody>
          <a:bodyPr wrap="square" rtlCol="0">
            <a:spAutoFit/>
          </a:bodyPr>
          <a:lstStyle/>
          <a:p>
            <a:r>
              <a:rPr lang="en-US" sz="2000" dirty="0"/>
              <a:t>7</a:t>
            </a:r>
          </a:p>
        </p:txBody>
      </p:sp>
    </p:spTree>
    <p:extLst>
      <p:ext uri="{BB962C8B-B14F-4D97-AF65-F5344CB8AC3E}">
        <p14:creationId xmlns:p14="http://schemas.microsoft.com/office/powerpoint/2010/main" val="307901993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958752" y="19878"/>
            <a:ext cx="24024001"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a:solidFill>
                  <a:srgbClr val="3C3C3C"/>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Evaluation</a:t>
            </a:r>
            <a:endPar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sp>
        <p:nvSpPr>
          <p:cNvPr id="4" name="TextBox 3">
            <a:extLst>
              <a:ext uri="{FF2B5EF4-FFF2-40B4-BE49-F238E27FC236}">
                <a16:creationId xmlns:a16="http://schemas.microsoft.com/office/drawing/2014/main" id="{C4CDE547-26E8-CD55-D72B-04B794B8D334}"/>
              </a:ext>
            </a:extLst>
          </p:cNvPr>
          <p:cNvSpPr txBox="1"/>
          <p:nvPr/>
        </p:nvSpPr>
        <p:spPr>
          <a:xfrm>
            <a:off x="966595" y="6334687"/>
            <a:ext cx="22898544" cy="5693866"/>
          </a:xfrm>
          <a:prstGeom prst="rect">
            <a:avLst/>
          </a:prstGeom>
          <a:noFill/>
          <a:ln>
            <a:solidFill>
              <a:schemeClr val="tx1"/>
            </a:solidFill>
          </a:ln>
        </p:spPr>
        <p:txBody>
          <a:bodyPr wrap="square" rtlCol="0">
            <a:spAutoFit/>
          </a:bodyPr>
          <a:lstStyle/>
          <a:p>
            <a:r>
              <a:rPr lang="en-US" sz="4000" b="1" dirty="0">
                <a:latin typeface="Aleo" panose="00000500000000000000" pitchFamily="2" charset="0"/>
              </a:rPr>
              <a:t>To evaluate the </a:t>
            </a:r>
            <a:r>
              <a:rPr lang="en-US" sz="4000" b="1" dirty="0" err="1">
                <a:latin typeface="Aleo" panose="00000500000000000000" pitchFamily="2" charset="0"/>
              </a:rPr>
              <a:t>SCAHunter</a:t>
            </a:r>
            <a:r>
              <a:rPr lang="en-US" sz="4000" b="1" dirty="0">
                <a:latin typeface="Aleo" panose="00000500000000000000" pitchFamily="2" charset="0"/>
              </a:rPr>
              <a:t> threat hunting approach, Questions to answer:</a:t>
            </a:r>
          </a:p>
          <a:p>
            <a:pPr marL="571500" indent="-571500">
              <a:buFont typeface="Arial" panose="020B0604020202020204" pitchFamily="34" charset="0"/>
              <a:buChar char="•"/>
            </a:pPr>
            <a:r>
              <a:rPr lang="en-US" sz="3600" dirty="0">
                <a:latin typeface="Aleo" panose="00000500000000000000" pitchFamily="2" charset="0"/>
              </a:rPr>
              <a:t>Can threat hunting with distributed hierarchical monitoring detect multi-step attacker activities with the accuracy of state-of-the-art centralized threat hunting approaches?</a:t>
            </a:r>
          </a:p>
          <a:p>
            <a:pPr marL="571500" indent="-571500">
              <a:buFont typeface="Arial" panose="020B0604020202020204" pitchFamily="34" charset="0"/>
              <a:buChar char="•"/>
            </a:pPr>
            <a:endParaRPr lang="en-US" sz="3600" dirty="0">
              <a:latin typeface="Aleo" panose="00000500000000000000" pitchFamily="2" charset="0"/>
            </a:endParaRPr>
          </a:p>
          <a:p>
            <a:pPr marL="571500" indent="-571500">
              <a:buFont typeface="Arial" panose="020B0604020202020204" pitchFamily="34" charset="0"/>
              <a:buChar char="•"/>
            </a:pPr>
            <a:r>
              <a:rPr lang="en-US" sz="3600" dirty="0">
                <a:latin typeface="Aleo" panose="00000500000000000000" pitchFamily="2" charset="0"/>
              </a:rPr>
              <a:t>Does threat hunting with distributed hierarchical monitoring reduce communication overhead and storage requirement compared to the state-of-the-art centralized threat hunting approaches?</a:t>
            </a:r>
          </a:p>
          <a:p>
            <a:pPr marL="571500" indent="-571500">
              <a:buFont typeface="Arial" panose="020B0604020202020204" pitchFamily="34" charset="0"/>
              <a:buChar char="•"/>
            </a:pPr>
            <a:endParaRPr lang="en-US" sz="3600" dirty="0">
              <a:latin typeface="Aleo" panose="00000500000000000000" pitchFamily="2" charset="0"/>
            </a:endParaRPr>
          </a:p>
          <a:p>
            <a:pPr marL="571500" indent="-571500">
              <a:buFont typeface="Arial" panose="020B0604020202020204" pitchFamily="34" charset="0"/>
              <a:buChar char="•"/>
            </a:pPr>
            <a:r>
              <a:rPr lang="en-US" sz="3600" dirty="0">
                <a:latin typeface="Aleo" panose="00000500000000000000" pitchFamily="2" charset="0"/>
              </a:rPr>
              <a:t>Is the proposed hierarchical monitoring architecture scalable?</a:t>
            </a:r>
          </a:p>
          <a:p>
            <a:pPr marL="1028680" lvl="1" indent="-571500">
              <a:buFont typeface="Arial" panose="020B0604020202020204" pitchFamily="34" charset="0"/>
              <a:buChar char="•"/>
            </a:pPr>
            <a:r>
              <a:rPr lang="en-US" sz="3600" dirty="0">
                <a:latin typeface="Aleo" panose="00000500000000000000" pitchFamily="2" charset="0"/>
              </a:rPr>
              <a:t>The number of required CEDA for different network size and monitoring capacity.</a:t>
            </a:r>
          </a:p>
          <a:p>
            <a:endParaRPr lang="en-US" sz="3600" dirty="0">
              <a:latin typeface="Aleo" panose="00000500000000000000" pitchFamily="2" charset="0"/>
            </a:endParaRPr>
          </a:p>
        </p:txBody>
      </p:sp>
      <p:sp>
        <p:nvSpPr>
          <p:cNvPr id="5" name="TextBox 4">
            <a:extLst>
              <a:ext uri="{FF2B5EF4-FFF2-40B4-BE49-F238E27FC236}">
                <a16:creationId xmlns:a16="http://schemas.microsoft.com/office/drawing/2014/main" id="{FA117FB9-2830-CB07-D01D-EA0956DD055B}"/>
              </a:ext>
            </a:extLst>
          </p:cNvPr>
          <p:cNvSpPr txBox="1"/>
          <p:nvPr/>
        </p:nvSpPr>
        <p:spPr>
          <a:xfrm>
            <a:off x="966595" y="1817440"/>
            <a:ext cx="22890701" cy="2923877"/>
          </a:xfrm>
          <a:prstGeom prst="rect">
            <a:avLst/>
          </a:prstGeom>
          <a:noFill/>
          <a:ln>
            <a:solidFill>
              <a:schemeClr val="tx1"/>
            </a:solidFill>
          </a:ln>
        </p:spPr>
        <p:txBody>
          <a:bodyPr wrap="square" rtlCol="0">
            <a:spAutoFit/>
          </a:bodyPr>
          <a:lstStyle/>
          <a:p>
            <a:r>
              <a:rPr lang="en-US" sz="4000" b="1" dirty="0">
                <a:latin typeface="Aleo" panose="00000500000000000000" pitchFamily="2" charset="0"/>
              </a:rPr>
              <a:t>Dataset:</a:t>
            </a:r>
          </a:p>
          <a:p>
            <a:pPr marL="571500" indent="-571500">
              <a:buFont typeface="Arial" panose="020B0604020202020204" pitchFamily="34" charset="0"/>
              <a:buChar char="•"/>
            </a:pPr>
            <a:r>
              <a:rPr lang="en-US" sz="3600" dirty="0">
                <a:latin typeface="Aleo" panose="00000500000000000000" pitchFamily="2" charset="0"/>
              </a:rPr>
              <a:t>Three Simulated Attack Scenarios (multiple attacker activity sequences expressed in MITRE ATT&amp;CK Techniques),</a:t>
            </a:r>
          </a:p>
          <a:p>
            <a:pPr marL="1028680" lvl="1" indent="-571500">
              <a:buFont typeface="Arial" panose="020B0604020202020204" pitchFamily="34" charset="0"/>
              <a:buChar char="•"/>
            </a:pPr>
            <a:r>
              <a:rPr lang="en-US" sz="3600" dirty="0">
                <a:latin typeface="Aleo" panose="00000500000000000000" pitchFamily="2" charset="0"/>
              </a:rPr>
              <a:t>Atomic Red team’s atomic testcases.</a:t>
            </a:r>
          </a:p>
          <a:p>
            <a:pPr marL="571500" indent="-571500">
              <a:buFont typeface="Arial" panose="020B0604020202020204" pitchFamily="34" charset="0"/>
              <a:buChar char="•"/>
            </a:pPr>
            <a:r>
              <a:rPr lang="en-US" sz="3600" dirty="0">
                <a:latin typeface="Aleo" panose="00000500000000000000" pitchFamily="2" charset="0"/>
              </a:rPr>
              <a:t>DARPA </a:t>
            </a:r>
            <a:r>
              <a:rPr lang="en-US" sz="3600" dirty="0" err="1">
                <a:latin typeface="Aleo" panose="00000500000000000000" pitchFamily="2" charset="0"/>
              </a:rPr>
              <a:t>OpTC</a:t>
            </a:r>
            <a:r>
              <a:rPr lang="en-US" sz="3600" dirty="0">
                <a:latin typeface="Aleo" panose="00000500000000000000" pitchFamily="2" charset="0"/>
              </a:rPr>
              <a:t> attack Dataset.</a:t>
            </a:r>
          </a:p>
        </p:txBody>
      </p:sp>
      <p:sp>
        <p:nvSpPr>
          <p:cNvPr id="6" name="TextBox 5">
            <a:extLst>
              <a:ext uri="{FF2B5EF4-FFF2-40B4-BE49-F238E27FC236}">
                <a16:creationId xmlns:a16="http://schemas.microsoft.com/office/drawing/2014/main" id="{D2EB0AF6-EC4F-E7D1-F3BF-6AE1CFDFA739}"/>
              </a:ext>
            </a:extLst>
          </p:cNvPr>
          <p:cNvSpPr txBox="1"/>
          <p:nvPr/>
        </p:nvSpPr>
        <p:spPr>
          <a:xfrm>
            <a:off x="23569264" y="449288"/>
            <a:ext cx="432048" cy="400110"/>
          </a:xfrm>
          <a:prstGeom prst="rect">
            <a:avLst/>
          </a:prstGeom>
          <a:noFill/>
        </p:spPr>
        <p:txBody>
          <a:bodyPr wrap="square" rtlCol="0">
            <a:spAutoFit/>
          </a:bodyPr>
          <a:lstStyle/>
          <a:p>
            <a:r>
              <a:rPr lang="en-US" sz="2000" dirty="0"/>
              <a:t>8</a:t>
            </a:r>
          </a:p>
        </p:txBody>
      </p:sp>
    </p:spTree>
    <p:extLst>
      <p:ext uri="{BB962C8B-B14F-4D97-AF65-F5344CB8AC3E}">
        <p14:creationId xmlns:p14="http://schemas.microsoft.com/office/powerpoint/2010/main" val="31324601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1030760" y="-19050"/>
            <a:ext cx="2299322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rPr>
              <a:t>Evaluation Result: Attacker activities detected in </a:t>
            </a:r>
            <a:r>
              <a:rPr lang="en-US" sz="5400" b="1" dirty="0" err="1">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rPr>
              <a:t>OpTC</a:t>
            </a:r>
            <a:r>
              <a:rPr lang="en-US" sz="5400" b="1" dirty="0">
                <a:solidFill>
                  <a:srgbClr val="3C3C3C"/>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rPr>
              <a:t> attack Dataset</a:t>
            </a:r>
          </a:p>
        </p:txBody>
      </p:sp>
      <p:pic>
        <p:nvPicPr>
          <p:cNvPr id="3" name="Picture 2" descr="Shape&#10;&#10;Description automatically generated with medium confidence">
            <a:extLst>
              <a:ext uri="{FF2B5EF4-FFF2-40B4-BE49-F238E27FC236}">
                <a16:creationId xmlns:a16="http://schemas.microsoft.com/office/drawing/2014/main" id="{4863730C-7A3F-497E-6A5B-DF94A7E41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133" y="3833664"/>
            <a:ext cx="17137904" cy="8228014"/>
          </a:xfrm>
          <a:prstGeom prst="rect">
            <a:avLst/>
          </a:prstGeom>
        </p:spPr>
      </p:pic>
      <p:sp>
        <p:nvSpPr>
          <p:cNvPr id="2" name="TextBox 1">
            <a:extLst>
              <a:ext uri="{FF2B5EF4-FFF2-40B4-BE49-F238E27FC236}">
                <a16:creationId xmlns:a16="http://schemas.microsoft.com/office/drawing/2014/main" id="{7622205F-C7CA-B8DD-5942-F41792C4A86C}"/>
              </a:ext>
            </a:extLst>
          </p:cNvPr>
          <p:cNvSpPr txBox="1"/>
          <p:nvPr/>
        </p:nvSpPr>
        <p:spPr>
          <a:xfrm>
            <a:off x="127655" y="1832037"/>
            <a:ext cx="16666742" cy="646331"/>
          </a:xfrm>
          <a:prstGeom prst="rect">
            <a:avLst/>
          </a:prstGeom>
          <a:noFill/>
          <a:ln w="28575">
            <a:solidFill>
              <a:srgbClr val="00B050"/>
            </a:solidFill>
          </a:ln>
        </p:spPr>
        <p:txBody>
          <a:bodyPr wrap="none" rtlCol="0">
            <a:spAutoFit/>
          </a:bodyPr>
          <a:lstStyle/>
          <a:p>
            <a:r>
              <a:rPr lang="en-US" sz="3600" dirty="0">
                <a:latin typeface="Aleo" panose="00000500000000000000" pitchFamily="2" charset="0"/>
              </a:rPr>
              <a:t>Downloading malicious binary (Meterpreter payload) through notepad++ update</a:t>
            </a:r>
          </a:p>
        </p:txBody>
      </p:sp>
      <p:sp>
        <p:nvSpPr>
          <p:cNvPr id="4" name="TextBox 3">
            <a:extLst>
              <a:ext uri="{FF2B5EF4-FFF2-40B4-BE49-F238E27FC236}">
                <a16:creationId xmlns:a16="http://schemas.microsoft.com/office/drawing/2014/main" id="{3FA99063-3D1B-23FE-B477-434F89971002}"/>
              </a:ext>
            </a:extLst>
          </p:cNvPr>
          <p:cNvSpPr txBox="1"/>
          <p:nvPr/>
        </p:nvSpPr>
        <p:spPr>
          <a:xfrm>
            <a:off x="147332" y="2933887"/>
            <a:ext cx="15996687" cy="646331"/>
          </a:xfrm>
          <a:prstGeom prst="rect">
            <a:avLst/>
          </a:prstGeom>
          <a:noFill/>
          <a:ln w="28575">
            <a:solidFill>
              <a:srgbClr val="00B050"/>
            </a:solidFill>
          </a:ln>
        </p:spPr>
        <p:txBody>
          <a:bodyPr wrap="none" rtlCol="0">
            <a:spAutoFit/>
          </a:bodyPr>
          <a:lstStyle/>
          <a:p>
            <a:r>
              <a:rPr lang="en-US" sz="3600" dirty="0">
                <a:latin typeface="Aleo" panose="00000500000000000000" pitchFamily="2" charset="0"/>
              </a:rPr>
              <a:t>Named pipe impersonation in memory to get system module via Meterpreter</a:t>
            </a:r>
          </a:p>
        </p:txBody>
      </p:sp>
      <p:sp>
        <p:nvSpPr>
          <p:cNvPr id="6" name="TextBox 5">
            <a:extLst>
              <a:ext uri="{FF2B5EF4-FFF2-40B4-BE49-F238E27FC236}">
                <a16:creationId xmlns:a16="http://schemas.microsoft.com/office/drawing/2014/main" id="{7F69DDC7-5976-981A-9CD3-5CA67F2D3BB0}"/>
              </a:ext>
            </a:extLst>
          </p:cNvPr>
          <p:cNvSpPr txBox="1"/>
          <p:nvPr/>
        </p:nvSpPr>
        <p:spPr>
          <a:xfrm>
            <a:off x="147827" y="7377656"/>
            <a:ext cx="6657592" cy="1200329"/>
          </a:xfrm>
          <a:prstGeom prst="rect">
            <a:avLst/>
          </a:prstGeom>
          <a:noFill/>
          <a:ln w="28575">
            <a:solidFill>
              <a:srgbClr val="00B050"/>
            </a:solidFill>
          </a:ln>
        </p:spPr>
        <p:txBody>
          <a:bodyPr wrap="none" rtlCol="0">
            <a:spAutoFit/>
          </a:bodyPr>
          <a:lstStyle/>
          <a:p>
            <a:r>
              <a:rPr lang="en-US" sz="3600" dirty="0">
                <a:latin typeface="Aleo" panose="00000500000000000000" pitchFamily="2" charset="0"/>
              </a:rPr>
              <a:t>Discover installed applications, </a:t>
            </a:r>
          </a:p>
          <a:p>
            <a:r>
              <a:rPr lang="en-US" sz="3600" dirty="0">
                <a:latin typeface="Aleo" panose="00000500000000000000" pitchFamily="2" charset="0"/>
              </a:rPr>
              <a:t>domain controller</a:t>
            </a:r>
          </a:p>
        </p:txBody>
      </p:sp>
      <p:sp>
        <p:nvSpPr>
          <p:cNvPr id="7" name="TextBox 6">
            <a:extLst>
              <a:ext uri="{FF2B5EF4-FFF2-40B4-BE49-F238E27FC236}">
                <a16:creationId xmlns:a16="http://schemas.microsoft.com/office/drawing/2014/main" id="{B7F60552-5F23-568A-C3AD-640C8C1ED13B}"/>
              </a:ext>
            </a:extLst>
          </p:cNvPr>
          <p:cNvSpPr txBox="1"/>
          <p:nvPr/>
        </p:nvSpPr>
        <p:spPr>
          <a:xfrm>
            <a:off x="103399" y="5287186"/>
            <a:ext cx="11125161" cy="646331"/>
          </a:xfrm>
          <a:prstGeom prst="rect">
            <a:avLst/>
          </a:prstGeom>
          <a:noFill/>
          <a:ln w="28575">
            <a:solidFill>
              <a:srgbClr val="00B050"/>
            </a:solidFill>
          </a:ln>
        </p:spPr>
        <p:txBody>
          <a:bodyPr wrap="none" rtlCol="0">
            <a:spAutoFit/>
          </a:bodyPr>
          <a:lstStyle/>
          <a:p>
            <a:r>
              <a:rPr lang="en-US" sz="3600" dirty="0">
                <a:latin typeface="Aleo" panose="00000500000000000000" pitchFamily="2" charset="0"/>
              </a:rPr>
              <a:t>Establish persistence by setting Autorun registry key</a:t>
            </a:r>
          </a:p>
        </p:txBody>
      </p:sp>
      <p:sp>
        <p:nvSpPr>
          <p:cNvPr id="8" name="TextBox 7">
            <a:extLst>
              <a:ext uri="{FF2B5EF4-FFF2-40B4-BE49-F238E27FC236}">
                <a16:creationId xmlns:a16="http://schemas.microsoft.com/office/drawing/2014/main" id="{489E1B2B-9BBB-F05E-56B0-FB5E4C428A9F}"/>
              </a:ext>
            </a:extLst>
          </p:cNvPr>
          <p:cNvSpPr txBox="1"/>
          <p:nvPr/>
        </p:nvSpPr>
        <p:spPr>
          <a:xfrm>
            <a:off x="126168" y="12472109"/>
            <a:ext cx="10881505" cy="646331"/>
          </a:xfrm>
          <a:prstGeom prst="rect">
            <a:avLst/>
          </a:prstGeom>
          <a:noFill/>
          <a:ln w="28575">
            <a:solidFill>
              <a:srgbClr val="00B050"/>
            </a:solidFill>
          </a:ln>
        </p:spPr>
        <p:txBody>
          <a:bodyPr wrap="none" rtlCol="0">
            <a:spAutoFit/>
          </a:bodyPr>
          <a:lstStyle/>
          <a:p>
            <a:r>
              <a:rPr lang="en-US" sz="3600" dirty="0">
                <a:latin typeface="Aleo" panose="00000500000000000000" pitchFamily="2" charset="0"/>
              </a:rPr>
              <a:t>Create backdoors by adding malicious user accounts</a:t>
            </a:r>
          </a:p>
        </p:txBody>
      </p:sp>
      <p:sp>
        <p:nvSpPr>
          <p:cNvPr id="9" name="TextBox 8">
            <a:extLst>
              <a:ext uri="{FF2B5EF4-FFF2-40B4-BE49-F238E27FC236}">
                <a16:creationId xmlns:a16="http://schemas.microsoft.com/office/drawing/2014/main" id="{F30D4756-7E2C-4F67-472F-152FC6E3AEF7}"/>
              </a:ext>
            </a:extLst>
          </p:cNvPr>
          <p:cNvSpPr txBox="1"/>
          <p:nvPr/>
        </p:nvSpPr>
        <p:spPr>
          <a:xfrm>
            <a:off x="156837" y="11204331"/>
            <a:ext cx="9360255" cy="646331"/>
          </a:xfrm>
          <a:prstGeom prst="rect">
            <a:avLst/>
          </a:prstGeom>
          <a:noFill/>
          <a:ln w="28575">
            <a:solidFill>
              <a:srgbClr val="00B050"/>
            </a:solidFill>
          </a:ln>
        </p:spPr>
        <p:txBody>
          <a:bodyPr wrap="none" rtlCol="0">
            <a:spAutoFit/>
          </a:bodyPr>
          <a:lstStyle/>
          <a:p>
            <a:r>
              <a:rPr lang="en-US" sz="3600" dirty="0">
                <a:latin typeface="Aleo" panose="00000500000000000000" pitchFamily="2" charset="0"/>
              </a:rPr>
              <a:t>RDP connection to host from attacker server</a:t>
            </a:r>
          </a:p>
        </p:txBody>
      </p:sp>
      <p:sp>
        <p:nvSpPr>
          <p:cNvPr id="10" name="TextBox 9">
            <a:extLst>
              <a:ext uri="{FF2B5EF4-FFF2-40B4-BE49-F238E27FC236}">
                <a16:creationId xmlns:a16="http://schemas.microsoft.com/office/drawing/2014/main" id="{93320184-A687-F6BC-C995-6C19BCD980E4}"/>
              </a:ext>
            </a:extLst>
          </p:cNvPr>
          <p:cNvSpPr txBox="1"/>
          <p:nvPr/>
        </p:nvSpPr>
        <p:spPr>
          <a:xfrm>
            <a:off x="13344128" y="4003969"/>
            <a:ext cx="9433048" cy="1846659"/>
          </a:xfrm>
          <a:prstGeom prst="rect">
            <a:avLst/>
          </a:prstGeom>
          <a:noFill/>
          <a:ln w="28575">
            <a:solidFill>
              <a:srgbClr val="00B050"/>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p:txBody>
      </p:sp>
      <p:sp>
        <p:nvSpPr>
          <p:cNvPr id="11" name="TextBox 10">
            <a:extLst>
              <a:ext uri="{FF2B5EF4-FFF2-40B4-BE49-F238E27FC236}">
                <a16:creationId xmlns:a16="http://schemas.microsoft.com/office/drawing/2014/main" id="{0EDB8561-DE46-99C8-4D23-413F50A6C74D}"/>
              </a:ext>
            </a:extLst>
          </p:cNvPr>
          <p:cNvSpPr txBox="1"/>
          <p:nvPr/>
        </p:nvSpPr>
        <p:spPr>
          <a:xfrm>
            <a:off x="19176776" y="6725650"/>
            <a:ext cx="4992336" cy="1846659"/>
          </a:xfrm>
          <a:prstGeom prst="rect">
            <a:avLst/>
          </a:prstGeom>
          <a:noFill/>
          <a:ln w="28575">
            <a:solidFill>
              <a:srgbClr val="00B050"/>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p:txBody>
      </p:sp>
      <p:sp>
        <p:nvSpPr>
          <p:cNvPr id="12" name="TextBox 11">
            <a:extLst>
              <a:ext uri="{FF2B5EF4-FFF2-40B4-BE49-F238E27FC236}">
                <a16:creationId xmlns:a16="http://schemas.microsoft.com/office/drawing/2014/main" id="{06E6A0A1-E901-FB85-250F-3F1165102012}"/>
              </a:ext>
            </a:extLst>
          </p:cNvPr>
          <p:cNvSpPr txBox="1"/>
          <p:nvPr/>
        </p:nvSpPr>
        <p:spPr>
          <a:xfrm>
            <a:off x="16728504" y="7377656"/>
            <a:ext cx="2448272" cy="1846659"/>
          </a:xfrm>
          <a:prstGeom prst="rect">
            <a:avLst/>
          </a:prstGeom>
          <a:noFill/>
          <a:ln w="28575">
            <a:solidFill>
              <a:srgbClr val="00B050"/>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p:txBody>
      </p:sp>
      <p:sp>
        <p:nvSpPr>
          <p:cNvPr id="13" name="TextBox 12">
            <a:extLst>
              <a:ext uri="{FF2B5EF4-FFF2-40B4-BE49-F238E27FC236}">
                <a16:creationId xmlns:a16="http://schemas.microsoft.com/office/drawing/2014/main" id="{B1EF0A75-B7CE-E7C3-DF5C-CD1C57388046}"/>
              </a:ext>
            </a:extLst>
          </p:cNvPr>
          <p:cNvSpPr txBox="1"/>
          <p:nvPr/>
        </p:nvSpPr>
        <p:spPr>
          <a:xfrm>
            <a:off x="8323453" y="8896007"/>
            <a:ext cx="15955717" cy="3600986"/>
          </a:xfrm>
          <a:prstGeom prst="rect">
            <a:avLst/>
          </a:prstGeom>
          <a:noFill/>
          <a:ln w="28575">
            <a:solidFill>
              <a:srgbClr val="00B050"/>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a:p>
            <a:endParaRPr lang="en-US" dirty="0">
              <a:latin typeface="Aleo" panose="00000500000000000000" pitchFamily="2" charset="0"/>
            </a:endParaRPr>
          </a:p>
          <a:p>
            <a:endParaRPr lang="en-US" dirty="0">
              <a:latin typeface="Aleo" panose="00000500000000000000" pitchFamily="2" charset="0"/>
            </a:endParaRPr>
          </a:p>
        </p:txBody>
      </p:sp>
      <p:sp>
        <p:nvSpPr>
          <p:cNvPr id="14" name="TextBox 13">
            <a:extLst>
              <a:ext uri="{FF2B5EF4-FFF2-40B4-BE49-F238E27FC236}">
                <a16:creationId xmlns:a16="http://schemas.microsoft.com/office/drawing/2014/main" id="{3ECAF35A-481C-8AE1-D37B-0659B49A2435}"/>
              </a:ext>
            </a:extLst>
          </p:cNvPr>
          <p:cNvSpPr txBox="1"/>
          <p:nvPr/>
        </p:nvSpPr>
        <p:spPr>
          <a:xfrm>
            <a:off x="8187481" y="5935623"/>
            <a:ext cx="6379523" cy="2723823"/>
          </a:xfrm>
          <a:prstGeom prst="rect">
            <a:avLst/>
          </a:prstGeom>
          <a:noFill/>
          <a:ln w="28575">
            <a:solidFill>
              <a:srgbClr val="00B050"/>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a:p>
            <a:endParaRPr lang="en-US" dirty="0">
              <a:latin typeface="Aleo" panose="00000500000000000000" pitchFamily="2" charset="0"/>
            </a:endParaRPr>
          </a:p>
        </p:txBody>
      </p:sp>
      <p:sp>
        <p:nvSpPr>
          <p:cNvPr id="15" name="TextBox 14">
            <a:extLst>
              <a:ext uri="{FF2B5EF4-FFF2-40B4-BE49-F238E27FC236}">
                <a16:creationId xmlns:a16="http://schemas.microsoft.com/office/drawing/2014/main" id="{C6F56C14-D139-7EBD-06B0-D41C33075D40}"/>
              </a:ext>
            </a:extLst>
          </p:cNvPr>
          <p:cNvSpPr txBox="1"/>
          <p:nvPr/>
        </p:nvSpPr>
        <p:spPr>
          <a:xfrm>
            <a:off x="13989323" y="3879973"/>
            <a:ext cx="8208912" cy="2723823"/>
          </a:xfrm>
          <a:prstGeom prst="rect">
            <a:avLst/>
          </a:prstGeom>
          <a:noFill/>
          <a:ln w="28575">
            <a:solidFill>
              <a:srgbClr val="00B050"/>
            </a:solidFill>
          </a:ln>
        </p:spPr>
        <p:txBody>
          <a:bodyPr wrap="square" rtlCol="0">
            <a:spAutoFit/>
          </a:bodyPr>
          <a:lstStyle/>
          <a:p>
            <a:endParaRPr lang="en-US" dirty="0">
              <a:latin typeface="Aleo" panose="00000500000000000000" pitchFamily="2" charset="0"/>
            </a:endParaRPr>
          </a:p>
          <a:p>
            <a:endParaRPr lang="en-US" dirty="0">
              <a:latin typeface="Aleo" panose="00000500000000000000" pitchFamily="2" charset="0"/>
            </a:endParaRPr>
          </a:p>
          <a:p>
            <a:endParaRPr lang="en-US" dirty="0">
              <a:latin typeface="Aleo" panose="00000500000000000000" pitchFamily="2" charset="0"/>
            </a:endParaRPr>
          </a:p>
        </p:txBody>
      </p:sp>
      <p:sp>
        <p:nvSpPr>
          <p:cNvPr id="16" name="TextBox 15">
            <a:extLst>
              <a:ext uri="{FF2B5EF4-FFF2-40B4-BE49-F238E27FC236}">
                <a16:creationId xmlns:a16="http://schemas.microsoft.com/office/drawing/2014/main" id="{16D0F98A-4E9B-37A5-EC3E-7415884C7526}"/>
              </a:ext>
            </a:extLst>
          </p:cNvPr>
          <p:cNvSpPr txBox="1"/>
          <p:nvPr/>
        </p:nvSpPr>
        <p:spPr>
          <a:xfrm>
            <a:off x="23569264" y="449288"/>
            <a:ext cx="432048" cy="400110"/>
          </a:xfrm>
          <a:prstGeom prst="rect">
            <a:avLst/>
          </a:prstGeom>
          <a:noFill/>
        </p:spPr>
        <p:txBody>
          <a:bodyPr wrap="square" rtlCol="0">
            <a:spAutoFit/>
          </a:bodyPr>
          <a:lstStyle/>
          <a:p>
            <a:r>
              <a:rPr lang="en-US" sz="2000" dirty="0"/>
              <a:t>9</a:t>
            </a:r>
          </a:p>
        </p:txBody>
      </p:sp>
    </p:spTree>
    <p:extLst>
      <p:ext uri="{BB962C8B-B14F-4D97-AF65-F5344CB8AC3E}">
        <p14:creationId xmlns:p14="http://schemas.microsoft.com/office/powerpoint/2010/main" val="2526750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ster #4">
  <a:themeElements>
    <a:clrScheme name="">
      <a:dk1>
        <a:srgbClr val="000000"/>
      </a:dk1>
      <a:lt1>
        <a:srgbClr val="F1F1F1"/>
      </a:lt1>
      <a:dk2>
        <a:srgbClr val="000000"/>
      </a:dk2>
      <a:lt2>
        <a:srgbClr val="808080"/>
      </a:lt2>
      <a:accent1>
        <a:srgbClr val="663366"/>
      </a:accent1>
      <a:accent2>
        <a:srgbClr val="333399"/>
      </a:accent2>
      <a:accent3>
        <a:srgbClr val="F7F7F7"/>
      </a:accent3>
      <a:accent4>
        <a:srgbClr val="000000"/>
      </a:accent4>
      <a:accent5>
        <a:srgbClr val="B8ADB8"/>
      </a:accent5>
      <a:accent6>
        <a:srgbClr val="2D2D8A"/>
      </a:accent6>
      <a:hlink>
        <a:srgbClr val="009999"/>
      </a:hlink>
      <a:folHlink>
        <a:srgbClr val="99CC00"/>
      </a:folHlink>
    </a:clrScheme>
    <a:fontScheme name="Master #4">
      <a:majorFont>
        <a:latin typeface="Gill Sans"/>
        <a:ea typeface="ヒラギノ角ゴ ProN W3"/>
        <a:cs typeface="ヒラギノ角ゴ ProN W3"/>
      </a:majorFont>
      <a:minorFont>
        <a:latin typeface="Gill Sans"/>
        <a:ea typeface="ヒラギノ角ゴ ProN W3"/>
        <a:cs typeface="ヒラギノ角ゴ ProN W3"/>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Master #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12">
  <a:themeElements>
    <a:clrScheme name="">
      <a:dk1>
        <a:srgbClr val="000000"/>
      </a:dk1>
      <a:lt1>
        <a:srgbClr val="F1F1F1"/>
      </a:lt1>
      <a:dk2>
        <a:srgbClr val="000000"/>
      </a:dk2>
      <a:lt2>
        <a:srgbClr val="808080"/>
      </a:lt2>
      <a:accent1>
        <a:srgbClr val="DFDFDF"/>
      </a:accent1>
      <a:accent2>
        <a:srgbClr val="333399"/>
      </a:accent2>
      <a:accent3>
        <a:srgbClr val="F7F7F7"/>
      </a:accent3>
      <a:accent4>
        <a:srgbClr val="000000"/>
      </a:accent4>
      <a:accent5>
        <a:srgbClr val="ECECEC"/>
      </a:accent5>
      <a:accent6>
        <a:srgbClr val="2D2D8A"/>
      </a:accent6>
      <a:hlink>
        <a:srgbClr val="009999"/>
      </a:hlink>
      <a:folHlink>
        <a:srgbClr val="99CC00"/>
      </a:folHlink>
    </a:clrScheme>
    <a:fontScheme name="Master #12">
      <a:majorFont>
        <a:latin typeface="Gill Sans"/>
        <a:ea typeface="ヒラギノ角ゴ ProN W3"/>
        <a:cs typeface="ヒラギノ角ゴ ProN W3"/>
      </a:majorFont>
      <a:minorFont>
        <a:latin typeface="Gill Sans"/>
        <a:ea typeface="ヒラギノ角ゴ ProN W3"/>
        <a:cs typeface="ヒラギノ角ゴ ProN W3"/>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Master #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rgbClr val="000000"/>
      </a:dk1>
      <a:lt1>
        <a:srgbClr val="FFFFFF"/>
      </a:lt1>
      <a:dk2>
        <a:srgbClr val="434342"/>
      </a:dk2>
      <a:lt2>
        <a:srgbClr val="CDD7D9"/>
      </a:lt2>
      <a:accent1>
        <a:srgbClr val="797B7E"/>
      </a:accent1>
      <a:accent2>
        <a:srgbClr val="00B0F0"/>
      </a:accent2>
      <a:accent3>
        <a:srgbClr val="0070C0"/>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4062</TotalTime>
  <Pages>0</Pages>
  <Words>2920</Words>
  <Characters>0</Characters>
  <Application>Microsoft Office PowerPoint</Application>
  <PresentationFormat>Custom</PresentationFormat>
  <Lines>0</Lines>
  <Paragraphs>312</Paragraphs>
  <Slides>13</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Aleo</vt:lpstr>
      <vt:lpstr>Arial</vt:lpstr>
      <vt:lpstr>Calibri</vt:lpstr>
      <vt:lpstr>Cambria Math</vt:lpstr>
      <vt:lpstr>Gill Sans</vt:lpstr>
      <vt:lpstr>Lato</vt:lpstr>
      <vt:lpstr>Lato Light</vt:lpstr>
      <vt:lpstr>Roboto</vt:lpstr>
      <vt:lpstr>Master #4</vt:lpstr>
      <vt:lpstr>Master #12</vt:lpstr>
      <vt:lpstr>Office Theme</vt:lpstr>
      <vt:lpstr>PowerPoint Presentation</vt:lpstr>
      <vt:lpstr>PowerPoint Presentation</vt:lpstr>
      <vt:lpstr>PowerPoint Presentation</vt:lpstr>
      <vt:lpstr>Challenges and Solutions</vt:lpstr>
      <vt:lpstr>PowerPoint Presentation</vt:lpstr>
      <vt:lpstr>PowerPoint Presentation</vt:lpstr>
      <vt:lpstr>PowerPoint Presentation</vt:lpstr>
      <vt:lpstr>PowerPoint Presentation</vt:lpstr>
      <vt:lpstr>PowerPoint Presentation</vt:lpstr>
      <vt:lpstr>Evaluation Result: Simulated Attack Scenarios</vt:lpstr>
      <vt:lpstr>Evaluation Result: DARPA OpTC 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conference@thesai.org</dc:creator>
  <cp:lastModifiedBy>Mohiuddin Ahmed</cp:lastModifiedBy>
  <cp:revision>102</cp:revision>
  <dcterms:modified xsi:type="dcterms:W3CDTF">2024-03-26T22:43:38Z</dcterms:modified>
</cp:coreProperties>
</file>