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7.xml"/><Relationship Id="rId22" Type="http://schemas.openxmlformats.org/officeDocument/2006/relationships/font" Target="fonts/AlfaSlabOne-regular.fntdata"/><Relationship Id="rId10" Type="http://schemas.openxmlformats.org/officeDocument/2006/relationships/slide" Target="slides/slide6.xml"/><Relationship Id="rId21"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bold.fntdata"/><Relationship Id="rId6" Type="http://schemas.openxmlformats.org/officeDocument/2006/relationships/slide" Target="slides/slide2.xml"/><Relationship Id="rId18"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javase/tutorial/essential/concurrency/procthread.htm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bm.com/developerworks/library/j-jtp05236/"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Presentation is based on oracle threading tutorial here </a:t>
            </a:r>
            <a:r>
              <a:rPr lang="en" u="sng">
                <a:solidFill>
                  <a:schemeClr val="hlink"/>
                </a:solidFill>
                <a:hlinkClick r:id="rId2"/>
              </a:rPr>
              <a:t>https://docs.oracle.com/javase/tutorial/essential/concurrency/procthread.html</a:t>
            </a: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Final, can be read through non- synchronized methods as no one will change its value</a:t>
            </a:r>
          </a:p>
          <a:p>
            <a:pPr lvl="0">
              <a:spcBef>
                <a:spcPts val="0"/>
              </a:spcBef>
              <a:buNone/>
            </a:pPr>
            <a:r>
              <a:t/>
            </a:r>
            <a:endParaRPr sz="95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Synchronized may slow down the thread execution, so if it’s about synchronizing the operation on supported atomic types, then use atomic to speedup the execution. Otherwise use synchronized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need concurrency to speed up the computations on the machine, which means less waiting time</a:t>
            </a:r>
          </a:p>
          <a:p>
            <a:pPr indent="-298450" lvl="0" marL="457200" rtl="0">
              <a:lnSpc>
                <a:spcPct val="115000"/>
              </a:lnSpc>
              <a:spcBef>
                <a:spcPts val="0"/>
              </a:spcBef>
              <a:spcAft>
                <a:spcPts val="1600"/>
              </a:spcAft>
              <a:buClr>
                <a:schemeClr val="dk2"/>
              </a:buClr>
              <a:buSzPct val="100000"/>
              <a:buFont typeface="Arial"/>
            </a:pPr>
            <a:r>
              <a:rPr lang="en">
                <a:solidFill>
                  <a:schemeClr val="dk2"/>
                </a:solidFill>
              </a:rPr>
              <a:t>Multiprogramming: The ability of running multiple processes on the OS, by loading all of them in the memory while there’s enough space. If one CPU is used, then each process takes a turn to run and this turn is confined by a timing constraint (from a software pov)</a:t>
            </a:r>
          </a:p>
          <a:p>
            <a:pPr indent="-298450" lvl="0" marL="457200" rtl="0">
              <a:lnSpc>
                <a:spcPct val="115000"/>
              </a:lnSpc>
              <a:spcBef>
                <a:spcPts val="0"/>
              </a:spcBef>
              <a:spcAft>
                <a:spcPts val="1600"/>
              </a:spcAft>
              <a:buClr>
                <a:schemeClr val="dk2"/>
              </a:buClr>
              <a:buSzPct val="100000"/>
              <a:buFont typeface="Arial"/>
            </a:pPr>
            <a:r>
              <a:rPr lang="en">
                <a:solidFill>
                  <a:schemeClr val="dk2"/>
                </a:solidFill>
              </a:rPr>
              <a:t>Multiprocessing: The ability of running multiple programs on the OS on multiple CPUs by assigning each process on a CPU  </a:t>
            </a:r>
          </a:p>
          <a:p>
            <a:pPr indent="-298450" lvl="0" marL="457200">
              <a:lnSpc>
                <a:spcPct val="115000"/>
              </a:lnSpc>
              <a:spcBef>
                <a:spcPts val="0"/>
              </a:spcBef>
              <a:spcAft>
                <a:spcPts val="1600"/>
              </a:spcAft>
              <a:buClr>
                <a:schemeClr val="dk2"/>
              </a:buClr>
              <a:buSzPct val="100000"/>
              <a:buFont typeface="Arial"/>
            </a:pPr>
            <a:r>
              <a:rPr lang="en">
                <a:solidFill>
                  <a:schemeClr val="dk2"/>
                </a:solidFill>
              </a:rPr>
              <a:t>Multithreading: The ability to divide the process execution into threads (multiple code segments) that run concurrently and share the same resources (e.g. memory)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en" sz="1200"/>
              <a:t>Processes</a:t>
            </a:r>
          </a:p>
          <a:p>
            <a:pPr lvl="0" rtl="0">
              <a:lnSpc>
                <a:spcPct val="100000"/>
              </a:lnSpc>
              <a:spcBef>
                <a:spcPts val="0"/>
              </a:spcBef>
              <a:spcAft>
                <a:spcPts val="1600"/>
              </a:spcAft>
              <a:buNone/>
            </a:pPr>
            <a:r>
              <a:rPr lang="en" sz="1200"/>
              <a:t>A process has a self-contained execution environment. A process generally has a complete, private set of basic run-time resources; in particular, each process has its own memory space. Processes are often seen as synonymous with programs or applications. </a:t>
            </a:r>
          </a:p>
          <a:p>
            <a:pPr lvl="0" rtl="0">
              <a:lnSpc>
                <a:spcPct val="100000"/>
              </a:lnSpc>
              <a:spcBef>
                <a:spcPts val="0"/>
              </a:spcBef>
              <a:spcAft>
                <a:spcPts val="1600"/>
              </a:spcAft>
              <a:buNone/>
            </a:pPr>
            <a:r>
              <a:rPr lang="en" sz="1200"/>
              <a:t>Most implementations of the Java virtual machine run as a single proces. A Java application can create additional processes using a ProcessBuilder object.</a:t>
            </a:r>
          </a:p>
          <a:p>
            <a:pPr lvl="0" rtl="0">
              <a:lnSpc>
                <a:spcPct val="100000"/>
              </a:lnSpc>
              <a:spcBef>
                <a:spcPts val="0"/>
              </a:spcBef>
              <a:spcAft>
                <a:spcPts val="1600"/>
              </a:spcAft>
              <a:buNone/>
            </a:pPr>
            <a:r>
              <a:rPr b="1" lang="en" sz="1200"/>
              <a:t>Threads</a:t>
            </a:r>
          </a:p>
          <a:p>
            <a:pPr lvl="0" rtl="0">
              <a:lnSpc>
                <a:spcPct val="115000"/>
              </a:lnSpc>
              <a:spcBef>
                <a:spcPts val="0"/>
              </a:spcBef>
              <a:spcAft>
                <a:spcPts val="1600"/>
              </a:spcAft>
              <a:buNone/>
            </a:pPr>
            <a:r>
              <a:rPr lang="en" sz="1200"/>
              <a:t>Both processes and threads provide an execution environment, but creating a new thread requires fewer resources than creating a new process.</a:t>
            </a:r>
          </a:p>
          <a:p>
            <a:pPr lvl="0" rtl="0">
              <a:lnSpc>
                <a:spcPct val="115000"/>
              </a:lnSpc>
              <a:spcBef>
                <a:spcPts val="0"/>
              </a:spcBef>
              <a:spcAft>
                <a:spcPts val="1600"/>
              </a:spcAft>
              <a:buNone/>
            </a:pPr>
            <a:r>
              <a:rPr lang="en" sz="1200"/>
              <a:t>Multithreaded execution is an essential feature of the Java platform. Every application has at least one thread — or several, if you count "system" threads that do things like memory management and signal handling. But from the application programmer's point of view, you start with just one thread, called the </a:t>
            </a:r>
            <a:r>
              <a:rPr i="1" lang="en" sz="1200"/>
              <a:t>main thread</a:t>
            </a:r>
            <a:r>
              <a:rPr lang="en" sz="1200"/>
              <a:t>. This thread has the ability to create additional threads,</a:t>
            </a:r>
          </a:p>
          <a:p>
            <a:pPr lvl="0" rtl="0">
              <a:lnSpc>
                <a:spcPct val="115000"/>
              </a:lnSpc>
              <a:spcBef>
                <a:spcPts val="0"/>
              </a:spcBef>
              <a:spcAft>
                <a:spcPts val="160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950">
                <a:latin typeface="Courier New"/>
                <a:ea typeface="Courier New"/>
                <a:cs typeface="Courier New"/>
                <a:sym typeface="Courier New"/>
              </a:rPr>
              <a:t>Thread.sleep</a:t>
            </a:r>
            <a:r>
              <a:rPr lang="en" sz="950"/>
              <a:t> causes the current thread to suspend execution for a specified period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950"/>
              <a:t>An </a:t>
            </a:r>
            <a:r>
              <a:rPr i="1" lang="en" sz="950"/>
              <a:t>interrupt</a:t>
            </a:r>
            <a:r>
              <a:rPr lang="en" sz="950"/>
              <a:t> is an “indication” to a thread that it should stop what it is doing and do something else. It's up to the programmer to decide exactly how a thread responds to an interrupt, but it is very common for the thread to terminate.</a:t>
            </a:r>
          </a:p>
          <a:p>
            <a:pPr lvl="0">
              <a:spcBef>
                <a:spcPts val="0"/>
              </a:spcBef>
              <a:buNone/>
            </a:pPr>
            <a:r>
              <a:rPr lang="en">
                <a:solidFill>
                  <a:srgbClr val="222222"/>
                </a:solidFill>
                <a:highlight>
                  <a:srgbClr val="FFFFFF"/>
                </a:highlight>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u="sng">
                <a:solidFill>
                  <a:schemeClr val="hlink"/>
                </a:solidFill>
                <a:highlight>
                  <a:srgbClr val="FFFFFF"/>
                </a:highlight>
                <a:hlinkClick r:id="rId2"/>
              </a:rPr>
              <a:t>http://www.ibm.com/developerworks/library/j-jtp05236/</a:t>
            </a:r>
            <a:r>
              <a:rPr lang="en">
                <a:solidFill>
                  <a:srgbClr val="222222"/>
                </a:solidFill>
                <a:highlight>
                  <a:srgbClr val="FFFFFF"/>
                </a:highlight>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priorities forces thread 2 (with higher priority) to run first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Helper Code:</a:t>
            </a:r>
          </a:p>
          <a:p>
            <a:pPr lvl="0" rtl="0">
              <a:spcBef>
                <a:spcPts val="0"/>
              </a:spcBef>
              <a:buNone/>
            </a:pPr>
            <a:r>
              <a:rPr lang="en"/>
              <a:t>Scanner scanner = new Scanner (System.in);</a:t>
            </a:r>
          </a:p>
          <a:p>
            <a:pPr lvl="0">
              <a:spcBef>
                <a:spcPts val="0"/>
              </a:spcBef>
              <a:buNone/>
            </a:pPr>
            <a:r>
              <a:rPr lang="en"/>
              <a:t>int size = scanner.nextInt();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950"/>
              <a:t>This relationship is simply a guarantee that memory writes by one specific statement are visible to another specific statement.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sz="950"/>
              <a:t>Every object has an intrinsic lock associated with it. By convention, a thread that needs exclusive and consistent access to an object's fields has to </a:t>
            </a:r>
            <a:r>
              <a:rPr i="1" lang="en" sz="950"/>
              <a:t>acquire</a:t>
            </a:r>
            <a:r>
              <a:rPr lang="en" sz="950"/>
              <a:t> the object's intrinsic lock before accessing them, and then </a:t>
            </a:r>
            <a:r>
              <a:rPr i="1" lang="en" sz="950"/>
              <a:t>release</a:t>
            </a:r>
            <a:r>
              <a:rPr lang="en" sz="950"/>
              <a:t> the intrinsic lock when it's done with them. A thread is said to </a:t>
            </a:r>
            <a:r>
              <a:rPr i="1" lang="en" sz="950"/>
              <a:t>own</a:t>
            </a:r>
            <a:r>
              <a:rPr lang="en" sz="950"/>
              <a:t> the intrinsic lock between the time it has acquired the lock and released the lock. As long as a thread owns an intrinsic lock, no other thread can acquire the same lock. The other thread will block when it attempts to acquire the lock.</a:t>
            </a:r>
          </a:p>
          <a:p>
            <a:pPr lvl="0" rtl="0">
              <a:spcBef>
                <a:spcPts val="0"/>
              </a:spcBef>
              <a:buNone/>
            </a:pPr>
            <a:r>
              <a:t/>
            </a:r>
            <a:endParaRPr sz="950"/>
          </a:p>
          <a:p>
            <a:pPr lvl="0" rtl="0">
              <a:spcBef>
                <a:spcPts val="0"/>
              </a:spcBef>
              <a:buNone/>
            </a:pPr>
            <a:r>
              <a:rPr lang="en" sz="950"/>
              <a:t>When a thread releases an intrinsic lock, a happens-before relationship is established between that action and any subsequent acquisition of the same lock.</a:t>
            </a:r>
          </a:p>
          <a:p>
            <a:pPr lvl="0" rtl="0">
              <a:spcBef>
                <a:spcPts val="0"/>
              </a:spcBef>
              <a:buNone/>
            </a:pPr>
            <a:r>
              <a:rPr lang="en" sz="950"/>
              <a:t>When a thread invokes a synchronized method, it automatically acquires the intrinsic lock for that method's object and releases it when the method returns. The lock release occurs even if the return was caused by an uncaught exception.</a:t>
            </a:r>
          </a:p>
          <a:p>
            <a:pPr lvl="0" rtl="0">
              <a:spcBef>
                <a:spcPts val="0"/>
              </a:spcBef>
              <a:buNone/>
            </a:pPr>
            <a:r>
              <a:t/>
            </a:r>
            <a:endParaRPr sz="950"/>
          </a:p>
          <a:p>
            <a:pPr lvl="0">
              <a:spcBef>
                <a:spcPts val="0"/>
              </a:spcBef>
              <a:buNone/>
            </a:pPr>
            <a:r>
              <a:rPr lang="en" sz="950"/>
              <a:t>You might wonder what happens when a static synchronized method is invoked, since a static method is associated with a class, not an object. In this case, the thread acquires the intrinsic lock for the </a:t>
            </a:r>
            <a:r>
              <a:rPr lang="en" sz="950">
                <a:latin typeface="Courier New"/>
                <a:ea typeface="Courier New"/>
                <a:cs typeface="Courier New"/>
                <a:sym typeface="Courier New"/>
              </a:rPr>
              <a:t>Class</a:t>
            </a:r>
            <a:r>
              <a:rPr lang="en" sz="950"/>
              <a:t> object associated with the class. Thus access to class's static fields is controlled by a lock that's distinct from the lock for any instance of the class.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n"/>
              <a:t>Threading in Java </a:t>
            </a:r>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n"/>
              <a:t>LAB 3 &amp;4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Synchronized keyword</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Synchronized Methods:</a:t>
            </a:r>
          </a:p>
          <a:p>
            <a:pPr indent="-228600" lvl="1" marL="914400" rtl="0">
              <a:spcBef>
                <a:spcPts val="0"/>
              </a:spcBef>
            </a:pPr>
            <a:r>
              <a:rPr lang="en"/>
              <a:t>Adding the keyword synchronized to a method synchronizes access to the object containing this method:</a:t>
            </a:r>
          </a:p>
          <a:p>
            <a:pPr indent="-228600" lvl="2" marL="1371600" rtl="0">
              <a:spcBef>
                <a:spcPts val="0"/>
              </a:spcBef>
            </a:pPr>
            <a:r>
              <a:rPr lang="en"/>
              <a:t>Prevents threads from interleaving execution on this portion</a:t>
            </a:r>
          </a:p>
          <a:p>
            <a:pPr indent="-228600" lvl="2" marL="1371600" rtl="0">
              <a:spcBef>
                <a:spcPts val="0"/>
              </a:spcBef>
            </a:pPr>
            <a:r>
              <a:rPr lang="en"/>
              <a:t>Establishes a happens before relation with any subsequent invocation of the same method</a:t>
            </a:r>
          </a:p>
          <a:p>
            <a:pPr indent="-228600" lvl="2" marL="1371600" rtl="0">
              <a:spcBef>
                <a:spcPts val="0"/>
              </a:spcBef>
            </a:pPr>
            <a:r>
              <a:rPr lang="en"/>
              <a:t>Constructors cannot be synchronized (syntax error)</a:t>
            </a:r>
          </a:p>
          <a:p>
            <a:pPr indent="-228600" lvl="1" marL="914400" rtl="0">
              <a:spcBef>
                <a:spcPts val="0"/>
              </a:spcBef>
            </a:pPr>
            <a:r>
              <a:rPr lang="en"/>
              <a:t>If an object is shared between threads, all reads/writes to this object should be synchronized (What about final? )</a:t>
            </a:r>
          </a:p>
          <a:p>
            <a:pPr indent="-228600" lvl="1" marL="914400" rtl="0">
              <a:spcBef>
                <a:spcPts val="0"/>
              </a:spcBef>
            </a:pPr>
            <a:r>
              <a:rPr lang="en"/>
              <a:t>Example_7.java, synchronizing 2 methods</a:t>
            </a:r>
          </a:p>
          <a:p>
            <a:pPr indent="-228600" lvl="0" marL="457200" rtl="0">
              <a:spcBef>
                <a:spcPts val="0"/>
              </a:spcBef>
            </a:pPr>
            <a:r>
              <a:rPr lang="en"/>
              <a:t>Synchronized Statements:</a:t>
            </a:r>
          </a:p>
          <a:p>
            <a:pPr indent="-228600" lvl="1" marL="914400" rtl="0">
              <a:spcBef>
                <a:spcPts val="0"/>
              </a:spcBef>
            </a:pPr>
            <a:r>
              <a:rPr lang="en"/>
              <a:t>Specify the object that needs to be synchronized</a:t>
            </a:r>
          </a:p>
          <a:p>
            <a:pPr indent="-228600" lvl="1" marL="914400" rtl="0">
              <a:spcBef>
                <a:spcPts val="0"/>
              </a:spcBef>
            </a:pPr>
            <a:r>
              <a:rPr lang="en"/>
              <a:t>Example_8.java</a:t>
            </a:r>
          </a:p>
          <a:p>
            <a:pPr indent="-228600" lvl="0" marL="457200">
              <a:spcBef>
                <a:spcPts val="0"/>
              </a:spcBef>
            </a:pPr>
            <a:r>
              <a:rPr lang="en"/>
              <a:t>Synchronization may lead to a deadlock → example_9.java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Atomic Operations</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All or none, why would that be needed</a:t>
            </a:r>
          </a:p>
          <a:p>
            <a:pPr indent="-228600" lvl="0" marL="457200">
              <a:spcBef>
                <a:spcPts val="0"/>
              </a:spcBef>
            </a:pPr>
            <a:r>
              <a:rPr lang="en"/>
              <a:t>Compare atomic to synchronized operations → example_10.java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Guarded Blocks</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Some threads may depend on others conditionally</a:t>
            </a:r>
          </a:p>
          <a:p>
            <a:pPr indent="-228600" lvl="0" marL="457200" rtl="0">
              <a:spcBef>
                <a:spcPts val="0"/>
              </a:spcBef>
            </a:pPr>
            <a:r>
              <a:rPr lang="en"/>
              <a:t>To make a thread wait for a condition to be true use wait() </a:t>
            </a:r>
          </a:p>
          <a:p>
            <a:pPr indent="-228600" lvl="0" marL="457200" rtl="0">
              <a:spcBef>
                <a:spcPts val="0"/>
              </a:spcBef>
            </a:pPr>
            <a:r>
              <a:rPr lang="en"/>
              <a:t>To let the other threads know that notifyAll()</a:t>
            </a:r>
          </a:p>
          <a:p>
            <a:pPr indent="-228600" lvl="0" marL="457200">
              <a:spcBef>
                <a:spcPts val="0"/>
              </a:spcBef>
            </a:pPr>
            <a:r>
              <a:rPr lang="en"/>
              <a:t>example_11.java</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Exercise 2</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Check ex2.java</a:t>
            </a:r>
          </a:p>
          <a:p>
            <a:pPr indent="-228600" lvl="0" marL="457200" rtl="0">
              <a:spcBef>
                <a:spcPts val="0"/>
              </a:spcBef>
            </a:pPr>
            <a:r>
              <a:rPr lang="en"/>
              <a:t>There is a bookstore that has different branches, each of them sell a number of books, these books are supplied by the Supplier. </a:t>
            </a:r>
          </a:p>
          <a:p>
            <a:pPr indent="-228600" lvl="0" marL="457200" rtl="0">
              <a:spcBef>
                <a:spcPts val="0"/>
              </a:spcBef>
            </a:pPr>
            <a:r>
              <a:rPr lang="en"/>
              <a:t>A bookstore shouldn’t sell a book when the number of books is 0, it should block and notify the Supplier to provide more</a:t>
            </a:r>
          </a:p>
          <a:p>
            <a:pPr indent="-228600" lvl="0" marL="457200" rtl="0">
              <a:spcBef>
                <a:spcPts val="0"/>
              </a:spcBef>
            </a:pPr>
            <a:r>
              <a:rPr lang="en"/>
              <a:t>A supplier shouldn’t provide a book when the max count of books is reached, when it provides a book, it should let stores that there are more books available.</a:t>
            </a:r>
          </a:p>
          <a:p>
            <a:pPr indent="-228600" lvl="0" marL="457200" rtl="0">
              <a:spcBef>
                <a:spcPts val="0"/>
              </a:spcBef>
            </a:pPr>
            <a:r>
              <a:rPr lang="en"/>
              <a:t>Modify the ex2.java code to reflect this behaviour.</a:t>
            </a:r>
          </a:p>
          <a:p>
            <a:pPr indent="-228600" lvl="0" marL="457200">
              <a:spcBef>
                <a:spcPts val="0"/>
              </a:spcBef>
            </a:pPr>
            <a:r>
              <a:rPr lang="en"/>
              <a:t>All threads should execute in parallel, you cannot allow a thread to stop another thread (should guarantee progress)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Motivation for concurrency</a:t>
            </a:r>
          </a:p>
          <a:p>
            <a:pPr indent="-228600" lvl="0" marL="457200" rtl="0">
              <a:spcBef>
                <a:spcPts val="0"/>
              </a:spcBef>
            </a:pPr>
            <a:r>
              <a:rPr lang="en"/>
              <a:t>Package: java.util.concurrent</a:t>
            </a:r>
          </a:p>
          <a:p>
            <a:pPr indent="-228600" lvl="0" marL="457200" rtl="0">
              <a:lnSpc>
                <a:spcPct val="100000"/>
              </a:lnSpc>
              <a:spcBef>
                <a:spcPts val="0"/>
              </a:spcBef>
              <a:spcAft>
                <a:spcPts val="0"/>
              </a:spcAft>
            </a:pPr>
            <a:r>
              <a:rPr lang="en"/>
              <a:t>The Multis</a:t>
            </a:r>
          </a:p>
          <a:p>
            <a:pPr indent="-228600" lvl="1" marL="914400" rtl="0">
              <a:spcBef>
                <a:spcPts val="0"/>
              </a:spcBef>
            </a:pPr>
            <a:r>
              <a:rPr lang="en"/>
              <a:t>Multiprogramming</a:t>
            </a:r>
          </a:p>
          <a:p>
            <a:pPr indent="-228600" lvl="1" marL="914400" rtl="0">
              <a:spcBef>
                <a:spcPts val="0"/>
              </a:spcBef>
            </a:pPr>
            <a:r>
              <a:rPr lang="en"/>
              <a:t>Multiprocessing</a:t>
            </a:r>
          </a:p>
          <a:p>
            <a:pPr indent="-228600" lvl="1" marL="914400" rtl="0">
              <a:spcBef>
                <a:spcPts val="0"/>
              </a:spcBef>
            </a:pPr>
            <a:r>
              <a:rPr lang="en"/>
              <a:t>Multithreading</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Processes and Threads</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Process (program)</a:t>
            </a:r>
          </a:p>
          <a:p>
            <a:pPr indent="-228600" lvl="1" marL="914400" rtl="0">
              <a:spcBef>
                <a:spcPts val="0"/>
              </a:spcBef>
            </a:pPr>
            <a:r>
              <a:rPr lang="en"/>
              <a:t>Private resources</a:t>
            </a:r>
          </a:p>
          <a:p>
            <a:pPr indent="-228600" lvl="1" marL="914400" rtl="0">
              <a:spcBef>
                <a:spcPts val="0"/>
              </a:spcBef>
            </a:pPr>
            <a:r>
              <a:rPr lang="en"/>
              <a:t>To communicate between processes, InterProcess (IPC) Communication is used</a:t>
            </a:r>
            <a:r>
              <a:rPr baseline="30000" lang="en"/>
              <a:t>(*)</a:t>
            </a:r>
          </a:p>
          <a:p>
            <a:pPr indent="-228600" lvl="1" marL="914400" rtl="0">
              <a:spcBef>
                <a:spcPts val="0"/>
              </a:spcBef>
            </a:pPr>
            <a:r>
              <a:rPr lang="en"/>
              <a:t>JVM running a java application is a single process</a:t>
            </a:r>
          </a:p>
          <a:p>
            <a:pPr indent="-228600" lvl="1" marL="914400" rtl="0">
              <a:spcBef>
                <a:spcPts val="0"/>
              </a:spcBef>
            </a:pPr>
            <a:r>
              <a:rPr lang="en"/>
              <a:t>Has at least 1 thread (main thread)</a:t>
            </a:r>
          </a:p>
          <a:p>
            <a:pPr indent="-228600" lvl="1" marL="914400" rtl="0">
              <a:spcBef>
                <a:spcPts val="0"/>
              </a:spcBef>
            </a:pPr>
            <a:r>
              <a:rPr lang="en"/>
              <a:t>A feature of the OS</a:t>
            </a:r>
          </a:p>
          <a:p>
            <a:pPr indent="-228600" lvl="0" marL="457200" rtl="0">
              <a:spcBef>
                <a:spcPts val="0"/>
              </a:spcBef>
            </a:pPr>
            <a:r>
              <a:rPr lang="en"/>
              <a:t>Thread (lightweight process)</a:t>
            </a:r>
          </a:p>
          <a:p>
            <a:pPr indent="-228600" lvl="1" marL="914400" rtl="0">
              <a:spcBef>
                <a:spcPts val="0"/>
              </a:spcBef>
            </a:pPr>
            <a:r>
              <a:rPr lang="en"/>
              <a:t>Shared resources (memory and open files</a:t>
            </a:r>
          </a:p>
          <a:p>
            <a:pPr indent="-228600" lvl="1" marL="914400" rtl="0">
              <a:spcBef>
                <a:spcPts val="0"/>
              </a:spcBef>
            </a:pPr>
            <a:r>
              <a:rPr lang="en"/>
              <a:t>A feature of the Java platform</a:t>
            </a:r>
          </a:p>
          <a:p>
            <a:pPr lvl="0" rtl="0">
              <a:spcBef>
                <a:spcPts val="0"/>
              </a:spcBef>
              <a:buNone/>
            </a:pPr>
            <a:r>
              <a:t/>
            </a:r>
            <a:endParaRPr/>
          </a:p>
          <a:p>
            <a:pPr lvl="0">
              <a:spcBef>
                <a:spcPts val="0"/>
              </a:spcBef>
              <a:buNone/>
            </a:pPr>
            <a:r>
              <a:rPr baseline="30000" lang="en"/>
              <a:t>(*) </a:t>
            </a:r>
            <a:r>
              <a:rPr lang="en"/>
              <a:t>Will learn about this in an OS course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Thread objects (Creation)</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Each thread is an object of class Thread</a:t>
            </a:r>
          </a:p>
          <a:p>
            <a:pPr indent="-228600" lvl="0" marL="457200" rtl="0">
              <a:spcBef>
                <a:spcPts val="0"/>
              </a:spcBef>
            </a:pPr>
            <a:r>
              <a:rPr lang="en"/>
              <a:t>To create a thread, you need:</a:t>
            </a:r>
          </a:p>
          <a:p>
            <a:pPr indent="-228600" lvl="1" marL="914400" rtl="0">
              <a:spcBef>
                <a:spcPts val="0"/>
              </a:spcBef>
              <a:buAutoNum type="alphaLcPeriod"/>
            </a:pPr>
            <a:r>
              <a:rPr lang="en"/>
              <a:t>A thread object</a:t>
            </a:r>
          </a:p>
          <a:p>
            <a:pPr indent="-228600" lvl="1" marL="914400" rtl="0">
              <a:spcBef>
                <a:spcPts val="0"/>
              </a:spcBef>
              <a:buAutoNum type="alphaLcPeriod"/>
            </a:pPr>
            <a:r>
              <a:rPr lang="en"/>
              <a:t>Implement the core of the thread (implement/override the run() method)</a:t>
            </a:r>
          </a:p>
          <a:p>
            <a:pPr indent="-228600" lvl="1" marL="914400" rtl="0">
              <a:spcBef>
                <a:spcPts val="0"/>
              </a:spcBef>
              <a:buAutoNum type="alphaLcPeriod"/>
            </a:pPr>
            <a:r>
              <a:rPr lang="en"/>
              <a:t>Call start() on the thread object which invokes the run</a:t>
            </a:r>
          </a:p>
          <a:p>
            <a:pPr indent="-228600" lvl="0" marL="457200" rtl="0">
              <a:spcBef>
                <a:spcPts val="0"/>
              </a:spcBef>
            </a:pPr>
            <a:r>
              <a:rPr lang="en"/>
              <a:t>Define and start thread:</a:t>
            </a:r>
          </a:p>
          <a:p>
            <a:pPr indent="-228600" lvl="1" marL="914400" rtl="0">
              <a:spcBef>
                <a:spcPts val="0"/>
              </a:spcBef>
              <a:buAutoNum type="alphaLcPeriod"/>
            </a:pPr>
            <a:r>
              <a:rPr lang="en"/>
              <a:t>Implement the Runnable interface, and provide a runnable object </a:t>
            </a:r>
            <a:r>
              <a:rPr lang="en">
                <a:solidFill>
                  <a:schemeClr val="accent4"/>
                </a:solidFill>
              </a:rPr>
              <a:t>(example_1.java)</a:t>
            </a:r>
          </a:p>
          <a:p>
            <a:pPr indent="-228600" lvl="1" marL="914400" rtl="0">
              <a:spcBef>
                <a:spcPts val="0"/>
              </a:spcBef>
              <a:buAutoNum type="alphaLcPeriod"/>
            </a:pPr>
            <a:r>
              <a:rPr lang="en"/>
              <a:t>Extend a Thread class </a:t>
            </a:r>
            <a:r>
              <a:rPr lang="en">
                <a:solidFill>
                  <a:schemeClr val="accent4"/>
                </a:solidFill>
              </a:rPr>
              <a:t>(example_2.java)</a:t>
            </a:r>
          </a:p>
          <a:p>
            <a:pPr indent="-228600" lvl="0" marL="457200" rtl="0">
              <a:spcBef>
                <a:spcPts val="0"/>
              </a:spcBef>
              <a:buClr>
                <a:schemeClr val="accent4"/>
              </a:buClr>
            </a:pPr>
            <a:r>
              <a:rPr lang="en">
                <a:solidFill>
                  <a:schemeClr val="accent4"/>
                </a:solidFill>
              </a:rPr>
              <a:t>Exercise: </a:t>
            </a:r>
          </a:p>
          <a:p>
            <a:pPr indent="-228600" lvl="1" marL="914400" rtl="0">
              <a:spcBef>
                <a:spcPts val="0"/>
              </a:spcBef>
              <a:buAutoNum type="alphaLcPeriod"/>
            </a:pPr>
            <a:r>
              <a:rPr lang="en"/>
              <a:t>Replicate the behavior of example_1 on example_2, does your program run in parallel? </a:t>
            </a:r>
          </a:p>
          <a:p>
            <a:pPr indent="-228600" lvl="1" marL="914400" rtl="0">
              <a:spcBef>
                <a:spcPts val="0"/>
              </a:spcBef>
              <a:buAutoNum type="alphaLcPeriod"/>
            </a:pPr>
            <a:r>
              <a:rPr lang="en"/>
              <a:t>Use run instead of start, what happens? Why?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Thread Objects (Interrupts)</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What’s an thread interrupt</a:t>
            </a:r>
          </a:p>
          <a:p>
            <a:pPr indent="-228600" lvl="0" marL="457200" rtl="0">
              <a:spcBef>
                <a:spcPts val="0"/>
              </a:spcBef>
            </a:pPr>
            <a:r>
              <a:rPr lang="en"/>
              <a:t>To interrupt a thread call interrupt on the object</a:t>
            </a:r>
          </a:p>
          <a:p>
            <a:pPr indent="-228600" lvl="0" marL="457200" rtl="0">
              <a:spcBef>
                <a:spcPts val="0"/>
              </a:spcBef>
            </a:pPr>
            <a:r>
              <a:rPr lang="en"/>
              <a:t>To check if the current thread is interrupted use: Thread.currentThread().isInterrupted()</a:t>
            </a:r>
          </a:p>
          <a:p>
            <a:pPr indent="-228600" lvl="0" marL="457200" rtl="0">
              <a:spcBef>
                <a:spcPts val="0"/>
              </a:spcBef>
            </a:pPr>
            <a:r>
              <a:rPr lang="en"/>
              <a:t>To handle the interrupt, let the receiving method throw an InterruptedException</a:t>
            </a:r>
          </a:p>
          <a:p>
            <a:pPr indent="-228600" lvl="0" marL="457200" rtl="0">
              <a:spcBef>
                <a:spcPts val="0"/>
              </a:spcBef>
            </a:pPr>
            <a:r>
              <a:rPr lang="en"/>
              <a:t>Catch the exception and do the required handling</a:t>
            </a:r>
          </a:p>
          <a:p>
            <a:pPr indent="-228600" lvl="0" marL="457200">
              <a:spcBef>
                <a:spcPts val="0"/>
              </a:spcBef>
              <a:buClr>
                <a:schemeClr val="accent4"/>
              </a:buClr>
            </a:pPr>
            <a:r>
              <a:rPr lang="en">
                <a:solidFill>
                  <a:schemeClr val="accent4"/>
                </a:solidFill>
              </a:rPr>
              <a:t>Exercise: example_3.java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Thread Objects (Join)</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 example_1.java, both main thread and new thread were printing together, can we postpone the execution of the main until all threads finish? </a:t>
            </a:r>
          </a:p>
          <a:p>
            <a:pPr indent="-228600" lvl="0" marL="457200" rtl="0">
              <a:spcBef>
                <a:spcPts val="0"/>
              </a:spcBef>
            </a:pPr>
            <a:r>
              <a:rPr lang="en"/>
              <a:t>The join method allows one thread to wait for the completion of another</a:t>
            </a:r>
          </a:p>
          <a:p>
            <a:pPr indent="-228600" lvl="0" marL="457200" rtl="0">
              <a:spcBef>
                <a:spcPts val="0"/>
              </a:spcBef>
            </a:pPr>
            <a:r>
              <a:rPr lang="en"/>
              <a:t>Exercise: example_4.java</a:t>
            </a:r>
          </a:p>
          <a:p>
            <a:pPr indent="-228600" lvl="1" marL="914400" rtl="0">
              <a:spcBef>
                <a:spcPts val="0"/>
              </a:spcBef>
            </a:pPr>
            <a:r>
              <a:rPr lang="en"/>
              <a:t>Create 2 threads, set a name for each, and set a sleeping period for each based on the thread id</a:t>
            </a:r>
          </a:p>
          <a:p>
            <a:pPr indent="-228600" lvl="1" marL="914400" rtl="0">
              <a:spcBef>
                <a:spcPts val="0"/>
              </a:spcBef>
            </a:pPr>
            <a:r>
              <a:rPr lang="en"/>
              <a:t>Start threads</a:t>
            </a:r>
          </a:p>
          <a:p>
            <a:pPr indent="-228600" lvl="1" marL="914400" rtl="0">
              <a:spcBef>
                <a:spcPts val="0"/>
              </a:spcBef>
            </a:pPr>
            <a:r>
              <a:rPr lang="en"/>
              <a:t>Wait for them to join the main thread</a:t>
            </a:r>
          </a:p>
          <a:p>
            <a:pPr indent="-228600" lvl="0" marL="457200">
              <a:spcBef>
                <a:spcPts val="0"/>
              </a:spcBef>
            </a:pPr>
            <a:r>
              <a:rPr lang="en"/>
              <a:t>Check example_5.java, it sets the priority of a thread to either normal(5) or max(10), and changes the core of the run() method to do different things based on the threads priority. Anything interesting?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Exercise 1</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
              <a:t>Using example_5.java, implement the following: </a:t>
            </a:r>
          </a:p>
          <a:p>
            <a:pPr indent="-228600" lvl="0" marL="457200" marR="0" rtl="0" algn="l">
              <a:lnSpc>
                <a:spcPct val="115000"/>
              </a:lnSpc>
              <a:spcBef>
                <a:spcPts val="0"/>
              </a:spcBef>
              <a:spcAft>
                <a:spcPts val="1600"/>
              </a:spcAft>
            </a:pPr>
            <a:r>
              <a:rPr lang="en"/>
              <a:t>Create a NewRunnable class (one that implements runnable) </a:t>
            </a:r>
          </a:p>
          <a:p>
            <a:pPr indent="-228600" lvl="1" marL="914400" marR="0" rtl="0" algn="l">
              <a:lnSpc>
                <a:spcPct val="115000"/>
              </a:lnSpc>
              <a:spcBef>
                <a:spcPts val="0"/>
              </a:spcBef>
              <a:spcAft>
                <a:spcPts val="1600"/>
              </a:spcAft>
            </a:pPr>
            <a:r>
              <a:rPr lang="en"/>
              <a:t>Define a private field integer array</a:t>
            </a:r>
          </a:p>
          <a:p>
            <a:pPr indent="-228600" lvl="1" marL="914400" marR="0" rtl="0" algn="l">
              <a:lnSpc>
                <a:spcPct val="115000"/>
              </a:lnSpc>
              <a:spcBef>
                <a:spcPts val="0"/>
              </a:spcBef>
              <a:spcAft>
                <a:spcPts val="1600"/>
              </a:spcAft>
            </a:pPr>
            <a:r>
              <a:rPr lang="en"/>
              <a:t>Implement the class constructor (should take an int array)</a:t>
            </a:r>
          </a:p>
          <a:p>
            <a:pPr indent="-228600" lvl="1" marL="914400" marR="0" rtl="0" algn="l">
              <a:lnSpc>
                <a:spcPct val="115000"/>
              </a:lnSpc>
              <a:spcBef>
                <a:spcPts val="0"/>
              </a:spcBef>
              <a:spcAft>
                <a:spcPts val="1600"/>
              </a:spcAft>
            </a:pPr>
            <a:r>
              <a:rPr lang="en"/>
              <a:t>Implement the run() method that splits the array into thirds, and prints the third that corresponds to the thread’s name. </a:t>
            </a:r>
          </a:p>
          <a:p>
            <a:pPr indent="-228600" lvl="1" marL="914400" marR="0" rtl="0" algn="l">
              <a:lnSpc>
                <a:spcPct val="115000"/>
              </a:lnSpc>
              <a:spcBef>
                <a:spcPts val="0"/>
              </a:spcBef>
              <a:spcAft>
                <a:spcPts val="1600"/>
              </a:spcAft>
            </a:pPr>
            <a:r>
              <a:rPr lang="en"/>
              <a:t>The thread name should contain numbers only, so you may want to set the thread names as:  t1.setName("1"). You may use int id = Integer.parseInt(“string”), to get the equivalent id.</a:t>
            </a:r>
          </a:p>
          <a:p>
            <a:pPr indent="-228600" lvl="1" marL="914400" marR="0" rtl="0" algn="l">
              <a:lnSpc>
                <a:spcPct val="115000"/>
              </a:lnSpc>
              <a:spcBef>
                <a:spcPts val="0"/>
              </a:spcBef>
              <a:spcAft>
                <a:spcPts val="1600"/>
              </a:spcAft>
            </a:pPr>
            <a:r>
              <a:rPr lang="en"/>
              <a:t>The printing should indicate which thread is printing this line</a:t>
            </a:r>
          </a:p>
          <a:p>
            <a:pPr indent="-228600" lvl="0" marL="457200" marR="0" rtl="0" algn="l">
              <a:lnSpc>
                <a:spcPct val="115000"/>
              </a:lnSpc>
              <a:spcBef>
                <a:spcPts val="0"/>
              </a:spcBef>
              <a:spcAft>
                <a:spcPts val="1600"/>
              </a:spcAft>
            </a:pPr>
            <a:r>
              <a:rPr lang="en"/>
              <a:t>In the main, prompt the user to enter an array of integers</a:t>
            </a:r>
          </a:p>
          <a:p>
            <a:pPr indent="-228600" lvl="0" marL="457200" marR="0" rtl="0" algn="l">
              <a:lnSpc>
                <a:spcPct val="115000"/>
              </a:lnSpc>
              <a:spcBef>
                <a:spcPts val="0"/>
              </a:spcBef>
              <a:spcAft>
                <a:spcPts val="1600"/>
              </a:spcAft>
            </a:pPr>
            <a:r>
              <a:rPr lang="en"/>
              <a:t>Create an object of the NewRunnable class</a:t>
            </a:r>
          </a:p>
          <a:p>
            <a:pPr indent="-228600" lvl="0" marL="457200" marR="0" rtl="0" algn="l">
              <a:lnSpc>
                <a:spcPct val="115000"/>
              </a:lnSpc>
              <a:spcBef>
                <a:spcPts val="0"/>
              </a:spcBef>
              <a:spcAft>
                <a:spcPts val="1600"/>
              </a:spcAft>
            </a:pPr>
            <a:r>
              <a:rPr lang="en"/>
              <a:t>Create 3 threads using this SAME runnable object</a:t>
            </a:r>
          </a:p>
          <a:p>
            <a:pPr indent="-228600" lvl="0" marL="457200" marR="0" rtl="0" algn="l">
              <a:lnSpc>
                <a:spcPct val="115000"/>
              </a:lnSpc>
              <a:spcBef>
                <a:spcPts val="0"/>
              </a:spcBef>
              <a:spcAft>
                <a:spcPts val="1600"/>
              </a:spcAft>
            </a:pPr>
            <a:r>
              <a:rPr lang="en"/>
              <a:t>Set the name of each thread, Start All threads, Join all threads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Synchronization</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Why we need synchronization (example_6.java)</a:t>
            </a:r>
          </a:p>
          <a:p>
            <a:pPr indent="-228600" lvl="0" marL="457200" rtl="0">
              <a:spcBef>
                <a:spcPts val="0"/>
              </a:spcBef>
            </a:pPr>
            <a:r>
              <a:rPr lang="en"/>
              <a:t>The happens before relationship</a:t>
            </a:r>
          </a:p>
          <a:p>
            <a:pPr indent="-228600" lvl="0" marL="457200" rtl="0">
              <a:spcBef>
                <a:spcPts val="0"/>
              </a:spcBef>
            </a:pPr>
            <a:r>
              <a:rPr lang="en"/>
              <a:t>Pros:</a:t>
            </a:r>
          </a:p>
          <a:p>
            <a:pPr indent="-228600" lvl="1" marL="914400" rtl="0">
              <a:spcBef>
                <a:spcPts val="0"/>
              </a:spcBef>
            </a:pPr>
            <a:r>
              <a:rPr lang="en"/>
              <a:t>Maintaining memory consistency</a:t>
            </a:r>
          </a:p>
          <a:p>
            <a:pPr indent="-228600" lvl="0" marL="457200" rtl="0">
              <a:spcBef>
                <a:spcPts val="0"/>
              </a:spcBef>
            </a:pPr>
            <a:r>
              <a:rPr lang="en"/>
              <a:t>Cons:</a:t>
            </a:r>
          </a:p>
          <a:p>
            <a:pPr indent="-228600" lvl="1" marL="914400" rtl="0">
              <a:spcBef>
                <a:spcPts val="0"/>
              </a:spcBef>
            </a:pPr>
            <a:r>
              <a:rPr lang="en"/>
              <a:t>Thread contention</a:t>
            </a:r>
          </a:p>
          <a:p>
            <a:pPr indent="-228600" lvl="0" marL="457200" rtl="0">
              <a:spcBef>
                <a:spcPts val="0"/>
              </a:spcBef>
            </a:pPr>
            <a:r>
              <a:rPr lang="en"/>
              <a:t>Synchronization using:</a:t>
            </a:r>
          </a:p>
          <a:p>
            <a:pPr indent="-228600" lvl="1" marL="914400" rtl="0">
              <a:spcBef>
                <a:spcPts val="0"/>
              </a:spcBef>
            </a:pPr>
            <a:r>
              <a:rPr lang="en"/>
              <a:t>Locks: </a:t>
            </a:r>
          </a:p>
          <a:p>
            <a:pPr indent="-228600" lvl="2" marL="1371600" rtl="0">
              <a:spcBef>
                <a:spcPts val="0"/>
              </a:spcBef>
            </a:pPr>
            <a:r>
              <a:rPr lang="en"/>
              <a:t>Intrinsic </a:t>
            </a:r>
          </a:p>
          <a:p>
            <a:pPr indent="-228600" lvl="2" marL="1371600" rtl="0">
              <a:spcBef>
                <a:spcPts val="0"/>
              </a:spcBef>
            </a:pPr>
            <a:r>
              <a:rPr lang="en"/>
              <a:t>Extrinsic </a:t>
            </a:r>
          </a:p>
          <a:p>
            <a:pPr indent="-228600" lvl="1" marL="914400" rtl="0">
              <a:spcBef>
                <a:spcPts val="0"/>
              </a:spcBef>
            </a:pPr>
            <a:r>
              <a:rPr lang="en"/>
              <a:t>Atomic operations</a:t>
            </a:r>
          </a:p>
          <a:p>
            <a:pPr indent="-228600" lvl="0" marL="457200" rtl="0">
              <a:spcBef>
                <a:spcPts val="0"/>
              </a:spcBef>
            </a:pPr>
            <a:r>
              <a:rPr lang="en"/>
              <a:t>Add synchronized to example_6.java (Is that what we want? )</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Intrinsic Locks</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Implements the monitor construct to enforce mutual exclusion (mutex+condition)</a:t>
            </a:r>
          </a:p>
          <a:p>
            <a:pPr indent="-228600" lvl="0" marL="457200" rtl="0">
              <a:spcBef>
                <a:spcPts val="0"/>
              </a:spcBef>
            </a:pPr>
            <a:r>
              <a:rPr lang="en"/>
              <a:t>An object has an associated intrinsic lock</a:t>
            </a:r>
          </a:p>
          <a:p>
            <a:pPr indent="-228600" lvl="0" marL="457200" rtl="0">
              <a:spcBef>
                <a:spcPts val="0"/>
              </a:spcBef>
            </a:pPr>
            <a:r>
              <a:rPr lang="en"/>
              <a:t>A thread needs to acquire the lock before accessing this object’s fields, and releases it when done (happens before relation is established)</a:t>
            </a:r>
          </a:p>
          <a:p>
            <a:pPr indent="-228600" lvl="0" marL="457200" rtl="0">
              <a:spcBef>
                <a:spcPts val="0"/>
              </a:spcBef>
            </a:pPr>
            <a:r>
              <a:rPr lang="en"/>
              <a:t>All other threads accessing this object block when the lock is not available (held by another thread)</a:t>
            </a:r>
          </a:p>
          <a:p>
            <a:pPr indent="-228600" lvl="0" marL="457200" rtl="0">
              <a:spcBef>
                <a:spcPts val="0"/>
              </a:spcBef>
            </a:pPr>
            <a:r>
              <a:rPr lang="en"/>
              <a:t>Lock is released on return from the synchronized block, even if it was caused by an exception</a:t>
            </a:r>
          </a:p>
          <a:p>
            <a:pPr indent="-228600" lvl="0" marL="457200">
              <a:spcBef>
                <a:spcPts val="0"/>
              </a:spcBef>
            </a:pPr>
            <a:r>
              <a:rPr lang="en"/>
              <a:t>What about static synchronized methods?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