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611"/>
    <p:restoredTop sz="94610"/>
  </p:normalViewPr>
  <p:slideViewPr>
    <p:cSldViewPr snapToGrid="0" snapToObjects="1">
      <p:cViewPr varScale="1">
        <p:scale>
          <a:sx n="61" d="100"/>
          <a:sy n="61" d="100"/>
        </p:scale>
        <p:origin x="-564" y="-84"/>
      </p:cViewPr>
      <p:guideLst>
        <p:guide orient="horz" pos="2592"/>
        <p:guide pos="4608"/>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10</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2</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3</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4</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5</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6</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7</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8</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9</a:t>
            </a:fld>
            <a:endParaRPr lang="en-US"/>
          </a:p>
        </p:txBody>
      </p:sp>
    </p:spTree>
    <p:extLst>
      <p:ext uri="{BB962C8B-B14F-4D97-AF65-F5344CB8AC3E}">
        <p14:creationId xmlns:p14="http://schemas.microsoft.com/office/powerpoint/2010/main" xmlns=""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363673"/>
            <a:ext cx="14630400" cy="8229600"/>
          </a:xfrm>
          <a:prstGeom prst="rect">
            <a:avLst/>
          </a:prstGeom>
          <a:solidFill>
            <a:srgbClr val="07070C"/>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833199" y="1959769"/>
            <a:ext cx="7477601" cy="1916430"/>
          </a:xfrm>
          <a:prstGeom prst="rect">
            <a:avLst/>
          </a:prstGeom>
          <a:noFill/>
          <a:ln/>
        </p:spPr>
        <p:txBody>
          <a:bodyPr wrap="square" rtlCol="0" anchor="t"/>
          <a:lstStyle/>
          <a:p>
            <a:pPr marL="0" indent="0">
              <a:lnSpc>
                <a:spcPts val="7545"/>
              </a:lnSpc>
              <a:buNone/>
            </a:pPr>
            <a:r>
              <a:rPr lang="en-US" sz="6036" dirty="0">
                <a:solidFill>
                  <a:srgbClr val="B380FF"/>
                </a:solidFill>
                <a:latin typeface="Sora" pitchFamily="34" charset="0"/>
                <a:ea typeface="Sora" pitchFamily="34" charset="-122"/>
                <a:cs typeface="Sora" pitchFamily="34" charset="-120"/>
              </a:rPr>
              <a:t>Introduction to Phishing</a:t>
            </a:r>
            <a:endParaRPr lang="en-US" sz="6036" dirty="0"/>
          </a:p>
        </p:txBody>
      </p:sp>
      <p:sp>
        <p:nvSpPr>
          <p:cNvPr id="6" name="Text 2"/>
          <p:cNvSpPr/>
          <p:nvPr/>
        </p:nvSpPr>
        <p:spPr>
          <a:xfrm>
            <a:off x="833199" y="4209455"/>
            <a:ext cx="7477601" cy="1421606"/>
          </a:xfrm>
          <a:prstGeom prst="rect">
            <a:avLst/>
          </a:prstGeom>
          <a:noFill/>
          <a:ln/>
        </p:spPr>
        <p:txBody>
          <a:bodyPr wrap="square" rtlCol="0" anchor="t"/>
          <a:lstStyle/>
          <a:p>
            <a:pPr marL="0" indent="0">
              <a:lnSpc>
                <a:spcPts val="2799"/>
              </a:lnSpc>
              <a:buNone/>
            </a:pPr>
            <a:r>
              <a:rPr lang="en-US" sz="1750" dirty="0">
                <a:solidFill>
                  <a:srgbClr val="E0D6DE"/>
                </a:solidFill>
                <a:latin typeface="Noto Sans TC" pitchFamily="34" charset="0"/>
                <a:ea typeface="Noto Sans TC" pitchFamily="34" charset="-122"/>
                <a:cs typeface="Noto Sans TC" pitchFamily="34" charset="-120"/>
              </a:rPr>
              <a:t>Phishing is a malicious attempt to obtain sensitive information, such as login credentials or financial information, by disguising oneself as a trustworthy entity. This type of cyber attack can have serious consequences for individuals and organizations.</a:t>
            </a:r>
            <a:endParaRPr lang="en-US" sz="1750" dirty="0"/>
          </a:p>
        </p:txBody>
      </p:sp>
      <p:sp>
        <p:nvSpPr>
          <p:cNvPr id="9" name="Text 4"/>
          <p:cNvSpPr/>
          <p:nvPr/>
        </p:nvSpPr>
        <p:spPr>
          <a:xfrm>
            <a:off x="1299686" y="5880973"/>
            <a:ext cx="1485781" cy="388858"/>
          </a:xfrm>
          <a:prstGeom prst="rect">
            <a:avLst/>
          </a:prstGeom>
          <a:noFill/>
          <a:ln/>
        </p:spPr>
        <p:txBody>
          <a:bodyPr wrap="none" rtlCol="0" anchor="t"/>
          <a:lstStyle/>
          <a:p>
            <a:pPr marL="0" indent="0" algn="l">
              <a:lnSpc>
                <a:spcPts val="3062"/>
              </a:lnSpc>
              <a:buNone/>
            </a:pPr>
            <a:endParaRPr lang="en-US" sz="2187"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7070C"/>
          </a:solidFill>
          <a:ln/>
        </p:spPr>
      </p:sp>
      <p:sp>
        <p:nvSpPr>
          <p:cNvPr id="4" name="Text 1"/>
          <p:cNvSpPr/>
          <p:nvPr/>
        </p:nvSpPr>
        <p:spPr>
          <a:xfrm>
            <a:off x="2037993" y="1104662"/>
            <a:ext cx="8742402" cy="694373"/>
          </a:xfrm>
          <a:prstGeom prst="rect">
            <a:avLst/>
          </a:prstGeom>
          <a:noFill/>
          <a:ln/>
        </p:spPr>
        <p:txBody>
          <a:bodyPr wrap="none" rtlCol="0" anchor="t"/>
          <a:lstStyle/>
          <a:p>
            <a:pPr marL="0" indent="0">
              <a:lnSpc>
                <a:spcPts val="5468"/>
              </a:lnSpc>
              <a:buNone/>
            </a:pPr>
            <a:r>
              <a:rPr lang="en-US" sz="4374" dirty="0">
                <a:solidFill>
                  <a:srgbClr val="B380FF"/>
                </a:solidFill>
                <a:latin typeface="Sora" pitchFamily="34" charset="0"/>
                <a:ea typeface="Sora" pitchFamily="34" charset="-122"/>
                <a:cs typeface="Sora" pitchFamily="34" charset="-120"/>
              </a:rPr>
              <a:t>Conclusion and Key Takeaways</a:t>
            </a:r>
            <a:endParaRPr lang="en-US" sz="4374" dirty="0"/>
          </a:p>
        </p:txBody>
      </p:sp>
      <p:sp>
        <p:nvSpPr>
          <p:cNvPr id="5" name="Shape 2"/>
          <p:cNvSpPr/>
          <p:nvPr/>
        </p:nvSpPr>
        <p:spPr>
          <a:xfrm>
            <a:off x="2037993" y="2472571"/>
            <a:ext cx="388739" cy="388739"/>
          </a:xfrm>
          <a:prstGeom prst="roundRect">
            <a:avLst>
              <a:gd name="adj" fmla="val 17148"/>
            </a:avLst>
          </a:prstGeom>
          <a:solidFill>
            <a:srgbClr val="1A1A21"/>
          </a:solidFill>
          <a:ln/>
        </p:spPr>
      </p:sp>
      <p:sp>
        <p:nvSpPr>
          <p:cNvPr id="6" name="Text 3"/>
          <p:cNvSpPr/>
          <p:nvPr/>
        </p:nvSpPr>
        <p:spPr>
          <a:xfrm>
            <a:off x="2648903" y="2493288"/>
            <a:ext cx="2777490" cy="347186"/>
          </a:xfrm>
          <a:prstGeom prst="rect">
            <a:avLst/>
          </a:prstGeom>
          <a:noFill/>
          <a:ln/>
        </p:spPr>
        <p:txBody>
          <a:bodyPr wrap="none" rtlCol="0" anchor="t"/>
          <a:lstStyle/>
          <a:p>
            <a:pPr marL="0" indent="0">
              <a:lnSpc>
                <a:spcPts val="2734"/>
              </a:lnSpc>
              <a:buNone/>
            </a:pPr>
            <a:r>
              <a:rPr lang="en-US" sz="2187" dirty="0">
                <a:solidFill>
                  <a:srgbClr val="B380FF"/>
                </a:solidFill>
                <a:latin typeface="Sora" pitchFamily="34" charset="0"/>
                <a:ea typeface="Sora" pitchFamily="34" charset="-122"/>
                <a:cs typeface="Sora" pitchFamily="34" charset="-120"/>
              </a:rPr>
              <a:t>Vigilance is Key</a:t>
            </a:r>
            <a:endParaRPr lang="en-US" sz="2187" dirty="0"/>
          </a:p>
        </p:txBody>
      </p:sp>
      <p:sp>
        <p:nvSpPr>
          <p:cNvPr id="7" name="Text 4"/>
          <p:cNvSpPr/>
          <p:nvPr/>
        </p:nvSpPr>
        <p:spPr>
          <a:xfrm>
            <a:off x="2648903" y="2973705"/>
            <a:ext cx="4555212" cy="1066205"/>
          </a:xfrm>
          <a:prstGeom prst="rect">
            <a:avLst/>
          </a:prstGeom>
          <a:noFill/>
          <a:ln/>
        </p:spPr>
        <p:txBody>
          <a:bodyPr wrap="square" rtlCol="0" anchor="t"/>
          <a:lstStyle/>
          <a:p>
            <a:pPr marL="0" indent="0">
              <a:lnSpc>
                <a:spcPts val="2799"/>
              </a:lnSpc>
              <a:buNone/>
            </a:pPr>
            <a:r>
              <a:rPr lang="en-US" sz="1750" dirty="0">
                <a:solidFill>
                  <a:srgbClr val="E0D6DE"/>
                </a:solidFill>
                <a:latin typeface="Noto Sans TC" pitchFamily="34" charset="0"/>
                <a:ea typeface="Noto Sans TC" pitchFamily="34" charset="-122"/>
                <a:cs typeface="Noto Sans TC" pitchFamily="34" charset="-120"/>
              </a:rPr>
              <a:t>Staying alert and being cautious when receiving unexpected or suspicious emails is crucial to protect against phishing attacks.</a:t>
            </a:r>
            <a:endParaRPr lang="en-US" sz="1750" dirty="0"/>
          </a:p>
        </p:txBody>
      </p:sp>
      <p:sp>
        <p:nvSpPr>
          <p:cNvPr id="8" name="Shape 5"/>
          <p:cNvSpPr/>
          <p:nvPr/>
        </p:nvSpPr>
        <p:spPr>
          <a:xfrm>
            <a:off x="7426285" y="2472571"/>
            <a:ext cx="388739" cy="388739"/>
          </a:xfrm>
          <a:prstGeom prst="roundRect">
            <a:avLst>
              <a:gd name="adj" fmla="val 17148"/>
            </a:avLst>
          </a:prstGeom>
          <a:solidFill>
            <a:srgbClr val="1A1A21"/>
          </a:solidFill>
          <a:ln/>
        </p:spPr>
      </p:sp>
      <p:sp>
        <p:nvSpPr>
          <p:cNvPr id="9" name="Text 6"/>
          <p:cNvSpPr/>
          <p:nvPr/>
        </p:nvSpPr>
        <p:spPr>
          <a:xfrm>
            <a:off x="8037195" y="2493288"/>
            <a:ext cx="3162776" cy="347186"/>
          </a:xfrm>
          <a:prstGeom prst="rect">
            <a:avLst/>
          </a:prstGeom>
          <a:noFill/>
          <a:ln/>
        </p:spPr>
        <p:txBody>
          <a:bodyPr wrap="none" rtlCol="0" anchor="t"/>
          <a:lstStyle/>
          <a:p>
            <a:pPr marL="0" indent="0">
              <a:lnSpc>
                <a:spcPts val="2734"/>
              </a:lnSpc>
              <a:buNone/>
            </a:pPr>
            <a:r>
              <a:rPr lang="en-US" sz="2187" dirty="0">
                <a:solidFill>
                  <a:srgbClr val="B380FF"/>
                </a:solidFill>
                <a:latin typeface="Sora" pitchFamily="34" charset="0"/>
                <a:ea typeface="Sora" pitchFamily="34" charset="-122"/>
                <a:cs typeface="Sora" pitchFamily="34" charset="-120"/>
              </a:rPr>
              <a:t>Continuous Education</a:t>
            </a:r>
            <a:endParaRPr lang="en-US" sz="2187" dirty="0"/>
          </a:p>
        </p:txBody>
      </p:sp>
      <p:sp>
        <p:nvSpPr>
          <p:cNvPr id="10" name="Text 7"/>
          <p:cNvSpPr/>
          <p:nvPr/>
        </p:nvSpPr>
        <p:spPr>
          <a:xfrm>
            <a:off x="8037195" y="2973705"/>
            <a:ext cx="4555212" cy="1421606"/>
          </a:xfrm>
          <a:prstGeom prst="rect">
            <a:avLst/>
          </a:prstGeom>
          <a:noFill/>
          <a:ln/>
        </p:spPr>
        <p:txBody>
          <a:bodyPr wrap="square" rtlCol="0" anchor="t"/>
          <a:lstStyle/>
          <a:p>
            <a:pPr marL="0" indent="0">
              <a:lnSpc>
                <a:spcPts val="2799"/>
              </a:lnSpc>
              <a:buNone/>
            </a:pPr>
            <a:r>
              <a:rPr lang="en-US" sz="1750" dirty="0">
                <a:solidFill>
                  <a:srgbClr val="E0D6DE"/>
                </a:solidFill>
                <a:latin typeface="Noto Sans TC" pitchFamily="34" charset="0"/>
                <a:ea typeface="Noto Sans TC" pitchFamily="34" charset="-122"/>
                <a:cs typeface="Noto Sans TC" pitchFamily="34" charset="-120"/>
              </a:rPr>
              <a:t>Regular phishing awareness training and updates on the latest scam tactics can empower employees to identify and report potential threats.</a:t>
            </a:r>
            <a:endParaRPr lang="en-US" sz="1750" dirty="0"/>
          </a:p>
        </p:txBody>
      </p:sp>
      <p:sp>
        <p:nvSpPr>
          <p:cNvPr id="11" name="Shape 8"/>
          <p:cNvSpPr/>
          <p:nvPr/>
        </p:nvSpPr>
        <p:spPr>
          <a:xfrm>
            <a:off x="2037993" y="4846677"/>
            <a:ext cx="388739" cy="388739"/>
          </a:xfrm>
          <a:prstGeom prst="roundRect">
            <a:avLst>
              <a:gd name="adj" fmla="val 17148"/>
            </a:avLst>
          </a:prstGeom>
          <a:solidFill>
            <a:srgbClr val="1A1A21"/>
          </a:solidFill>
          <a:ln/>
        </p:spPr>
      </p:sp>
      <p:sp>
        <p:nvSpPr>
          <p:cNvPr id="12" name="Text 9"/>
          <p:cNvSpPr/>
          <p:nvPr/>
        </p:nvSpPr>
        <p:spPr>
          <a:xfrm>
            <a:off x="2648903" y="4867394"/>
            <a:ext cx="3680579" cy="347186"/>
          </a:xfrm>
          <a:prstGeom prst="rect">
            <a:avLst/>
          </a:prstGeom>
          <a:noFill/>
          <a:ln/>
        </p:spPr>
        <p:txBody>
          <a:bodyPr wrap="none" rtlCol="0" anchor="t"/>
          <a:lstStyle/>
          <a:p>
            <a:pPr marL="0" indent="0">
              <a:lnSpc>
                <a:spcPts val="2734"/>
              </a:lnSpc>
              <a:buNone/>
            </a:pPr>
            <a:r>
              <a:rPr lang="en-US" sz="2187" dirty="0">
                <a:solidFill>
                  <a:srgbClr val="B380FF"/>
                </a:solidFill>
                <a:latin typeface="Sora" pitchFamily="34" charset="0"/>
                <a:ea typeface="Sora" pitchFamily="34" charset="-122"/>
                <a:cs typeface="Sora" pitchFamily="34" charset="-120"/>
              </a:rPr>
              <a:t>Robust Security Measures</a:t>
            </a:r>
            <a:endParaRPr lang="en-US" sz="2187" dirty="0"/>
          </a:p>
        </p:txBody>
      </p:sp>
      <p:sp>
        <p:nvSpPr>
          <p:cNvPr id="13" name="Text 10"/>
          <p:cNvSpPr/>
          <p:nvPr/>
        </p:nvSpPr>
        <p:spPr>
          <a:xfrm>
            <a:off x="2648903" y="5347811"/>
            <a:ext cx="4555212" cy="1777008"/>
          </a:xfrm>
          <a:prstGeom prst="rect">
            <a:avLst/>
          </a:prstGeom>
          <a:noFill/>
          <a:ln/>
        </p:spPr>
        <p:txBody>
          <a:bodyPr wrap="square" rtlCol="0" anchor="t"/>
          <a:lstStyle/>
          <a:p>
            <a:pPr marL="0" indent="0">
              <a:lnSpc>
                <a:spcPts val="2799"/>
              </a:lnSpc>
              <a:buNone/>
            </a:pPr>
            <a:r>
              <a:rPr lang="en-US" sz="1750" dirty="0">
                <a:solidFill>
                  <a:srgbClr val="E0D6DE"/>
                </a:solidFill>
                <a:latin typeface="Noto Sans TC" pitchFamily="34" charset="0"/>
                <a:ea typeface="Noto Sans TC" pitchFamily="34" charset="-122"/>
                <a:cs typeface="Noto Sans TC" pitchFamily="34" charset="-120"/>
              </a:rPr>
              <a:t>Implementing strong email filters, multi-factor authentication, and other cybersecurity best practices can significantly reduce the risk of falling victim to phishing scams.</a:t>
            </a:r>
            <a:endParaRPr lang="en-US" sz="1750" dirty="0"/>
          </a:p>
        </p:txBody>
      </p:sp>
      <p:sp>
        <p:nvSpPr>
          <p:cNvPr id="14" name="Shape 11"/>
          <p:cNvSpPr/>
          <p:nvPr/>
        </p:nvSpPr>
        <p:spPr>
          <a:xfrm>
            <a:off x="7426285" y="4846677"/>
            <a:ext cx="388739" cy="388739"/>
          </a:xfrm>
          <a:prstGeom prst="roundRect">
            <a:avLst>
              <a:gd name="adj" fmla="val 17148"/>
            </a:avLst>
          </a:prstGeom>
          <a:solidFill>
            <a:srgbClr val="1A1A21"/>
          </a:solidFill>
          <a:ln/>
        </p:spPr>
      </p:sp>
      <p:sp>
        <p:nvSpPr>
          <p:cNvPr id="15" name="Text 12"/>
          <p:cNvSpPr/>
          <p:nvPr/>
        </p:nvSpPr>
        <p:spPr>
          <a:xfrm>
            <a:off x="8037195" y="4867394"/>
            <a:ext cx="2777490" cy="347186"/>
          </a:xfrm>
          <a:prstGeom prst="rect">
            <a:avLst/>
          </a:prstGeom>
          <a:noFill/>
          <a:ln/>
        </p:spPr>
        <p:txBody>
          <a:bodyPr wrap="none" rtlCol="0" anchor="t"/>
          <a:lstStyle/>
          <a:p>
            <a:pPr marL="0" indent="0">
              <a:lnSpc>
                <a:spcPts val="2734"/>
              </a:lnSpc>
              <a:buNone/>
            </a:pPr>
            <a:r>
              <a:rPr lang="en-US" sz="2187" dirty="0">
                <a:solidFill>
                  <a:srgbClr val="B380FF"/>
                </a:solidFill>
                <a:latin typeface="Sora" pitchFamily="34" charset="0"/>
                <a:ea typeface="Sora" pitchFamily="34" charset="-122"/>
                <a:cs typeface="Sora" pitchFamily="34" charset="-120"/>
              </a:rPr>
              <a:t>Prompt Reporting</a:t>
            </a:r>
            <a:endParaRPr lang="en-US" sz="2187" dirty="0"/>
          </a:p>
        </p:txBody>
      </p:sp>
      <p:sp>
        <p:nvSpPr>
          <p:cNvPr id="16" name="Text 13"/>
          <p:cNvSpPr/>
          <p:nvPr/>
        </p:nvSpPr>
        <p:spPr>
          <a:xfrm>
            <a:off x="8037195" y="5347811"/>
            <a:ext cx="4555212" cy="1421606"/>
          </a:xfrm>
          <a:prstGeom prst="rect">
            <a:avLst/>
          </a:prstGeom>
          <a:noFill/>
          <a:ln/>
        </p:spPr>
        <p:txBody>
          <a:bodyPr wrap="square" rtlCol="0" anchor="t"/>
          <a:lstStyle/>
          <a:p>
            <a:pPr marL="0" indent="0">
              <a:lnSpc>
                <a:spcPts val="2799"/>
              </a:lnSpc>
              <a:buNone/>
            </a:pPr>
            <a:r>
              <a:rPr lang="en-US" sz="1750" dirty="0">
                <a:solidFill>
                  <a:srgbClr val="E0D6DE"/>
                </a:solidFill>
                <a:latin typeface="Noto Sans TC" pitchFamily="34" charset="0"/>
                <a:ea typeface="Noto Sans TC" pitchFamily="34" charset="-122"/>
                <a:cs typeface="Noto Sans TC" pitchFamily="34" charset="-120"/>
              </a:rPr>
              <a:t>Encouraging employees to report any suspected phishing attempts can help the organization quickly address the issue and protect others.</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7070C"/>
          </a:solidFill>
          <a:ln/>
        </p:spPr>
      </p:sp>
      <p:sp>
        <p:nvSpPr>
          <p:cNvPr id="4" name="Text 1"/>
          <p:cNvSpPr/>
          <p:nvPr/>
        </p:nvSpPr>
        <p:spPr>
          <a:xfrm>
            <a:off x="2037993" y="1087993"/>
            <a:ext cx="5816441" cy="694373"/>
          </a:xfrm>
          <a:prstGeom prst="rect">
            <a:avLst/>
          </a:prstGeom>
          <a:noFill/>
          <a:ln/>
        </p:spPr>
        <p:txBody>
          <a:bodyPr wrap="none" rtlCol="0" anchor="t"/>
          <a:lstStyle/>
          <a:p>
            <a:pPr marL="0" indent="0">
              <a:lnSpc>
                <a:spcPts val="5468"/>
              </a:lnSpc>
              <a:buNone/>
            </a:pPr>
            <a:r>
              <a:rPr lang="en-US" sz="4374" dirty="0">
                <a:solidFill>
                  <a:srgbClr val="B380FF"/>
                </a:solidFill>
                <a:latin typeface="Sora" pitchFamily="34" charset="0"/>
                <a:ea typeface="Sora" pitchFamily="34" charset="-122"/>
                <a:cs typeface="Sora" pitchFamily="34" charset="-120"/>
              </a:rPr>
              <a:t>How Phishing Works</a:t>
            </a:r>
            <a:endParaRPr lang="en-US" sz="4374" dirty="0"/>
          </a:p>
        </p:txBody>
      </p:sp>
      <p:sp>
        <p:nvSpPr>
          <p:cNvPr id="5" name="Shape 2"/>
          <p:cNvSpPr/>
          <p:nvPr/>
        </p:nvSpPr>
        <p:spPr>
          <a:xfrm>
            <a:off x="2037993" y="2226707"/>
            <a:ext cx="5166122" cy="2346365"/>
          </a:xfrm>
          <a:prstGeom prst="roundRect">
            <a:avLst>
              <a:gd name="adj" fmla="val 2841"/>
            </a:avLst>
          </a:prstGeom>
          <a:solidFill>
            <a:srgbClr val="1A1A21"/>
          </a:solidFill>
          <a:ln/>
        </p:spPr>
      </p:sp>
      <p:sp>
        <p:nvSpPr>
          <p:cNvPr id="6" name="Text 3"/>
          <p:cNvSpPr/>
          <p:nvPr/>
        </p:nvSpPr>
        <p:spPr>
          <a:xfrm>
            <a:off x="2260163" y="2448878"/>
            <a:ext cx="2777490" cy="347186"/>
          </a:xfrm>
          <a:prstGeom prst="rect">
            <a:avLst/>
          </a:prstGeom>
          <a:noFill/>
          <a:ln/>
        </p:spPr>
        <p:txBody>
          <a:bodyPr wrap="none" rtlCol="0" anchor="t"/>
          <a:lstStyle/>
          <a:p>
            <a:pPr marL="0" indent="0">
              <a:lnSpc>
                <a:spcPts val="2734"/>
              </a:lnSpc>
              <a:buNone/>
            </a:pPr>
            <a:r>
              <a:rPr lang="en-US" sz="2187" dirty="0">
                <a:solidFill>
                  <a:srgbClr val="B380FF"/>
                </a:solidFill>
                <a:latin typeface="Sora" pitchFamily="34" charset="0"/>
                <a:ea typeface="Sora" pitchFamily="34" charset="-122"/>
                <a:cs typeface="Sora" pitchFamily="34" charset="-120"/>
              </a:rPr>
              <a:t>Deception</a:t>
            </a:r>
            <a:endParaRPr lang="en-US" sz="2187" dirty="0"/>
          </a:p>
        </p:txBody>
      </p:sp>
      <p:sp>
        <p:nvSpPr>
          <p:cNvPr id="7" name="Text 4"/>
          <p:cNvSpPr/>
          <p:nvPr/>
        </p:nvSpPr>
        <p:spPr>
          <a:xfrm>
            <a:off x="2260163" y="2929295"/>
            <a:ext cx="4721781" cy="1421606"/>
          </a:xfrm>
          <a:prstGeom prst="rect">
            <a:avLst/>
          </a:prstGeom>
          <a:noFill/>
          <a:ln/>
        </p:spPr>
        <p:txBody>
          <a:bodyPr wrap="square" rtlCol="0" anchor="t"/>
          <a:lstStyle/>
          <a:p>
            <a:pPr marL="0" indent="0">
              <a:lnSpc>
                <a:spcPts val="2799"/>
              </a:lnSpc>
              <a:buNone/>
            </a:pPr>
            <a:r>
              <a:rPr lang="en-US" sz="1750" dirty="0">
                <a:solidFill>
                  <a:srgbClr val="E0D6DE"/>
                </a:solidFill>
                <a:latin typeface="Noto Sans TC" pitchFamily="34" charset="0"/>
                <a:ea typeface="Noto Sans TC" pitchFamily="34" charset="-122"/>
                <a:cs typeface="Noto Sans TC" pitchFamily="34" charset="-120"/>
              </a:rPr>
              <a:t>Phishing attempts to deceive victims into revealing sensitive information or executing harmful actions by disguising the attacker as a trustworthy entity.</a:t>
            </a:r>
            <a:endParaRPr lang="en-US" sz="1750" dirty="0"/>
          </a:p>
        </p:txBody>
      </p:sp>
      <p:sp>
        <p:nvSpPr>
          <p:cNvPr id="8" name="Shape 5"/>
          <p:cNvSpPr/>
          <p:nvPr/>
        </p:nvSpPr>
        <p:spPr>
          <a:xfrm>
            <a:off x="7426285" y="2226707"/>
            <a:ext cx="5166122" cy="2346365"/>
          </a:xfrm>
          <a:prstGeom prst="roundRect">
            <a:avLst>
              <a:gd name="adj" fmla="val 2841"/>
            </a:avLst>
          </a:prstGeom>
          <a:solidFill>
            <a:srgbClr val="1A1A21"/>
          </a:solidFill>
          <a:ln/>
        </p:spPr>
      </p:sp>
      <p:sp>
        <p:nvSpPr>
          <p:cNvPr id="9" name="Text 6"/>
          <p:cNvSpPr/>
          <p:nvPr/>
        </p:nvSpPr>
        <p:spPr>
          <a:xfrm>
            <a:off x="7648456" y="2448878"/>
            <a:ext cx="2777490" cy="347186"/>
          </a:xfrm>
          <a:prstGeom prst="rect">
            <a:avLst/>
          </a:prstGeom>
          <a:noFill/>
          <a:ln/>
        </p:spPr>
        <p:txBody>
          <a:bodyPr wrap="none" rtlCol="0" anchor="t"/>
          <a:lstStyle/>
          <a:p>
            <a:pPr marL="0" indent="0">
              <a:lnSpc>
                <a:spcPts val="2734"/>
              </a:lnSpc>
              <a:buNone/>
            </a:pPr>
            <a:r>
              <a:rPr lang="en-US" sz="2187" dirty="0">
                <a:solidFill>
                  <a:srgbClr val="B380FF"/>
                </a:solidFill>
                <a:latin typeface="Sora" pitchFamily="34" charset="0"/>
                <a:ea typeface="Sora" pitchFamily="34" charset="-122"/>
                <a:cs typeface="Sora" pitchFamily="34" charset="-120"/>
              </a:rPr>
              <a:t>Bait and Hook</a:t>
            </a:r>
            <a:endParaRPr lang="en-US" sz="2187" dirty="0"/>
          </a:p>
        </p:txBody>
      </p:sp>
      <p:sp>
        <p:nvSpPr>
          <p:cNvPr id="10" name="Text 7"/>
          <p:cNvSpPr/>
          <p:nvPr/>
        </p:nvSpPr>
        <p:spPr>
          <a:xfrm>
            <a:off x="7648456" y="2929295"/>
            <a:ext cx="4721781" cy="1421606"/>
          </a:xfrm>
          <a:prstGeom prst="rect">
            <a:avLst/>
          </a:prstGeom>
          <a:noFill/>
          <a:ln/>
        </p:spPr>
        <p:txBody>
          <a:bodyPr wrap="square" rtlCol="0" anchor="t"/>
          <a:lstStyle/>
          <a:p>
            <a:pPr marL="0" indent="0">
              <a:lnSpc>
                <a:spcPts val="2799"/>
              </a:lnSpc>
              <a:buNone/>
            </a:pPr>
            <a:r>
              <a:rPr lang="en-US" sz="1750" dirty="0">
                <a:solidFill>
                  <a:srgbClr val="E0D6DE"/>
                </a:solidFill>
                <a:latin typeface="Noto Sans TC" pitchFamily="34" charset="0"/>
                <a:ea typeface="Noto Sans TC" pitchFamily="34" charset="-122"/>
                <a:cs typeface="Noto Sans TC" pitchFamily="34" charset="-120"/>
              </a:rPr>
              <a:t>Phishers use enticing lures, such as fake login pages or urgent messages, to trick victims into taking the "bait" and revealing their credentials.</a:t>
            </a:r>
            <a:endParaRPr lang="en-US" sz="1750" dirty="0"/>
          </a:p>
        </p:txBody>
      </p:sp>
      <p:sp>
        <p:nvSpPr>
          <p:cNvPr id="11" name="Shape 8"/>
          <p:cNvSpPr/>
          <p:nvPr/>
        </p:nvSpPr>
        <p:spPr>
          <a:xfrm>
            <a:off x="2037993" y="4795242"/>
            <a:ext cx="5166122" cy="2346365"/>
          </a:xfrm>
          <a:prstGeom prst="roundRect">
            <a:avLst>
              <a:gd name="adj" fmla="val 2841"/>
            </a:avLst>
          </a:prstGeom>
          <a:solidFill>
            <a:srgbClr val="1A1A21"/>
          </a:solidFill>
          <a:ln/>
        </p:spPr>
      </p:sp>
      <p:sp>
        <p:nvSpPr>
          <p:cNvPr id="12" name="Text 9"/>
          <p:cNvSpPr/>
          <p:nvPr/>
        </p:nvSpPr>
        <p:spPr>
          <a:xfrm>
            <a:off x="2260163" y="5017413"/>
            <a:ext cx="2777490" cy="347186"/>
          </a:xfrm>
          <a:prstGeom prst="rect">
            <a:avLst/>
          </a:prstGeom>
          <a:noFill/>
          <a:ln/>
        </p:spPr>
        <p:txBody>
          <a:bodyPr wrap="none" rtlCol="0" anchor="t"/>
          <a:lstStyle/>
          <a:p>
            <a:pPr marL="0" indent="0">
              <a:lnSpc>
                <a:spcPts val="2734"/>
              </a:lnSpc>
              <a:buNone/>
            </a:pPr>
            <a:r>
              <a:rPr lang="en-US" sz="2187" dirty="0">
                <a:solidFill>
                  <a:srgbClr val="B380FF"/>
                </a:solidFill>
                <a:latin typeface="Sora" pitchFamily="34" charset="0"/>
                <a:ea typeface="Sora" pitchFamily="34" charset="-122"/>
                <a:cs typeface="Sora" pitchFamily="34" charset="-120"/>
              </a:rPr>
              <a:t>Wide Net Casting</a:t>
            </a:r>
            <a:endParaRPr lang="en-US" sz="2187" dirty="0"/>
          </a:p>
        </p:txBody>
      </p:sp>
      <p:sp>
        <p:nvSpPr>
          <p:cNvPr id="13" name="Text 10"/>
          <p:cNvSpPr/>
          <p:nvPr/>
        </p:nvSpPr>
        <p:spPr>
          <a:xfrm>
            <a:off x="2260163" y="5497830"/>
            <a:ext cx="4721781" cy="1066205"/>
          </a:xfrm>
          <a:prstGeom prst="rect">
            <a:avLst/>
          </a:prstGeom>
          <a:noFill/>
          <a:ln/>
        </p:spPr>
        <p:txBody>
          <a:bodyPr wrap="square" rtlCol="0" anchor="t"/>
          <a:lstStyle/>
          <a:p>
            <a:pPr marL="0" indent="0">
              <a:lnSpc>
                <a:spcPts val="2799"/>
              </a:lnSpc>
              <a:buNone/>
            </a:pPr>
            <a:r>
              <a:rPr lang="en-US" sz="1750" dirty="0">
                <a:solidFill>
                  <a:srgbClr val="E0D6DE"/>
                </a:solidFill>
                <a:latin typeface="Noto Sans TC" pitchFamily="34" charset="0"/>
                <a:ea typeface="Noto Sans TC" pitchFamily="34" charset="-122"/>
                <a:cs typeface="Noto Sans TC" pitchFamily="34" charset="-120"/>
              </a:rPr>
              <a:t>Phishing campaigns often cast a wide net, targeting large numbers of potential victims in the hopes that some will fall for the scam.</a:t>
            </a:r>
            <a:endParaRPr lang="en-US" sz="1750" dirty="0"/>
          </a:p>
        </p:txBody>
      </p:sp>
      <p:sp>
        <p:nvSpPr>
          <p:cNvPr id="14" name="Shape 11"/>
          <p:cNvSpPr/>
          <p:nvPr/>
        </p:nvSpPr>
        <p:spPr>
          <a:xfrm>
            <a:off x="7426285" y="4795242"/>
            <a:ext cx="5166122" cy="2346365"/>
          </a:xfrm>
          <a:prstGeom prst="roundRect">
            <a:avLst>
              <a:gd name="adj" fmla="val 2841"/>
            </a:avLst>
          </a:prstGeom>
          <a:solidFill>
            <a:srgbClr val="1A1A21"/>
          </a:solidFill>
          <a:ln/>
        </p:spPr>
      </p:sp>
      <p:sp>
        <p:nvSpPr>
          <p:cNvPr id="15" name="Text 12"/>
          <p:cNvSpPr/>
          <p:nvPr/>
        </p:nvSpPr>
        <p:spPr>
          <a:xfrm>
            <a:off x="7648456" y="5017413"/>
            <a:ext cx="3398877" cy="347186"/>
          </a:xfrm>
          <a:prstGeom prst="rect">
            <a:avLst/>
          </a:prstGeom>
          <a:noFill/>
          <a:ln/>
        </p:spPr>
        <p:txBody>
          <a:bodyPr wrap="none" rtlCol="0" anchor="t"/>
          <a:lstStyle/>
          <a:p>
            <a:pPr marL="0" indent="0">
              <a:lnSpc>
                <a:spcPts val="2734"/>
              </a:lnSpc>
              <a:buNone/>
            </a:pPr>
            <a:r>
              <a:rPr lang="en-US" sz="2187" dirty="0">
                <a:solidFill>
                  <a:srgbClr val="B380FF"/>
                </a:solidFill>
                <a:latin typeface="Sora" pitchFamily="34" charset="0"/>
                <a:ea typeface="Sora" pitchFamily="34" charset="-122"/>
                <a:cs typeface="Sora" pitchFamily="34" charset="-120"/>
              </a:rPr>
              <a:t>Automated Exploitation</a:t>
            </a:r>
            <a:endParaRPr lang="en-US" sz="2187" dirty="0"/>
          </a:p>
        </p:txBody>
      </p:sp>
      <p:sp>
        <p:nvSpPr>
          <p:cNvPr id="16" name="Text 13"/>
          <p:cNvSpPr/>
          <p:nvPr/>
        </p:nvSpPr>
        <p:spPr>
          <a:xfrm>
            <a:off x="7648456" y="5497830"/>
            <a:ext cx="4721781" cy="1421606"/>
          </a:xfrm>
          <a:prstGeom prst="rect">
            <a:avLst/>
          </a:prstGeom>
          <a:noFill/>
          <a:ln/>
        </p:spPr>
        <p:txBody>
          <a:bodyPr wrap="square" rtlCol="0" anchor="t"/>
          <a:lstStyle/>
          <a:p>
            <a:pPr marL="0" indent="0">
              <a:lnSpc>
                <a:spcPts val="2799"/>
              </a:lnSpc>
              <a:buNone/>
            </a:pPr>
            <a:r>
              <a:rPr lang="en-US" sz="1750" dirty="0">
                <a:solidFill>
                  <a:srgbClr val="E0D6DE"/>
                </a:solidFill>
                <a:latin typeface="Noto Sans TC" pitchFamily="34" charset="0"/>
                <a:ea typeface="Noto Sans TC" pitchFamily="34" charset="-122"/>
                <a:cs typeface="Noto Sans TC" pitchFamily="34" charset="-120"/>
              </a:rPr>
              <a:t>Once a victim's information is obtained, phishers can automate the process of exploiting that data for financial gain or other malicious purposes.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7070C"/>
          </a:solidFill>
          <a:ln/>
        </p:spPr>
      </p:sp>
      <p:sp>
        <p:nvSpPr>
          <p:cNvPr id="4" name="Text 1"/>
          <p:cNvSpPr/>
          <p:nvPr/>
        </p:nvSpPr>
        <p:spPr>
          <a:xfrm>
            <a:off x="2037993" y="2479238"/>
            <a:ext cx="6000274" cy="694373"/>
          </a:xfrm>
          <a:prstGeom prst="rect">
            <a:avLst/>
          </a:prstGeom>
          <a:noFill/>
          <a:ln/>
        </p:spPr>
        <p:txBody>
          <a:bodyPr wrap="none" rtlCol="0" anchor="t"/>
          <a:lstStyle/>
          <a:p>
            <a:pPr marL="0" indent="0">
              <a:lnSpc>
                <a:spcPts val="5468"/>
              </a:lnSpc>
              <a:buNone/>
            </a:pPr>
            <a:r>
              <a:rPr lang="en-US" sz="4374" dirty="0">
                <a:solidFill>
                  <a:srgbClr val="B380FF"/>
                </a:solidFill>
                <a:latin typeface="Sora" pitchFamily="34" charset="0"/>
                <a:ea typeface="Sora" pitchFamily="34" charset="-122"/>
                <a:cs typeface="Sora" pitchFamily="34" charset="-120"/>
              </a:rPr>
              <a:t>Red Flags to Look For</a:t>
            </a:r>
            <a:endParaRPr lang="en-US" sz="4374" dirty="0"/>
          </a:p>
        </p:txBody>
      </p:sp>
      <p:sp>
        <p:nvSpPr>
          <p:cNvPr id="5" name="Text 2"/>
          <p:cNvSpPr/>
          <p:nvPr/>
        </p:nvSpPr>
        <p:spPr>
          <a:xfrm>
            <a:off x="2393394" y="3617952"/>
            <a:ext cx="10199013" cy="355402"/>
          </a:xfrm>
          <a:prstGeom prst="rect">
            <a:avLst/>
          </a:prstGeom>
          <a:noFill/>
          <a:ln/>
        </p:spPr>
        <p:txBody>
          <a:bodyPr wrap="none" rtlCol="0" anchor="t"/>
          <a:lstStyle/>
          <a:p>
            <a:pPr marL="342900" indent="-342900" algn="l">
              <a:lnSpc>
                <a:spcPts val="2799"/>
              </a:lnSpc>
              <a:buSzPct val="100000"/>
              <a:buFont typeface="+mj-lt"/>
              <a:buAutoNum type="arabicPeriod"/>
            </a:pPr>
            <a:r>
              <a:rPr lang="en-US" sz="1750" dirty="0">
                <a:solidFill>
                  <a:srgbClr val="E0D6DE"/>
                </a:solidFill>
                <a:latin typeface="Noto Sans TC" pitchFamily="34" charset="0"/>
                <a:ea typeface="Noto Sans TC" pitchFamily="34" charset="-122"/>
                <a:cs typeface="Noto Sans TC" pitchFamily="34" charset="-120"/>
              </a:rPr>
              <a:t>Urgent or threatening language prompting immediate action</a:t>
            </a:r>
            <a:endParaRPr lang="en-US" sz="1750" dirty="0"/>
          </a:p>
        </p:txBody>
      </p:sp>
      <p:sp>
        <p:nvSpPr>
          <p:cNvPr id="6" name="Text 3"/>
          <p:cNvSpPr/>
          <p:nvPr/>
        </p:nvSpPr>
        <p:spPr>
          <a:xfrm>
            <a:off x="2393394" y="4062174"/>
            <a:ext cx="10199013" cy="355402"/>
          </a:xfrm>
          <a:prstGeom prst="rect">
            <a:avLst/>
          </a:prstGeom>
          <a:noFill/>
          <a:ln/>
        </p:spPr>
        <p:txBody>
          <a:bodyPr wrap="none" rtlCol="0" anchor="t"/>
          <a:lstStyle/>
          <a:p>
            <a:pPr marL="342900" indent="-342900" algn="l">
              <a:lnSpc>
                <a:spcPts val="2799"/>
              </a:lnSpc>
              <a:buSzPct val="100000"/>
              <a:buFont typeface="+mj-lt"/>
              <a:buAutoNum type="arabicPeriod" startAt="2"/>
            </a:pPr>
            <a:r>
              <a:rPr lang="en-US" sz="1750" dirty="0">
                <a:solidFill>
                  <a:srgbClr val="E0D6DE"/>
                </a:solidFill>
                <a:latin typeface="Noto Sans TC" pitchFamily="34" charset="0"/>
                <a:ea typeface="Noto Sans TC" pitchFamily="34" charset="-122"/>
                <a:cs typeface="Noto Sans TC" pitchFamily="34" charset="-120"/>
              </a:rPr>
              <a:t>Requests for sensitive information like login credentials or financial details</a:t>
            </a:r>
            <a:endParaRPr lang="en-US" sz="1750" dirty="0"/>
          </a:p>
        </p:txBody>
      </p:sp>
      <p:sp>
        <p:nvSpPr>
          <p:cNvPr id="7" name="Text 4"/>
          <p:cNvSpPr/>
          <p:nvPr/>
        </p:nvSpPr>
        <p:spPr>
          <a:xfrm>
            <a:off x="2393394" y="4506397"/>
            <a:ext cx="10199013" cy="355402"/>
          </a:xfrm>
          <a:prstGeom prst="rect">
            <a:avLst/>
          </a:prstGeom>
          <a:noFill/>
          <a:ln/>
        </p:spPr>
        <p:txBody>
          <a:bodyPr wrap="none" rtlCol="0" anchor="t"/>
          <a:lstStyle/>
          <a:p>
            <a:pPr marL="342900" indent="-342900" algn="l">
              <a:lnSpc>
                <a:spcPts val="2799"/>
              </a:lnSpc>
              <a:buSzPct val="100000"/>
              <a:buFont typeface="+mj-lt"/>
              <a:buAutoNum type="arabicPeriod" startAt="3"/>
            </a:pPr>
            <a:r>
              <a:rPr lang="en-US" sz="1750" dirty="0">
                <a:solidFill>
                  <a:srgbClr val="E0D6DE"/>
                </a:solidFill>
                <a:latin typeface="Noto Sans TC" pitchFamily="34" charset="0"/>
                <a:ea typeface="Noto Sans TC" pitchFamily="34" charset="-122"/>
                <a:cs typeface="Noto Sans TC" pitchFamily="34" charset="-120"/>
              </a:rPr>
              <a:t>Sender email address that doesn't match the company it claims to be from</a:t>
            </a:r>
            <a:endParaRPr lang="en-US" sz="1750" dirty="0"/>
          </a:p>
        </p:txBody>
      </p:sp>
      <p:sp>
        <p:nvSpPr>
          <p:cNvPr id="8" name="Text 5"/>
          <p:cNvSpPr/>
          <p:nvPr/>
        </p:nvSpPr>
        <p:spPr>
          <a:xfrm>
            <a:off x="2393394" y="4950619"/>
            <a:ext cx="10199013" cy="355402"/>
          </a:xfrm>
          <a:prstGeom prst="rect">
            <a:avLst/>
          </a:prstGeom>
          <a:noFill/>
          <a:ln/>
        </p:spPr>
        <p:txBody>
          <a:bodyPr wrap="none" rtlCol="0" anchor="t"/>
          <a:lstStyle/>
          <a:p>
            <a:pPr marL="342900" indent="-342900" algn="l">
              <a:lnSpc>
                <a:spcPts val="2799"/>
              </a:lnSpc>
              <a:buSzPct val="100000"/>
              <a:buFont typeface="+mj-lt"/>
              <a:buAutoNum type="arabicPeriod" startAt="4"/>
            </a:pPr>
            <a:r>
              <a:rPr lang="en-US" sz="1750" dirty="0">
                <a:solidFill>
                  <a:srgbClr val="E0D6DE"/>
                </a:solidFill>
                <a:latin typeface="Noto Sans TC" pitchFamily="34" charset="0"/>
                <a:ea typeface="Noto Sans TC" pitchFamily="34" charset="-122"/>
                <a:cs typeface="Noto Sans TC" pitchFamily="34" charset="-120"/>
              </a:rPr>
              <a:t>Suspicious attachments or links that could install malware</a:t>
            </a:r>
            <a:endParaRPr lang="en-US" sz="1750" dirty="0"/>
          </a:p>
        </p:txBody>
      </p:sp>
      <p:sp>
        <p:nvSpPr>
          <p:cNvPr id="9" name="Text 6"/>
          <p:cNvSpPr/>
          <p:nvPr/>
        </p:nvSpPr>
        <p:spPr>
          <a:xfrm>
            <a:off x="2393394" y="5394841"/>
            <a:ext cx="10199013" cy="355402"/>
          </a:xfrm>
          <a:prstGeom prst="rect">
            <a:avLst/>
          </a:prstGeom>
          <a:noFill/>
          <a:ln/>
        </p:spPr>
        <p:txBody>
          <a:bodyPr wrap="none" rtlCol="0" anchor="t"/>
          <a:lstStyle/>
          <a:p>
            <a:pPr marL="342900" indent="-342900" algn="l">
              <a:lnSpc>
                <a:spcPts val="2799"/>
              </a:lnSpc>
              <a:buSzPct val="100000"/>
              <a:buFont typeface="+mj-lt"/>
              <a:buAutoNum type="arabicPeriod" startAt="5"/>
            </a:pPr>
            <a:r>
              <a:rPr lang="en-US" sz="1750" dirty="0">
                <a:solidFill>
                  <a:srgbClr val="E0D6DE"/>
                </a:solidFill>
                <a:latin typeface="Noto Sans TC" pitchFamily="34" charset="0"/>
                <a:ea typeface="Noto Sans TC" pitchFamily="34" charset="-122"/>
                <a:cs typeface="Noto Sans TC" pitchFamily="34" charset="-120"/>
              </a:rPr>
              <a:t>Poor grammar, spelling, or formatting that seems unprofessional</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7070C"/>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833199" y="1707237"/>
            <a:ext cx="7477601" cy="1388745"/>
          </a:xfrm>
          <a:prstGeom prst="rect">
            <a:avLst/>
          </a:prstGeom>
          <a:noFill/>
          <a:ln/>
        </p:spPr>
        <p:txBody>
          <a:bodyPr wrap="square" rtlCol="0" anchor="t"/>
          <a:lstStyle/>
          <a:p>
            <a:pPr marL="0" indent="0">
              <a:lnSpc>
                <a:spcPts val="5468"/>
              </a:lnSpc>
              <a:buNone/>
            </a:pPr>
            <a:r>
              <a:rPr lang="en-US" sz="4374" dirty="0">
                <a:solidFill>
                  <a:srgbClr val="B380FF"/>
                </a:solidFill>
                <a:latin typeface="Sora" pitchFamily="34" charset="0"/>
                <a:ea typeface="Sora" pitchFamily="34" charset="-122"/>
                <a:cs typeface="Sora" pitchFamily="34" charset="-120"/>
              </a:rPr>
              <a:t>Identifying Phishing Emails</a:t>
            </a:r>
            <a:endParaRPr lang="en-US" sz="4374" dirty="0"/>
          </a:p>
        </p:txBody>
      </p:sp>
      <p:sp>
        <p:nvSpPr>
          <p:cNvPr id="6" name="Text 2"/>
          <p:cNvSpPr/>
          <p:nvPr/>
        </p:nvSpPr>
        <p:spPr>
          <a:xfrm>
            <a:off x="833199" y="3429238"/>
            <a:ext cx="7477601" cy="1421606"/>
          </a:xfrm>
          <a:prstGeom prst="rect">
            <a:avLst/>
          </a:prstGeom>
          <a:noFill/>
          <a:ln/>
        </p:spPr>
        <p:txBody>
          <a:bodyPr wrap="square" rtlCol="0" anchor="t"/>
          <a:lstStyle/>
          <a:p>
            <a:pPr marL="0" indent="0">
              <a:lnSpc>
                <a:spcPts val="2799"/>
              </a:lnSpc>
              <a:buNone/>
            </a:pPr>
            <a:r>
              <a:rPr lang="en-US" sz="1750" dirty="0">
                <a:solidFill>
                  <a:srgbClr val="E0D6DE"/>
                </a:solidFill>
                <a:latin typeface="Noto Sans TC" pitchFamily="34" charset="0"/>
                <a:ea typeface="Noto Sans TC" pitchFamily="34" charset="-122"/>
                <a:cs typeface="Noto Sans TC" pitchFamily="34" charset="-120"/>
              </a:rPr>
              <a:t>Phishing emails often contain suspicious links, request sensitive information, or have poor spelling and grammar. Look for red flags like urgent deadlines, generic greetings, and odd sender email addresses. Verify the authenticity of any requests before responding.</a:t>
            </a:r>
            <a:endParaRPr lang="en-US" sz="1750" dirty="0"/>
          </a:p>
        </p:txBody>
      </p:sp>
      <p:sp>
        <p:nvSpPr>
          <p:cNvPr id="7" name="Text 3"/>
          <p:cNvSpPr/>
          <p:nvPr/>
        </p:nvSpPr>
        <p:spPr>
          <a:xfrm>
            <a:off x="833199" y="5100757"/>
            <a:ext cx="7477601" cy="1421606"/>
          </a:xfrm>
          <a:prstGeom prst="rect">
            <a:avLst/>
          </a:prstGeom>
          <a:noFill/>
          <a:ln/>
        </p:spPr>
        <p:txBody>
          <a:bodyPr wrap="square" rtlCol="0" anchor="t"/>
          <a:lstStyle/>
          <a:p>
            <a:pPr marL="0" indent="0">
              <a:lnSpc>
                <a:spcPts val="2799"/>
              </a:lnSpc>
              <a:buNone/>
            </a:pPr>
            <a:r>
              <a:rPr lang="en-US" sz="1750" dirty="0">
                <a:solidFill>
                  <a:srgbClr val="E0D6DE"/>
                </a:solidFill>
                <a:latin typeface="Noto Sans TC" pitchFamily="34" charset="0"/>
                <a:ea typeface="Noto Sans TC" pitchFamily="34" charset="-122"/>
                <a:cs typeface="Noto Sans TC" pitchFamily="34" charset="-120"/>
              </a:rPr>
              <a:t>Scrutinize email headers, sender details, and the overall tone and content to detect potential phishing attempts. When in doubt, contact the supposed sender through a verified channel to confirm the legitimacy of the message.</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7070C"/>
          </a:solidFill>
          <a:ln/>
        </p:spPr>
      </p:sp>
      <p:pic>
        <p:nvPicPr>
          <p:cNvPr id="4" name="Image 1" descr="preencoded.png"/>
          <p:cNvPicPr>
            <a:picLocks noChangeAspect="1"/>
          </p:cNvPicPr>
          <p:nvPr/>
        </p:nvPicPr>
        <p:blipFill>
          <a:blip r:embed="rId4"/>
          <a:stretch>
            <a:fillRect/>
          </a:stretch>
        </p:blipFill>
        <p:spPr>
          <a:xfrm>
            <a:off x="0" y="0"/>
            <a:ext cx="3657600" cy="8229600"/>
          </a:xfrm>
          <a:prstGeom prst="rect">
            <a:avLst/>
          </a:prstGeom>
        </p:spPr>
      </p:pic>
      <p:sp>
        <p:nvSpPr>
          <p:cNvPr id="5" name="Text 1"/>
          <p:cNvSpPr/>
          <p:nvPr/>
        </p:nvSpPr>
        <p:spPr>
          <a:xfrm>
            <a:off x="4490799" y="934760"/>
            <a:ext cx="7838837" cy="694373"/>
          </a:xfrm>
          <a:prstGeom prst="rect">
            <a:avLst/>
          </a:prstGeom>
          <a:noFill/>
          <a:ln/>
        </p:spPr>
        <p:txBody>
          <a:bodyPr wrap="none" rtlCol="0" anchor="t"/>
          <a:lstStyle/>
          <a:p>
            <a:pPr marL="0" indent="0">
              <a:lnSpc>
                <a:spcPts val="5468"/>
              </a:lnSpc>
              <a:buNone/>
            </a:pPr>
            <a:r>
              <a:rPr lang="en-US" sz="4374" dirty="0">
                <a:solidFill>
                  <a:srgbClr val="B380FF"/>
                </a:solidFill>
                <a:latin typeface="Sora" pitchFamily="34" charset="0"/>
                <a:ea typeface="Sora" pitchFamily="34" charset="-122"/>
                <a:cs typeface="Sora" pitchFamily="34" charset="-120"/>
              </a:rPr>
              <a:t>Protecting against Phishing</a:t>
            </a:r>
            <a:endParaRPr lang="en-US" sz="4374" dirty="0"/>
          </a:p>
        </p:txBody>
      </p:sp>
      <p:pic>
        <p:nvPicPr>
          <p:cNvPr id="6" name="Image 2" descr="preencoded.png"/>
          <p:cNvPicPr>
            <a:picLocks noChangeAspect="1"/>
          </p:cNvPicPr>
          <p:nvPr/>
        </p:nvPicPr>
        <p:blipFill>
          <a:blip r:embed="rId5"/>
          <a:stretch>
            <a:fillRect/>
          </a:stretch>
        </p:blipFill>
        <p:spPr>
          <a:xfrm>
            <a:off x="4490799" y="1962388"/>
            <a:ext cx="1110972" cy="1777484"/>
          </a:xfrm>
          <a:prstGeom prst="rect">
            <a:avLst/>
          </a:prstGeom>
        </p:spPr>
      </p:pic>
      <p:sp>
        <p:nvSpPr>
          <p:cNvPr id="7" name="Text 2"/>
          <p:cNvSpPr/>
          <p:nvPr/>
        </p:nvSpPr>
        <p:spPr>
          <a:xfrm>
            <a:off x="5935028" y="2184559"/>
            <a:ext cx="3348871" cy="347186"/>
          </a:xfrm>
          <a:prstGeom prst="rect">
            <a:avLst/>
          </a:prstGeom>
          <a:noFill/>
          <a:ln/>
        </p:spPr>
        <p:txBody>
          <a:bodyPr wrap="none" rtlCol="0" anchor="t"/>
          <a:lstStyle/>
          <a:p>
            <a:pPr marL="0" indent="0" algn="l">
              <a:lnSpc>
                <a:spcPts val="2734"/>
              </a:lnSpc>
              <a:buNone/>
            </a:pPr>
            <a:r>
              <a:rPr lang="en-US" sz="2187" dirty="0">
                <a:solidFill>
                  <a:srgbClr val="B380FF"/>
                </a:solidFill>
                <a:latin typeface="Sora" pitchFamily="34" charset="0"/>
                <a:ea typeface="Sora" pitchFamily="34" charset="-122"/>
                <a:cs typeface="Sora" pitchFamily="34" charset="-120"/>
              </a:rPr>
              <a:t>Use Strong Email Filters</a:t>
            </a:r>
            <a:endParaRPr lang="en-US" sz="2187" dirty="0"/>
          </a:p>
        </p:txBody>
      </p:sp>
      <p:sp>
        <p:nvSpPr>
          <p:cNvPr id="8" name="Text 3"/>
          <p:cNvSpPr/>
          <p:nvPr/>
        </p:nvSpPr>
        <p:spPr>
          <a:xfrm>
            <a:off x="5935028" y="2664976"/>
            <a:ext cx="7862173" cy="710803"/>
          </a:xfrm>
          <a:prstGeom prst="rect">
            <a:avLst/>
          </a:prstGeom>
          <a:noFill/>
          <a:ln/>
        </p:spPr>
        <p:txBody>
          <a:bodyPr wrap="square" rtlCol="0" anchor="t"/>
          <a:lstStyle/>
          <a:p>
            <a:pPr marL="0" indent="0" algn="l">
              <a:lnSpc>
                <a:spcPts val="2799"/>
              </a:lnSpc>
              <a:buNone/>
            </a:pPr>
            <a:r>
              <a:rPr lang="en-US" sz="1750" dirty="0">
                <a:solidFill>
                  <a:srgbClr val="E0D6DE"/>
                </a:solidFill>
                <a:latin typeface="Noto Sans TC" pitchFamily="34" charset="0"/>
                <a:ea typeface="Noto Sans TC" pitchFamily="34" charset="-122"/>
                <a:cs typeface="Noto Sans TC" pitchFamily="34" charset="-120"/>
              </a:rPr>
              <a:t>Employ robust email filters to identify and block suspicious messages before they reach your inbox.</a:t>
            </a:r>
            <a:endParaRPr lang="en-US" sz="1750" dirty="0"/>
          </a:p>
        </p:txBody>
      </p:sp>
      <p:pic>
        <p:nvPicPr>
          <p:cNvPr id="9" name="Image 3" descr="preencoded.png"/>
          <p:cNvPicPr>
            <a:picLocks noChangeAspect="1"/>
          </p:cNvPicPr>
          <p:nvPr/>
        </p:nvPicPr>
        <p:blipFill>
          <a:blip r:embed="rId6"/>
          <a:stretch>
            <a:fillRect/>
          </a:stretch>
        </p:blipFill>
        <p:spPr>
          <a:xfrm>
            <a:off x="4490799" y="3739872"/>
            <a:ext cx="1110972" cy="1777484"/>
          </a:xfrm>
          <a:prstGeom prst="rect">
            <a:avLst/>
          </a:prstGeom>
        </p:spPr>
      </p:pic>
      <p:sp>
        <p:nvSpPr>
          <p:cNvPr id="10" name="Text 4"/>
          <p:cNvSpPr/>
          <p:nvPr/>
        </p:nvSpPr>
        <p:spPr>
          <a:xfrm>
            <a:off x="5935028" y="3962043"/>
            <a:ext cx="4122658" cy="347186"/>
          </a:xfrm>
          <a:prstGeom prst="rect">
            <a:avLst/>
          </a:prstGeom>
          <a:noFill/>
          <a:ln/>
        </p:spPr>
        <p:txBody>
          <a:bodyPr wrap="none" rtlCol="0" anchor="t"/>
          <a:lstStyle/>
          <a:p>
            <a:pPr marL="0" indent="0" algn="l">
              <a:lnSpc>
                <a:spcPts val="2734"/>
              </a:lnSpc>
              <a:buNone/>
            </a:pPr>
            <a:r>
              <a:rPr lang="en-US" sz="2187" dirty="0">
                <a:solidFill>
                  <a:srgbClr val="B380FF"/>
                </a:solidFill>
                <a:latin typeface="Sora" pitchFamily="34" charset="0"/>
                <a:ea typeface="Sora" pitchFamily="34" charset="-122"/>
                <a:cs typeface="Sora" pitchFamily="34" charset="-120"/>
              </a:rPr>
              <a:t>Verify Links and Attachments</a:t>
            </a:r>
            <a:endParaRPr lang="en-US" sz="2187" dirty="0"/>
          </a:p>
        </p:txBody>
      </p:sp>
      <p:sp>
        <p:nvSpPr>
          <p:cNvPr id="11" name="Text 5"/>
          <p:cNvSpPr/>
          <p:nvPr/>
        </p:nvSpPr>
        <p:spPr>
          <a:xfrm>
            <a:off x="5935028" y="4442460"/>
            <a:ext cx="7862173" cy="710803"/>
          </a:xfrm>
          <a:prstGeom prst="rect">
            <a:avLst/>
          </a:prstGeom>
          <a:noFill/>
          <a:ln/>
        </p:spPr>
        <p:txBody>
          <a:bodyPr wrap="square" rtlCol="0" anchor="t"/>
          <a:lstStyle/>
          <a:p>
            <a:pPr marL="0" indent="0" algn="l">
              <a:lnSpc>
                <a:spcPts val="2799"/>
              </a:lnSpc>
              <a:buNone/>
            </a:pPr>
            <a:r>
              <a:rPr lang="en-US" sz="1750" dirty="0">
                <a:solidFill>
                  <a:srgbClr val="E0D6DE"/>
                </a:solidFill>
                <a:latin typeface="Noto Sans TC" pitchFamily="34" charset="0"/>
                <a:ea typeface="Noto Sans TC" pitchFamily="34" charset="-122"/>
                <a:cs typeface="Noto Sans TC" pitchFamily="34" charset="-120"/>
              </a:rPr>
              <a:t>Carefully scrutinize any links or attachments in emails, as these are common vectors for phishing attacks.</a:t>
            </a:r>
            <a:endParaRPr lang="en-US" sz="1750" dirty="0"/>
          </a:p>
        </p:txBody>
      </p:sp>
      <p:pic>
        <p:nvPicPr>
          <p:cNvPr id="12" name="Image 4" descr="preencoded.png"/>
          <p:cNvPicPr>
            <a:picLocks noChangeAspect="1"/>
          </p:cNvPicPr>
          <p:nvPr/>
        </p:nvPicPr>
        <p:blipFill>
          <a:blip r:embed="rId7"/>
          <a:stretch>
            <a:fillRect/>
          </a:stretch>
        </p:blipFill>
        <p:spPr>
          <a:xfrm>
            <a:off x="4490799" y="5517356"/>
            <a:ext cx="1110972" cy="1777484"/>
          </a:xfrm>
          <a:prstGeom prst="rect">
            <a:avLst/>
          </a:prstGeom>
        </p:spPr>
      </p:pic>
      <p:sp>
        <p:nvSpPr>
          <p:cNvPr id="13" name="Text 6"/>
          <p:cNvSpPr/>
          <p:nvPr/>
        </p:nvSpPr>
        <p:spPr>
          <a:xfrm>
            <a:off x="5935028" y="5739527"/>
            <a:ext cx="4845963" cy="347186"/>
          </a:xfrm>
          <a:prstGeom prst="rect">
            <a:avLst/>
          </a:prstGeom>
          <a:noFill/>
          <a:ln/>
        </p:spPr>
        <p:txBody>
          <a:bodyPr wrap="none" rtlCol="0" anchor="t"/>
          <a:lstStyle/>
          <a:p>
            <a:pPr marL="0" indent="0" algn="l">
              <a:lnSpc>
                <a:spcPts val="2734"/>
              </a:lnSpc>
              <a:buNone/>
            </a:pPr>
            <a:r>
              <a:rPr lang="en-US" sz="2187" dirty="0">
                <a:solidFill>
                  <a:srgbClr val="B380FF"/>
                </a:solidFill>
                <a:latin typeface="Sora" pitchFamily="34" charset="0"/>
                <a:ea typeface="Sora" pitchFamily="34" charset="-122"/>
                <a:cs typeface="Sora" pitchFamily="34" charset="-120"/>
              </a:rPr>
              <a:t>Enable Two-Factor Authentication</a:t>
            </a:r>
            <a:endParaRPr lang="en-US" sz="2187" dirty="0"/>
          </a:p>
        </p:txBody>
      </p:sp>
      <p:sp>
        <p:nvSpPr>
          <p:cNvPr id="14" name="Text 7"/>
          <p:cNvSpPr/>
          <p:nvPr/>
        </p:nvSpPr>
        <p:spPr>
          <a:xfrm>
            <a:off x="5935028" y="6219944"/>
            <a:ext cx="7862173" cy="710803"/>
          </a:xfrm>
          <a:prstGeom prst="rect">
            <a:avLst/>
          </a:prstGeom>
          <a:noFill/>
          <a:ln/>
        </p:spPr>
        <p:txBody>
          <a:bodyPr wrap="square" rtlCol="0" anchor="t"/>
          <a:lstStyle/>
          <a:p>
            <a:pPr marL="0" indent="0" algn="l">
              <a:lnSpc>
                <a:spcPts val="2799"/>
              </a:lnSpc>
              <a:buNone/>
            </a:pPr>
            <a:r>
              <a:rPr lang="en-US" sz="1750" dirty="0">
                <a:solidFill>
                  <a:srgbClr val="E0D6DE"/>
                </a:solidFill>
                <a:latin typeface="Noto Sans TC" pitchFamily="34" charset="0"/>
                <a:ea typeface="Noto Sans TC" pitchFamily="34" charset="-122"/>
                <a:cs typeface="Noto Sans TC" pitchFamily="34" charset="-120"/>
              </a:rPr>
              <a:t>Activate two-factor authentication on your accounts to add an extra layer of security against unauthorized access.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195838"/>
            <a:ext cx="14630400" cy="9133165"/>
          </a:xfrm>
          <a:prstGeom prst="rect">
            <a:avLst/>
          </a:prstGeom>
          <a:solidFill>
            <a:srgbClr val="07070C"/>
          </a:solidFill>
          <a:ln/>
        </p:spPr>
      </p:sp>
      <p:sp>
        <p:nvSpPr>
          <p:cNvPr id="4" name="Text 1"/>
          <p:cNvSpPr/>
          <p:nvPr/>
        </p:nvSpPr>
        <p:spPr>
          <a:xfrm>
            <a:off x="3621167" y="427673"/>
            <a:ext cx="7388066" cy="972026"/>
          </a:xfrm>
          <a:prstGeom prst="rect">
            <a:avLst/>
          </a:prstGeom>
          <a:noFill/>
          <a:ln/>
        </p:spPr>
        <p:txBody>
          <a:bodyPr wrap="square" rtlCol="0" anchor="t"/>
          <a:lstStyle/>
          <a:p>
            <a:pPr marL="0" indent="0">
              <a:lnSpc>
                <a:spcPts val="3827"/>
              </a:lnSpc>
              <a:buNone/>
            </a:pPr>
            <a:r>
              <a:rPr lang="en-US" sz="3062" dirty="0">
                <a:solidFill>
                  <a:srgbClr val="B380FF"/>
                </a:solidFill>
                <a:latin typeface="Sora" pitchFamily="34" charset="0"/>
                <a:ea typeface="Sora" pitchFamily="34" charset="-122"/>
                <a:cs typeface="Sora" pitchFamily="34" charset="-120"/>
              </a:rPr>
              <a:t>Reporting Suspected Phishing Attempts</a:t>
            </a:r>
            <a:endParaRPr lang="en-US" sz="3062" dirty="0"/>
          </a:p>
        </p:txBody>
      </p:sp>
      <p:sp>
        <p:nvSpPr>
          <p:cNvPr id="5" name="Text 2"/>
          <p:cNvSpPr/>
          <p:nvPr/>
        </p:nvSpPr>
        <p:spPr>
          <a:xfrm>
            <a:off x="2262753" y="1710690"/>
            <a:ext cx="8746480" cy="998815"/>
          </a:xfrm>
          <a:prstGeom prst="rect">
            <a:avLst/>
          </a:prstGeom>
          <a:noFill/>
          <a:ln/>
        </p:spPr>
        <p:txBody>
          <a:bodyPr wrap="square" rtlCol="0" anchor="t"/>
          <a:lstStyle/>
          <a:p>
            <a:pPr marL="0" indent="0">
              <a:buNone/>
            </a:pPr>
            <a:r>
              <a:rPr lang="en-US" sz="2000" dirty="0">
                <a:solidFill>
                  <a:srgbClr val="E0D6DE"/>
                </a:solidFill>
                <a:latin typeface="Noto Sans TC" pitchFamily="34" charset="0"/>
                <a:ea typeface="Noto Sans TC" pitchFamily="34" charset="-122"/>
                <a:cs typeface="Noto Sans TC" pitchFamily="34" charset="-120"/>
              </a:rPr>
              <a:t>If you believe you have received a phishing email or have fallen victim to a phishing scam, it's important to report it promptly. Reporting helps protect others and aids in the ongoing fight against cybercrime.</a:t>
            </a:r>
            <a:endParaRPr lang="en-US" sz="2000" dirty="0"/>
          </a:p>
        </p:txBody>
      </p:sp>
      <p:sp>
        <p:nvSpPr>
          <p:cNvPr id="6" name="Text 3"/>
          <p:cNvSpPr/>
          <p:nvPr/>
        </p:nvSpPr>
        <p:spPr>
          <a:xfrm>
            <a:off x="3621167" y="2709505"/>
            <a:ext cx="7388066" cy="466606"/>
          </a:xfrm>
          <a:prstGeom prst="rect">
            <a:avLst/>
          </a:prstGeom>
          <a:noFill/>
          <a:ln/>
        </p:spPr>
        <p:txBody>
          <a:bodyPr wrap="none" rtlCol="0" anchor="t"/>
          <a:lstStyle/>
          <a:p>
            <a:pPr marL="0" indent="0" algn="ctr">
              <a:lnSpc>
                <a:spcPts val="3674"/>
              </a:lnSpc>
              <a:buNone/>
            </a:pPr>
            <a:endParaRPr lang="en-US" sz="3674" dirty="0"/>
          </a:p>
        </p:txBody>
      </p:sp>
      <p:sp>
        <p:nvSpPr>
          <p:cNvPr id="7" name="Text 4"/>
          <p:cNvSpPr/>
          <p:nvPr/>
        </p:nvSpPr>
        <p:spPr>
          <a:xfrm>
            <a:off x="3621167" y="3370421"/>
            <a:ext cx="7388066" cy="248722"/>
          </a:xfrm>
          <a:prstGeom prst="rect">
            <a:avLst/>
          </a:prstGeom>
          <a:noFill/>
          <a:ln/>
        </p:spPr>
        <p:txBody>
          <a:bodyPr wrap="none" rtlCol="0" anchor="t"/>
          <a:lstStyle/>
          <a:p>
            <a:pPr marL="0" indent="0" algn="ctr">
              <a:lnSpc>
                <a:spcPts val="1960"/>
              </a:lnSpc>
              <a:buNone/>
            </a:pPr>
            <a:endParaRPr lang="en-US" sz="1225" dirty="0"/>
          </a:p>
        </p:txBody>
      </p:sp>
      <p:sp>
        <p:nvSpPr>
          <p:cNvPr id="8" name="Text 5"/>
          <p:cNvSpPr/>
          <p:nvPr/>
        </p:nvSpPr>
        <p:spPr>
          <a:xfrm>
            <a:off x="3621167" y="4163497"/>
            <a:ext cx="7388066" cy="466606"/>
          </a:xfrm>
          <a:prstGeom prst="rect">
            <a:avLst/>
          </a:prstGeom>
          <a:noFill/>
          <a:ln/>
        </p:spPr>
        <p:txBody>
          <a:bodyPr wrap="none" rtlCol="0" anchor="t"/>
          <a:lstStyle/>
          <a:p>
            <a:pPr marL="0" indent="0" algn="ctr">
              <a:lnSpc>
                <a:spcPts val="3674"/>
              </a:lnSpc>
              <a:buNone/>
            </a:pPr>
            <a:endParaRPr lang="en-US" sz="3674" dirty="0"/>
          </a:p>
        </p:txBody>
      </p:sp>
      <p:sp>
        <p:nvSpPr>
          <p:cNvPr id="9" name="Text 6"/>
          <p:cNvSpPr/>
          <p:nvPr/>
        </p:nvSpPr>
        <p:spPr>
          <a:xfrm>
            <a:off x="3621167" y="4824413"/>
            <a:ext cx="7388066" cy="248722"/>
          </a:xfrm>
          <a:prstGeom prst="rect">
            <a:avLst/>
          </a:prstGeom>
          <a:noFill/>
          <a:ln/>
        </p:spPr>
        <p:txBody>
          <a:bodyPr wrap="none" rtlCol="0" anchor="t"/>
          <a:lstStyle/>
          <a:p>
            <a:pPr marL="0" indent="0" algn="ctr">
              <a:lnSpc>
                <a:spcPts val="1960"/>
              </a:lnSpc>
              <a:buNone/>
            </a:pPr>
            <a:endParaRPr lang="en-US" sz="1225" dirty="0"/>
          </a:p>
        </p:txBody>
      </p:sp>
      <p:sp>
        <p:nvSpPr>
          <p:cNvPr id="10" name="Text 7"/>
          <p:cNvSpPr/>
          <p:nvPr/>
        </p:nvSpPr>
        <p:spPr>
          <a:xfrm>
            <a:off x="3621167" y="5617488"/>
            <a:ext cx="7388066" cy="466606"/>
          </a:xfrm>
          <a:prstGeom prst="rect">
            <a:avLst/>
          </a:prstGeom>
          <a:noFill/>
          <a:ln/>
        </p:spPr>
        <p:txBody>
          <a:bodyPr wrap="none" rtlCol="0" anchor="t"/>
          <a:lstStyle/>
          <a:p>
            <a:pPr marL="0" indent="0" algn="ctr">
              <a:lnSpc>
                <a:spcPts val="3674"/>
              </a:lnSpc>
              <a:buNone/>
            </a:pPr>
            <a:endParaRPr lang="en-US" sz="3674" dirty="0"/>
          </a:p>
        </p:txBody>
      </p:sp>
      <p:sp>
        <p:nvSpPr>
          <p:cNvPr id="11" name="Text 8"/>
          <p:cNvSpPr/>
          <p:nvPr/>
        </p:nvSpPr>
        <p:spPr>
          <a:xfrm>
            <a:off x="5971095" y="3248917"/>
            <a:ext cx="1944172" cy="625659"/>
          </a:xfrm>
          <a:prstGeom prst="rect">
            <a:avLst/>
          </a:prstGeom>
          <a:noFill/>
          <a:ln/>
        </p:spPr>
        <p:txBody>
          <a:bodyPr wrap="none" rtlCol="0" anchor="t"/>
          <a:lstStyle/>
          <a:p>
            <a:pPr marL="0" indent="0" algn="ctr">
              <a:lnSpc>
                <a:spcPts val="1914"/>
              </a:lnSpc>
              <a:buNone/>
            </a:pPr>
            <a:r>
              <a:rPr lang="en-US" sz="2800" dirty="0">
                <a:solidFill>
                  <a:srgbClr val="B380FF"/>
                </a:solidFill>
                <a:latin typeface="Sora" pitchFamily="34" charset="0"/>
                <a:ea typeface="Sora" pitchFamily="34" charset="-122"/>
                <a:cs typeface="Sora" pitchFamily="34" charset="-120"/>
              </a:rPr>
              <a:t>Reports Per Day</a:t>
            </a:r>
            <a:endParaRPr lang="en-US" sz="2800" dirty="0"/>
          </a:p>
        </p:txBody>
      </p:sp>
      <p:sp>
        <p:nvSpPr>
          <p:cNvPr id="12" name="Text 9"/>
          <p:cNvSpPr/>
          <p:nvPr/>
        </p:nvSpPr>
        <p:spPr>
          <a:xfrm>
            <a:off x="3213964" y="4222668"/>
            <a:ext cx="8746480" cy="407435"/>
          </a:xfrm>
          <a:prstGeom prst="rect">
            <a:avLst/>
          </a:prstGeom>
          <a:noFill/>
          <a:ln/>
        </p:spPr>
        <p:txBody>
          <a:bodyPr wrap="none" rtlCol="0" anchor="t"/>
          <a:lstStyle/>
          <a:p>
            <a:pPr marL="0" indent="0" algn="ctr">
              <a:lnSpc>
                <a:spcPts val="1960"/>
              </a:lnSpc>
              <a:buNone/>
            </a:pPr>
            <a:r>
              <a:rPr lang="en-US" dirty="0">
                <a:solidFill>
                  <a:srgbClr val="E0D6DE"/>
                </a:solidFill>
                <a:latin typeface="Noto Sans TC" pitchFamily="34" charset="0"/>
                <a:ea typeface="Noto Sans TC" pitchFamily="34" charset="-122"/>
                <a:cs typeface="Noto Sans TC" pitchFamily="34" charset="-120"/>
              </a:rPr>
              <a:t>On average, over 15,000 phishing reports are submitted to the relevant authorities each day.</a:t>
            </a:r>
            <a:endParaRPr lang="en-US" dirty="0"/>
          </a:p>
        </p:txBody>
      </p:sp>
      <p:sp>
        <p:nvSpPr>
          <p:cNvPr id="13" name="Text 10"/>
          <p:cNvSpPr/>
          <p:nvPr/>
        </p:nvSpPr>
        <p:spPr>
          <a:xfrm>
            <a:off x="2262753" y="4824413"/>
            <a:ext cx="9217243" cy="1010960"/>
          </a:xfrm>
          <a:prstGeom prst="rect">
            <a:avLst/>
          </a:prstGeom>
          <a:noFill/>
          <a:ln/>
        </p:spPr>
        <p:txBody>
          <a:bodyPr wrap="square" rtlCol="0" anchor="t"/>
          <a:lstStyle/>
          <a:p>
            <a:pPr marL="0" indent="0">
              <a:buNone/>
            </a:pPr>
            <a:r>
              <a:rPr lang="en-US" dirty="0">
                <a:solidFill>
                  <a:srgbClr val="E0D6DE"/>
                </a:solidFill>
                <a:latin typeface="Noto Sans TC" pitchFamily="34" charset="0"/>
                <a:ea typeface="Noto Sans TC" pitchFamily="34" charset="-122"/>
                <a:cs typeface="Noto Sans TC" pitchFamily="34" charset="-120"/>
              </a:rPr>
              <a:t>The first step is to report the suspicious email or activity to your organization's IT department or security team. They can investigate the issue and take appropriate action to mitigate any potential harm.</a:t>
            </a:r>
            <a:endParaRPr lang="en-US" dirty="0"/>
          </a:p>
        </p:txBody>
      </p:sp>
      <p:sp>
        <p:nvSpPr>
          <p:cNvPr id="14" name="Text 11"/>
          <p:cNvSpPr/>
          <p:nvPr/>
        </p:nvSpPr>
        <p:spPr>
          <a:xfrm>
            <a:off x="2262753" y="6084094"/>
            <a:ext cx="10600840" cy="1839109"/>
          </a:xfrm>
          <a:prstGeom prst="rect">
            <a:avLst/>
          </a:prstGeom>
          <a:noFill/>
          <a:ln/>
        </p:spPr>
        <p:txBody>
          <a:bodyPr wrap="square" rtlCol="0" anchor="t"/>
          <a:lstStyle/>
          <a:p>
            <a:pPr marL="0" indent="0">
              <a:buNone/>
            </a:pPr>
            <a:r>
              <a:rPr lang="en-US" dirty="0">
                <a:solidFill>
                  <a:srgbClr val="E0D6DE"/>
                </a:solidFill>
                <a:latin typeface="Noto Sans TC" pitchFamily="34" charset="0"/>
                <a:ea typeface="Noto Sans TC" pitchFamily="34" charset="-122"/>
                <a:cs typeface="Noto Sans TC" pitchFamily="34" charset="-120"/>
              </a:rPr>
              <a:t>You should also consider reporting the incident to government agencies like the Federal Trade Commission (FTC) or the Anti-Phishing Working Group (APWG). These organizations collect data on phishing attacks to help identify trends and disrupt criminal operations.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7070C"/>
          </a:solidFill>
          <a:ln/>
        </p:spPr>
      </p:sp>
      <p:sp>
        <p:nvSpPr>
          <p:cNvPr id="4" name="Text 1"/>
          <p:cNvSpPr/>
          <p:nvPr/>
        </p:nvSpPr>
        <p:spPr>
          <a:xfrm>
            <a:off x="2037993" y="1510070"/>
            <a:ext cx="10018276" cy="694373"/>
          </a:xfrm>
          <a:prstGeom prst="rect">
            <a:avLst/>
          </a:prstGeom>
          <a:noFill/>
          <a:ln/>
        </p:spPr>
        <p:txBody>
          <a:bodyPr wrap="none" rtlCol="0" anchor="t"/>
          <a:lstStyle/>
          <a:p>
            <a:pPr marL="0" indent="0">
              <a:lnSpc>
                <a:spcPts val="5468"/>
              </a:lnSpc>
              <a:buNone/>
            </a:pPr>
            <a:r>
              <a:rPr lang="en-US" sz="4374" dirty="0">
                <a:solidFill>
                  <a:srgbClr val="B380FF"/>
                </a:solidFill>
                <a:latin typeface="Sora" pitchFamily="34" charset="0"/>
                <a:ea typeface="Sora" pitchFamily="34" charset="-122"/>
                <a:cs typeface="Sora" pitchFamily="34" charset="-120"/>
              </a:rPr>
              <a:t>Techniques for Identifying Phishing</a:t>
            </a:r>
            <a:endParaRPr lang="en-US" sz="4374" dirty="0"/>
          </a:p>
        </p:txBody>
      </p:sp>
      <p:sp>
        <p:nvSpPr>
          <p:cNvPr id="5" name="Text 2"/>
          <p:cNvSpPr/>
          <p:nvPr/>
        </p:nvSpPr>
        <p:spPr>
          <a:xfrm>
            <a:off x="2037993" y="2759869"/>
            <a:ext cx="2232065" cy="694373"/>
          </a:xfrm>
          <a:prstGeom prst="rect">
            <a:avLst/>
          </a:prstGeom>
          <a:noFill/>
          <a:ln/>
        </p:spPr>
        <p:txBody>
          <a:bodyPr wrap="square" rtlCol="0" anchor="t"/>
          <a:lstStyle/>
          <a:p>
            <a:pPr marL="0" indent="0">
              <a:lnSpc>
                <a:spcPts val="2734"/>
              </a:lnSpc>
              <a:buNone/>
            </a:pPr>
            <a:r>
              <a:rPr lang="en-US" sz="2187" dirty="0">
                <a:solidFill>
                  <a:srgbClr val="B380FF"/>
                </a:solidFill>
                <a:latin typeface="Sora" pitchFamily="34" charset="0"/>
                <a:ea typeface="Sora" pitchFamily="34" charset="-122"/>
                <a:cs typeface="Sora" pitchFamily="34" charset="-120"/>
              </a:rPr>
              <a:t>Sender Verification</a:t>
            </a:r>
            <a:endParaRPr lang="en-US" sz="2187" dirty="0"/>
          </a:p>
        </p:txBody>
      </p:sp>
      <p:sp>
        <p:nvSpPr>
          <p:cNvPr id="6" name="Text 3"/>
          <p:cNvSpPr/>
          <p:nvPr/>
        </p:nvSpPr>
        <p:spPr>
          <a:xfrm>
            <a:off x="2037993" y="3676412"/>
            <a:ext cx="2232065" cy="2843213"/>
          </a:xfrm>
          <a:prstGeom prst="rect">
            <a:avLst/>
          </a:prstGeom>
          <a:noFill/>
          <a:ln/>
        </p:spPr>
        <p:txBody>
          <a:bodyPr wrap="square" rtlCol="0" anchor="t"/>
          <a:lstStyle/>
          <a:p>
            <a:pPr marL="0" indent="0">
              <a:lnSpc>
                <a:spcPts val="2799"/>
              </a:lnSpc>
              <a:buNone/>
            </a:pPr>
            <a:r>
              <a:rPr lang="en-US" sz="1750" dirty="0">
                <a:solidFill>
                  <a:srgbClr val="E0D6DE"/>
                </a:solidFill>
                <a:latin typeface="Noto Sans TC" pitchFamily="34" charset="0"/>
                <a:ea typeface="Noto Sans TC" pitchFamily="34" charset="-122"/>
                <a:cs typeface="Noto Sans TC" pitchFamily="34" charset="-120"/>
              </a:rPr>
              <a:t>Check the sender's email address to ensure it's from a legitimate source, not a spoofed domain meant to mimic a trusted organization.</a:t>
            </a:r>
            <a:endParaRPr lang="en-US" sz="1750" dirty="0"/>
          </a:p>
        </p:txBody>
      </p:sp>
      <p:sp>
        <p:nvSpPr>
          <p:cNvPr id="7" name="Text 4"/>
          <p:cNvSpPr/>
          <p:nvPr/>
        </p:nvSpPr>
        <p:spPr>
          <a:xfrm>
            <a:off x="4819650" y="2759869"/>
            <a:ext cx="2232065" cy="347186"/>
          </a:xfrm>
          <a:prstGeom prst="rect">
            <a:avLst/>
          </a:prstGeom>
          <a:noFill/>
          <a:ln/>
        </p:spPr>
        <p:txBody>
          <a:bodyPr wrap="none" rtlCol="0" anchor="t"/>
          <a:lstStyle/>
          <a:p>
            <a:pPr marL="0" indent="0">
              <a:lnSpc>
                <a:spcPts val="2734"/>
              </a:lnSpc>
              <a:buNone/>
            </a:pPr>
            <a:r>
              <a:rPr lang="en-US" sz="2187" dirty="0">
                <a:solidFill>
                  <a:srgbClr val="B380FF"/>
                </a:solidFill>
                <a:latin typeface="Sora" pitchFamily="34" charset="0"/>
                <a:ea typeface="Sora" pitchFamily="34" charset="-122"/>
                <a:cs typeface="Sora" pitchFamily="34" charset="-120"/>
              </a:rPr>
              <a:t>Link Inspection</a:t>
            </a:r>
            <a:endParaRPr lang="en-US" sz="2187" dirty="0"/>
          </a:p>
        </p:txBody>
      </p:sp>
      <p:sp>
        <p:nvSpPr>
          <p:cNvPr id="8" name="Text 5"/>
          <p:cNvSpPr/>
          <p:nvPr/>
        </p:nvSpPr>
        <p:spPr>
          <a:xfrm>
            <a:off x="4819650" y="3329226"/>
            <a:ext cx="2232065" cy="2132409"/>
          </a:xfrm>
          <a:prstGeom prst="rect">
            <a:avLst/>
          </a:prstGeom>
          <a:noFill/>
          <a:ln/>
        </p:spPr>
        <p:txBody>
          <a:bodyPr wrap="square" rtlCol="0" anchor="t"/>
          <a:lstStyle/>
          <a:p>
            <a:pPr marL="0" indent="0">
              <a:lnSpc>
                <a:spcPts val="2799"/>
              </a:lnSpc>
              <a:buNone/>
            </a:pPr>
            <a:r>
              <a:rPr lang="en-US" sz="1750" dirty="0">
                <a:solidFill>
                  <a:srgbClr val="E0D6DE"/>
                </a:solidFill>
                <a:latin typeface="Noto Sans TC" pitchFamily="34" charset="0"/>
                <a:ea typeface="Noto Sans TC" pitchFamily="34" charset="-122"/>
                <a:cs typeface="Noto Sans TC" pitchFamily="34" charset="-120"/>
              </a:rPr>
              <a:t>Hover over any links to see the actual URL before clicking. Beware of links that don't match the claimed destination.</a:t>
            </a:r>
            <a:endParaRPr lang="en-US" sz="1750" dirty="0"/>
          </a:p>
        </p:txBody>
      </p:sp>
      <p:sp>
        <p:nvSpPr>
          <p:cNvPr id="9" name="Text 6"/>
          <p:cNvSpPr/>
          <p:nvPr/>
        </p:nvSpPr>
        <p:spPr>
          <a:xfrm>
            <a:off x="7601307" y="2759869"/>
            <a:ext cx="2232065" cy="694373"/>
          </a:xfrm>
          <a:prstGeom prst="rect">
            <a:avLst/>
          </a:prstGeom>
          <a:noFill/>
          <a:ln/>
        </p:spPr>
        <p:txBody>
          <a:bodyPr wrap="square" rtlCol="0" anchor="t"/>
          <a:lstStyle/>
          <a:p>
            <a:pPr marL="0" indent="0">
              <a:lnSpc>
                <a:spcPts val="2734"/>
              </a:lnSpc>
              <a:buNone/>
            </a:pPr>
            <a:r>
              <a:rPr lang="en-US" sz="2187" dirty="0">
                <a:solidFill>
                  <a:srgbClr val="B380FF"/>
                </a:solidFill>
                <a:latin typeface="Sora" pitchFamily="34" charset="0"/>
                <a:ea typeface="Sora" pitchFamily="34" charset="-122"/>
                <a:cs typeface="Sora" pitchFamily="34" charset="-120"/>
              </a:rPr>
              <a:t>Attachment Caution</a:t>
            </a:r>
            <a:endParaRPr lang="en-US" sz="2187" dirty="0"/>
          </a:p>
        </p:txBody>
      </p:sp>
      <p:sp>
        <p:nvSpPr>
          <p:cNvPr id="10" name="Text 7"/>
          <p:cNvSpPr/>
          <p:nvPr/>
        </p:nvSpPr>
        <p:spPr>
          <a:xfrm>
            <a:off x="7601307" y="3676412"/>
            <a:ext cx="2232065" cy="2843213"/>
          </a:xfrm>
          <a:prstGeom prst="rect">
            <a:avLst/>
          </a:prstGeom>
          <a:noFill/>
          <a:ln/>
        </p:spPr>
        <p:txBody>
          <a:bodyPr wrap="square" rtlCol="0" anchor="t"/>
          <a:lstStyle/>
          <a:p>
            <a:pPr marL="0" indent="0">
              <a:lnSpc>
                <a:spcPts val="2799"/>
              </a:lnSpc>
              <a:buNone/>
            </a:pPr>
            <a:r>
              <a:rPr lang="en-US" sz="1750" dirty="0">
                <a:solidFill>
                  <a:srgbClr val="E0D6DE"/>
                </a:solidFill>
                <a:latin typeface="Noto Sans TC" pitchFamily="34" charset="0"/>
                <a:ea typeface="Noto Sans TC" pitchFamily="34" charset="-122"/>
                <a:cs typeface="Noto Sans TC" pitchFamily="34" charset="-120"/>
              </a:rPr>
              <a:t>Be cautious of unexpected attachments, which could contain malware. Verify the attachment is from a known and trusted source.</a:t>
            </a:r>
            <a:endParaRPr lang="en-US" sz="1750" dirty="0"/>
          </a:p>
        </p:txBody>
      </p:sp>
      <p:sp>
        <p:nvSpPr>
          <p:cNvPr id="11" name="Text 8"/>
          <p:cNvSpPr/>
          <p:nvPr/>
        </p:nvSpPr>
        <p:spPr>
          <a:xfrm>
            <a:off x="10382964" y="2759869"/>
            <a:ext cx="2232065" cy="694373"/>
          </a:xfrm>
          <a:prstGeom prst="rect">
            <a:avLst/>
          </a:prstGeom>
          <a:noFill/>
          <a:ln/>
        </p:spPr>
        <p:txBody>
          <a:bodyPr wrap="square" rtlCol="0" anchor="t"/>
          <a:lstStyle/>
          <a:p>
            <a:pPr marL="0" indent="0">
              <a:lnSpc>
                <a:spcPts val="2734"/>
              </a:lnSpc>
              <a:buNone/>
            </a:pPr>
            <a:r>
              <a:rPr lang="en-US" sz="2187" dirty="0">
                <a:solidFill>
                  <a:srgbClr val="B380FF"/>
                </a:solidFill>
                <a:latin typeface="Sora" pitchFamily="34" charset="0"/>
                <a:ea typeface="Sora" pitchFamily="34" charset="-122"/>
                <a:cs typeface="Sora" pitchFamily="34" charset="-120"/>
              </a:rPr>
              <a:t>Tone and Urgency</a:t>
            </a:r>
            <a:endParaRPr lang="en-US" sz="2187" dirty="0"/>
          </a:p>
        </p:txBody>
      </p:sp>
      <p:sp>
        <p:nvSpPr>
          <p:cNvPr id="12" name="Text 9"/>
          <p:cNvSpPr/>
          <p:nvPr/>
        </p:nvSpPr>
        <p:spPr>
          <a:xfrm>
            <a:off x="10382964" y="3676412"/>
            <a:ext cx="2232065" cy="2843213"/>
          </a:xfrm>
          <a:prstGeom prst="rect">
            <a:avLst/>
          </a:prstGeom>
          <a:noFill/>
          <a:ln/>
        </p:spPr>
        <p:txBody>
          <a:bodyPr wrap="square" rtlCol="0" anchor="t"/>
          <a:lstStyle/>
          <a:p>
            <a:pPr marL="0" indent="0">
              <a:lnSpc>
                <a:spcPts val="2799"/>
              </a:lnSpc>
              <a:buNone/>
            </a:pPr>
            <a:r>
              <a:rPr lang="en-US" sz="1750" dirty="0">
                <a:solidFill>
                  <a:srgbClr val="E0D6DE"/>
                </a:solidFill>
                <a:latin typeface="Noto Sans TC" pitchFamily="34" charset="0"/>
                <a:ea typeface="Noto Sans TC" pitchFamily="34" charset="-122"/>
                <a:cs typeface="Noto Sans TC" pitchFamily="34" charset="-120"/>
              </a:rPr>
              <a:t>Watch for emails with a heightened sense of urgency or threatening tone, which are common phishing tactics to elicit a quick response.</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719"/>
          </a:xfrm>
          <a:prstGeom prst="rect">
            <a:avLst/>
          </a:prstGeom>
          <a:solidFill>
            <a:srgbClr val="07070C"/>
          </a:solidFill>
          <a:ln/>
        </p:spPr>
      </p:sp>
      <p:sp>
        <p:nvSpPr>
          <p:cNvPr id="4" name="Text 1"/>
          <p:cNvSpPr/>
          <p:nvPr/>
        </p:nvSpPr>
        <p:spPr>
          <a:xfrm>
            <a:off x="2311360" y="579358"/>
            <a:ext cx="10007679" cy="1316831"/>
          </a:xfrm>
          <a:prstGeom prst="rect">
            <a:avLst/>
          </a:prstGeom>
          <a:noFill/>
          <a:ln/>
        </p:spPr>
        <p:txBody>
          <a:bodyPr wrap="square" rtlCol="0" anchor="t"/>
          <a:lstStyle/>
          <a:p>
            <a:pPr marL="0" indent="0">
              <a:lnSpc>
                <a:spcPts val="5184"/>
              </a:lnSpc>
              <a:buNone/>
            </a:pPr>
            <a:r>
              <a:rPr lang="en-US" sz="4147" dirty="0">
                <a:solidFill>
                  <a:srgbClr val="B380FF"/>
                </a:solidFill>
                <a:latin typeface="Sora" pitchFamily="34" charset="0"/>
                <a:ea typeface="Sora" pitchFamily="34" charset="-122"/>
                <a:cs typeface="Sora" pitchFamily="34" charset="-120"/>
              </a:rPr>
              <a:t>Consequences of Falling for Phishing Scams</a:t>
            </a:r>
            <a:endParaRPr lang="en-US" sz="4147" dirty="0"/>
          </a:p>
        </p:txBody>
      </p:sp>
      <p:pic>
        <p:nvPicPr>
          <p:cNvPr id="5" name="Image 1" descr="preencoded.png"/>
          <p:cNvPicPr>
            <a:picLocks noChangeAspect="1"/>
          </p:cNvPicPr>
          <p:nvPr/>
        </p:nvPicPr>
        <p:blipFill>
          <a:blip r:embed="rId4"/>
          <a:stretch>
            <a:fillRect/>
          </a:stretch>
        </p:blipFill>
        <p:spPr>
          <a:xfrm>
            <a:off x="3987641" y="2317552"/>
            <a:ext cx="1651159" cy="1213961"/>
          </a:xfrm>
          <a:prstGeom prst="rect">
            <a:avLst/>
          </a:prstGeom>
        </p:spPr>
      </p:pic>
      <p:sp>
        <p:nvSpPr>
          <p:cNvPr id="6" name="Text 2"/>
          <p:cNvSpPr/>
          <p:nvPr/>
        </p:nvSpPr>
        <p:spPr>
          <a:xfrm>
            <a:off x="4757499" y="2864287"/>
            <a:ext cx="111443" cy="421362"/>
          </a:xfrm>
          <a:prstGeom prst="rect">
            <a:avLst/>
          </a:prstGeom>
          <a:noFill/>
          <a:ln/>
        </p:spPr>
        <p:txBody>
          <a:bodyPr wrap="none" rtlCol="0" anchor="t"/>
          <a:lstStyle/>
          <a:p>
            <a:pPr marL="0" indent="0" algn="ctr">
              <a:lnSpc>
                <a:spcPts val="3318"/>
              </a:lnSpc>
              <a:buNone/>
            </a:pPr>
            <a:r>
              <a:rPr lang="en-US" sz="2074" dirty="0">
                <a:solidFill>
                  <a:srgbClr val="B380FF"/>
                </a:solidFill>
                <a:latin typeface="Sora" pitchFamily="34" charset="0"/>
                <a:ea typeface="Sora" pitchFamily="34" charset="-122"/>
                <a:cs typeface="Sora" pitchFamily="34" charset="-120"/>
              </a:rPr>
              <a:t>1</a:t>
            </a:r>
            <a:endParaRPr lang="en-US" sz="2074" dirty="0"/>
          </a:p>
        </p:txBody>
      </p:sp>
      <p:sp>
        <p:nvSpPr>
          <p:cNvPr id="7" name="Text 3"/>
          <p:cNvSpPr/>
          <p:nvPr/>
        </p:nvSpPr>
        <p:spPr>
          <a:xfrm>
            <a:off x="5849422" y="2528173"/>
            <a:ext cx="2633543" cy="329208"/>
          </a:xfrm>
          <a:prstGeom prst="rect">
            <a:avLst/>
          </a:prstGeom>
          <a:noFill/>
          <a:ln/>
        </p:spPr>
        <p:txBody>
          <a:bodyPr wrap="none" rtlCol="0" anchor="t"/>
          <a:lstStyle/>
          <a:p>
            <a:pPr marL="0" indent="0" algn="l">
              <a:lnSpc>
                <a:spcPts val="2592"/>
              </a:lnSpc>
              <a:buNone/>
            </a:pPr>
            <a:r>
              <a:rPr lang="en-US" sz="2074" dirty="0">
                <a:solidFill>
                  <a:srgbClr val="B380FF"/>
                </a:solidFill>
                <a:latin typeface="Sora" pitchFamily="34" charset="0"/>
                <a:ea typeface="Sora" pitchFamily="34" charset="-122"/>
                <a:cs typeface="Sora" pitchFamily="34" charset="-120"/>
              </a:rPr>
              <a:t>Financial Loss</a:t>
            </a:r>
            <a:endParaRPr lang="en-US" sz="2074" dirty="0"/>
          </a:p>
        </p:txBody>
      </p:sp>
      <p:sp>
        <p:nvSpPr>
          <p:cNvPr id="8" name="Text 4"/>
          <p:cNvSpPr/>
          <p:nvPr/>
        </p:nvSpPr>
        <p:spPr>
          <a:xfrm>
            <a:off x="5849422" y="2983706"/>
            <a:ext cx="4800362" cy="337185"/>
          </a:xfrm>
          <a:prstGeom prst="rect">
            <a:avLst/>
          </a:prstGeom>
          <a:noFill/>
          <a:ln/>
        </p:spPr>
        <p:txBody>
          <a:bodyPr wrap="none" rtlCol="0" anchor="t"/>
          <a:lstStyle/>
          <a:p>
            <a:pPr marL="0" indent="0" algn="l">
              <a:lnSpc>
                <a:spcPts val="2654"/>
              </a:lnSpc>
              <a:buNone/>
            </a:pPr>
            <a:r>
              <a:rPr lang="en-US" sz="1659" dirty="0">
                <a:solidFill>
                  <a:srgbClr val="E0D6DE"/>
                </a:solidFill>
                <a:latin typeface="Noto Sans TC" pitchFamily="34" charset="0"/>
                <a:ea typeface="Noto Sans TC" pitchFamily="34" charset="-122"/>
                <a:cs typeface="Noto Sans TC" pitchFamily="34" charset="-120"/>
              </a:rPr>
              <a:t>Stolen money, identity theft, and damaged credit</a:t>
            </a:r>
            <a:endParaRPr lang="en-US" sz="1659" dirty="0"/>
          </a:p>
        </p:txBody>
      </p:sp>
      <p:sp>
        <p:nvSpPr>
          <p:cNvPr id="9" name="Shape 5"/>
          <p:cNvSpPr/>
          <p:nvPr/>
        </p:nvSpPr>
        <p:spPr>
          <a:xfrm>
            <a:off x="5691426" y="3545711"/>
            <a:ext cx="6574988" cy="13156"/>
          </a:xfrm>
          <a:prstGeom prst="rect">
            <a:avLst/>
          </a:prstGeom>
          <a:solidFill>
            <a:srgbClr val="B380FF"/>
          </a:solidFill>
          <a:ln/>
        </p:spPr>
      </p:sp>
      <p:pic>
        <p:nvPicPr>
          <p:cNvPr id="10" name="Image 2" descr="preencoded.png"/>
          <p:cNvPicPr>
            <a:picLocks noChangeAspect="1"/>
          </p:cNvPicPr>
          <p:nvPr/>
        </p:nvPicPr>
        <p:blipFill>
          <a:blip r:embed="rId5"/>
          <a:stretch>
            <a:fillRect/>
          </a:stretch>
        </p:blipFill>
        <p:spPr>
          <a:xfrm>
            <a:off x="3161943" y="3584138"/>
            <a:ext cx="3302437" cy="1213961"/>
          </a:xfrm>
          <a:prstGeom prst="rect">
            <a:avLst/>
          </a:prstGeom>
        </p:spPr>
      </p:pic>
      <p:sp>
        <p:nvSpPr>
          <p:cNvPr id="11" name="Text 6"/>
          <p:cNvSpPr/>
          <p:nvPr/>
        </p:nvSpPr>
        <p:spPr>
          <a:xfrm>
            <a:off x="4731068" y="3980378"/>
            <a:ext cx="164068" cy="421362"/>
          </a:xfrm>
          <a:prstGeom prst="rect">
            <a:avLst/>
          </a:prstGeom>
          <a:noFill/>
          <a:ln/>
        </p:spPr>
        <p:txBody>
          <a:bodyPr wrap="none" rtlCol="0" anchor="t"/>
          <a:lstStyle/>
          <a:p>
            <a:pPr marL="0" indent="0" algn="ctr">
              <a:lnSpc>
                <a:spcPts val="3318"/>
              </a:lnSpc>
              <a:buNone/>
            </a:pPr>
            <a:r>
              <a:rPr lang="en-US" sz="2074" dirty="0">
                <a:solidFill>
                  <a:srgbClr val="B380FF"/>
                </a:solidFill>
                <a:latin typeface="Sora" pitchFamily="34" charset="0"/>
                <a:ea typeface="Sora" pitchFamily="34" charset="-122"/>
                <a:cs typeface="Sora" pitchFamily="34" charset="-120"/>
              </a:rPr>
              <a:t>2</a:t>
            </a:r>
            <a:endParaRPr lang="en-US" sz="2074" dirty="0"/>
          </a:p>
        </p:txBody>
      </p:sp>
      <p:sp>
        <p:nvSpPr>
          <p:cNvPr id="12" name="Text 7"/>
          <p:cNvSpPr/>
          <p:nvPr/>
        </p:nvSpPr>
        <p:spPr>
          <a:xfrm>
            <a:off x="6675001" y="3794760"/>
            <a:ext cx="2633543" cy="329208"/>
          </a:xfrm>
          <a:prstGeom prst="rect">
            <a:avLst/>
          </a:prstGeom>
          <a:noFill/>
          <a:ln/>
        </p:spPr>
        <p:txBody>
          <a:bodyPr wrap="none" rtlCol="0" anchor="t"/>
          <a:lstStyle/>
          <a:p>
            <a:pPr marL="0" indent="0" algn="l">
              <a:lnSpc>
                <a:spcPts val="2592"/>
              </a:lnSpc>
              <a:buNone/>
            </a:pPr>
            <a:r>
              <a:rPr lang="en-US" sz="2074" dirty="0">
                <a:solidFill>
                  <a:srgbClr val="B380FF"/>
                </a:solidFill>
                <a:latin typeface="Sora" pitchFamily="34" charset="0"/>
                <a:ea typeface="Sora" pitchFamily="34" charset="-122"/>
                <a:cs typeface="Sora" pitchFamily="34" charset="-120"/>
              </a:rPr>
              <a:t>Data Breaches</a:t>
            </a:r>
            <a:endParaRPr lang="en-US" sz="2074" dirty="0"/>
          </a:p>
        </p:txBody>
      </p:sp>
      <p:sp>
        <p:nvSpPr>
          <p:cNvPr id="13" name="Text 8"/>
          <p:cNvSpPr/>
          <p:nvPr/>
        </p:nvSpPr>
        <p:spPr>
          <a:xfrm>
            <a:off x="6675001" y="4250293"/>
            <a:ext cx="4610457" cy="337185"/>
          </a:xfrm>
          <a:prstGeom prst="rect">
            <a:avLst/>
          </a:prstGeom>
          <a:noFill/>
          <a:ln/>
        </p:spPr>
        <p:txBody>
          <a:bodyPr wrap="none" rtlCol="0" anchor="t"/>
          <a:lstStyle/>
          <a:p>
            <a:pPr marL="0" indent="0" algn="l">
              <a:lnSpc>
                <a:spcPts val="2654"/>
              </a:lnSpc>
              <a:buNone/>
            </a:pPr>
            <a:r>
              <a:rPr lang="en-US" sz="1659" dirty="0">
                <a:solidFill>
                  <a:srgbClr val="E0D6DE"/>
                </a:solidFill>
                <a:latin typeface="Noto Sans TC" pitchFamily="34" charset="0"/>
                <a:ea typeface="Noto Sans TC" pitchFamily="34" charset="-122"/>
                <a:cs typeface="Noto Sans TC" pitchFamily="34" charset="-120"/>
              </a:rPr>
              <a:t>Hackers gaining access to sensitive information</a:t>
            </a:r>
            <a:endParaRPr lang="en-US" sz="1659" dirty="0"/>
          </a:p>
        </p:txBody>
      </p:sp>
      <p:sp>
        <p:nvSpPr>
          <p:cNvPr id="14" name="Shape 9"/>
          <p:cNvSpPr/>
          <p:nvPr/>
        </p:nvSpPr>
        <p:spPr>
          <a:xfrm>
            <a:off x="6517005" y="4812298"/>
            <a:ext cx="5749409" cy="13156"/>
          </a:xfrm>
          <a:prstGeom prst="rect">
            <a:avLst/>
          </a:prstGeom>
          <a:solidFill>
            <a:srgbClr val="B380FF"/>
          </a:solidFill>
          <a:ln/>
        </p:spPr>
      </p:sp>
      <p:pic>
        <p:nvPicPr>
          <p:cNvPr id="15" name="Image 3" descr="preencoded.png"/>
          <p:cNvPicPr>
            <a:picLocks noChangeAspect="1"/>
          </p:cNvPicPr>
          <p:nvPr/>
        </p:nvPicPr>
        <p:blipFill>
          <a:blip r:embed="rId6"/>
          <a:stretch>
            <a:fillRect/>
          </a:stretch>
        </p:blipFill>
        <p:spPr>
          <a:xfrm>
            <a:off x="2336363" y="4850725"/>
            <a:ext cx="4953714" cy="1213961"/>
          </a:xfrm>
          <a:prstGeom prst="rect">
            <a:avLst/>
          </a:prstGeom>
        </p:spPr>
      </p:pic>
      <p:sp>
        <p:nvSpPr>
          <p:cNvPr id="16" name="Text 10"/>
          <p:cNvSpPr/>
          <p:nvPr/>
        </p:nvSpPr>
        <p:spPr>
          <a:xfrm>
            <a:off x="4731544" y="5246965"/>
            <a:ext cx="163235" cy="421362"/>
          </a:xfrm>
          <a:prstGeom prst="rect">
            <a:avLst/>
          </a:prstGeom>
          <a:noFill/>
          <a:ln/>
        </p:spPr>
        <p:txBody>
          <a:bodyPr wrap="none" rtlCol="0" anchor="t"/>
          <a:lstStyle/>
          <a:p>
            <a:pPr marL="0" indent="0" algn="ctr">
              <a:lnSpc>
                <a:spcPts val="3318"/>
              </a:lnSpc>
              <a:buNone/>
            </a:pPr>
            <a:r>
              <a:rPr lang="en-US" sz="2074" dirty="0">
                <a:solidFill>
                  <a:srgbClr val="B380FF"/>
                </a:solidFill>
                <a:latin typeface="Sora" pitchFamily="34" charset="0"/>
                <a:ea typeface="Sora" pitchFamily="34" charset="-122"/>
                <a:cs typeface="Sora" pitchFamily="34" charset="-120"/>
              </a:rPr>
              <a:t>3</a:t>
            </a:r>
            <a:endParaRPr lang="en-US" sz="2074" dirty="0"/>
          </a:p>
        </p:txBody>
      </p:sp>
      <p:sp>
        <p:nvSpPr>
          <p:cNvPr id="17" name="Text 11"/>
          <p:cNvSpPr/>
          <p:nvPr/>
        </p:nvSpPr>
        <p:spPr>
          <a:xfrm>
            <a:off x="7500699" y="5061347"/>
            <a:ext cx="3023711" cy="329208"/>
          </a:xfrm>
          <a:prstGeom prst="rect">
            <a:avLst/>
          </a:prstGeom>
          <a:noFill/>
          <a:ln/>
        </p:spPr>
        <p:txBody>
          <a:bodyPr wrap="none" rtlCol="0" anchor="t"/>
          <a:lstStyle/>
          <a:p>
            <a:pPr marL="0" indent="0" algn="l">
              <a:lnSpc>
                <a:spcPts val="2592"/>
              </a:lnSpc>
              <a:buNone/>
            </a:pPr>
            <a:r>
              <a:rPr lang="en-US" sz="2074" dirty="0">
                <a:solidFill>
                  <a:srgbClr val="B380FF"/>
                </a:solidFill>
                <a:latin typeface="Sora" pitchFamily="34" charset="0"/>
                <a:ea typeface="Sora" pitchFamily="34" charset="-122"/>
                <a:cs typeface="Sora" pitchFamily="34" charset="-120"/>
              </a:rPr>
              <a:t>Damage to Reputation</a:t>
            </a:r>
            <a:endParaRPr lang="en-US" sz="2074" dirty="0"/>
          </a:p>
        </p:txBody>
      </p:sp>
      <p:sp>
        <p:nvSpPr>
          <p:cNvPr id="18" name="Text 12"/>
          <p:cNvSpPr/>
          <p:nvPr/>
        </p:nvSpPr>
        <p:spPr>
          <a:xfrm>
            <a:off x="7500699" y="5516880"/>
            <a:ext cx="4036219" cy="337185"/>
          </a:xfrm>
          <a:prstGeom prst="rect">
            <a:avLst/>
          </a:prstGeom>
          <a:noFill/>
          <a:ln/>
        </p:spPr>
        <p:txBody>
          <a:bodyPr wrap="none" rtlCol="0" anchor="t"/>
          <a:lstStyle/>
          <a:p>
            <a:pPr marL="0" indent="0" algn="l">
              <a:lnSpc>
                <a:spcPts val="2654"/>
              </a:lnSpc>
              <a:buNone/>
            </a:pPr>
            <a:r>
              <a:rPr lang="en-US" sz="1659" dirty="0">
                <a:solidFill>
                  <a:srgbClr val="E0D6DE"/>
                </a:solidFill>
                <a:latin typeface="Noto Sans TC" pitchFamily="34" charset="0"/>
                <a:ea typeface="Noto Sans TC" pitchFamily="34" charset="-122"/>
                <a:cs typeface="Noto Sans TC" pitchFamily="34" charset="-120"/>
              </a:rPr>
              <a:t>Tarnished personal or professional image</a:t>
            </a:r>
            <a:endParaRPr lang="en-US" sz="1659" dirty="0"/>
          </a:p>
        </p:txBody>
      </p:sp>
      <p:sp>
        <p:nvSpPr>
          <p:cNvPr id="19" name="Text 13"/>
          <p:cNvSpPr/>
          <p:nvPr/>
        </p:nvSpPr>
        <p:spPr>
          <a:xfrm>
            <a:off x="2311360" y="6301621"/>
            <a:ext cx="10007679" cy="1348740"/>
          </a:xfrm>
          <a:prstGeom prst="rect">
            <a:avLst/>
          </a:prstGeom>
          <a:noFill/>
          <a:ln/>
        </p:spPr>
        <p:txBody>
          <a:bodyPr wrap="square" rtlCol="0" anchor="t"/>
          <a:lstStyle/>
          <a:p>
            <a:pPr marL="0" indent="0">
              <a:lnSpc>
                <a:spcPts val="2654"/>
              </a:lnSpc>
              <a:buNone/>
            </a:pPr>
            <a:r>
              <a:rPr lang="en-US" sz="1659" dirty="0">
                <a:solidFill>
                  <a:srgbClr val="E0D6DE"/>
                </a:solidFill>
                <a:latin typeface="Noto Sans TC" pitchFamily="34" charset="0"/>
                <a:ea typeface="Noto Sans TC" pitchFamily="34" charset="-122"/>
                <a:cs typeface="Noto Sans TC" pitchFamily="34" charset="-120"/>
              </a:rPr>
              <a:t>Falling victim to a phishing scam can have severe consequences, both financially and personally. Victims can suffer direct monetary losses, have their identities stolen, and experience long-lasting damage to their credit. The breach of sensitive data can also lead to further exploitation and reputational harm. Protecting against phishing is crucial to safeguard one's assets and well-being.</a:t>
            </a:r>
            <a:endParaRPr lang="en-US" sz="1659"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7070C"/>
          </a:solidFill>
          <a:ln/>
        </p:spPr>
      </p:sp>
      <p:sp>
        <p:nvSpPr>
          <p:cNvPr id="4" name="Text 1"/>
          <p:cNvSpPr/>
          <p:nvPr/>
        </p:nvSpPr>
        <p:spPr>
          <a:xfrm>
            <a:off x="2762964" y="527566"/>
            <a:ext cx="9104471" cy="1198007"/>
          </a:xfrm>
          <a:prstGeom prst="rect">
            <a:avLst/>
          </a:prstGeom>
          <a:noFill/>
          <a:ln/>
        </p:spPr>
        <p:txBody>
          <a:bodyPr wrap="square" rtlCol="0" anchor="t"/>
          <a:lstStyle/>
          <a:p>
            <a:pPr marL="0" indent="0">
              <a:lnSpc>
                <a:spcPts val="4716"/>
              </a:lnSpc>
              <a:buNone/>
            </a:pPr>
            <a:r>
              <a:rPr lang="en-US" sz="3773" dirty="0">
                <a:solidFill>
                  <a:srgbClr val="B380FF"/>
                </a:solidFill>
                <a:latin typeface="Sora" pitchFamily="34" charset="0"/>
                <a:ea typeface="Sora" pitchFamily="34" charset="-122"/>
                <a:cs typeface="Sora" pitchFamily="34" charset="-120"/>
              </a:rPr>
              <a:t>Best Practices for Phishing Prevention</a:t>
            </a:r>
            <a:endParaRPr lang="en-US" sz="3773" dirty="0"/>
          </a:p>
        </p:txBody>
      </p:sp>
      <p:pic>
        <p:nvPicPr>
          <p:cNvPr id="5" name="Image 1" descr="preencoded.png"/>
          <p:cNvPicPr>
            <a:picLocks noChangeAspect="1"/>
          </p:cNvPicPr>
          <p:nvPr/>
        </p:nvPicPr>
        <p:blipFill>
          <a:blip r:embed="rId4"/>
          <a:stretch>
            <a:fillRect/>
          </a:stretch>
        </p:blipFill>
        <p:spPr>
          <a:xfrm>
            <a:off x="2762964" y="2108835"/>
            <a:ext cx="2060496" cy="1273373"/>
          </a:xfrm>
          <a:prstGeom prst="rect">
            <a:avLst/>
          </a:prstGeom>
        </p:spPr>
      </p:pic>
      <p:sp>
        <p:nvSpPr>
          <p:cNvPr id="6" name="Text 2"/>
          <p:cNvSpPr/>
          <p:nvPr/>
        </p:nvSpPr>
        <p:spPr>
          <a:xfrm>
            <a:off x="2762964" y="3621762"/>
            <a:ext cx="2060496" cy="898327"/>
          </a:xfrm>
          <a:prstGeom prst="rect">
            <a:avLst/>
          </a:prstGeom>
          <a:noFill/>
          <a:ln/>
        </p:spPr>
        <p:txBody>
          <a:bodyPr wrap="square" rtlCol="0" anchor="t"/>
          <a:lstStyle/>
          <a:p>
            <a:pPr marL="0" indent="0" algn="l">
              <a:lnSpc>
                <a:spcPts val="2358"/>
              </a:lnSpc>
              <a:buNone/>
            </a:pPr>
            <a:r>
              <a:rPr lang="en-US" sz="1887" dirty="0">
                <a:solidFill>
                  <a:srgbClr val="B380FF"/>
                </a:solidFill>
                <a:latin typeface="Sora" pitchFamily="34" charset="0"/>
                <a:ea typeface="Sora" pitchFamily="34" charset="-122"/>
                <a:cs typeface="Sora" pitchFamily="34" charset="-120"/>
              </a:rPr>
              <a:t>Security Awareness Training</a:t>
            </a:r>
            <a:endParaRPr lang="en-US" sz="1887" dirty="0"/>
          </a:p>
        </p:txBody>
      </p:sp>
      <p:sp>
        <p:nvSpPr>
          <p:cNvPr id="7" name="Text 3"/>
          <p:cNvSpPr/>
          <p:nvPr/>
        </p:nvSpPr>
        <p:spPr>
          <a:xfrm>
            <a:off x="2762964" y="4634984"/>
            <a:ext cx="2060496" cy="3067050"/>
          </a:xfrm>
          <a:prstGeom prst="rect">
            <a:avLst/>
          </a:prstGeom>
          <a:noFill/>
          <a:ln/>
        </p:spPr>
        <p:txBody>
          <a:bodyPr wrap="square" rtlCol="0" anchor="t"/>
          <a:lstStyle/>
          <a:p>
            <a:pPr marL="0" indent="0" algn="l">
              <a:lnSpc>
                <a:spcPts val="2415"/>
              </a:lnSpc>
              <a:buNone/>
            </a:pPr>
            <a:r>
              <a:rPr lang="en-US" sz="1509" dirty="0">
                <a:solidFill>
                  <a:srgbClr val="E0D6DE"/>
                </a:solidFill>
                <a:latin typeface="Noto Sans TC" pitchFamily="34" charset="0"/>
                <a:ea typeface="Noto Sans TC" pitchFamily="34" charset="-122"/>
                <a:cs typeface="Noto Sans TC" pitchFamily="34" charset="-120"/>
              </a:rPr>
              <a:t>Educate employees on how to identify and report phishing attempts through regular security awareness training. This helps build a strong human firewall against phishing attacks.</a:t>
            </a:r>
            <a:endParaRPr lang="en-US" sz="1509" dirty="0"/>
          </a:p>
        </p:txBody>
      </p:sp>
      <p:pic>
        <p:nvPicPr>
          <p:cNvPr id="8" name="Image 2" descr="preencoded.png"/>
          <p:cNvPicPr>
            <a:picLocks noChangeAspect="1"/>
          </p:cNvPicPr>
          <p:nvPr/>
        </p:nvPicPr>
        <p:blipFill>
          <a:blip r:embed="rId5"/>
          <a:stretch>
            <a:fillRect/>
          </a:stretch>
        </p:blipFill>
        <p:spPr>
          <a:xfrm>
            <a:off x="5110877" y="2108835"/>
            <a:ext cx="2060615" cy="1273493"/>
          </a:xfrm>
          <a:prstGeom prst="rect">
            <a:avLst/>
          </a:prstGeom>
        </p:spPr>
      </p:pic>
      <p:sp>
        <p:nvSpPr>
          <p:cNvPr id="9" name="Text 4"/>
          <p:cNvSpPr/>
          <p:nvPr/>
        </p:nvSpPr>
        <p:spPr>
          <a:xfrm>
            <a:off x="5110877" y="3621881"/>
            <a:ext cx="2060615" cy="598884"/>
          </a:xfrm>
          <a:prstGeom prst="rect">
            <a:avLst/>
          </a:prstGeom>
          <a:noFill/>
          <a:ln/>
        </p:spPr>
        <p:txBody>
          <a:bodyPr wrap="square" rtlCol="0" anchor="t"/>
          <a:lstStyle/>
          <a:p>
            <a:pPr marL="0" indent="0" algn="l">
              <a:lnSpc>
                <a:spcPts val="2358"/>
              </a:lnSpc>
              <a:buNone/>
            </a:pPr>
            <a:r>
              <a:rPr lang="en-US" sz="1887" dirty="0">
                <a:solidFill>
                  <a:srgbClr val="B380FF"/>
                </a:solidFill>
                <a:latin typeface="Sora" pitchFamily="34" charset="0"/>
                <a:ea typeface="Sora" pitchFamily="34" charset="-122"/>
                <a:cs typeface="Sora" pitchFamily="34" charset="-120"/>
              </a:rPr>
              <a:t>Use Multi-Factor Authentication</a:t>
            </a:r>
            <a:endParaRPr lang="en-US" sz="1887" dirty="0"/>
          </a:p>
        </p:txBody>
      </p:sp>
      <p:sp>
        <p:nvSpPr>
          <p:cNvPr id="10" name="Text 5"/>
          <p:cNvSpPr/>
          <p:nvPr/>
        </p:nvSpPr>
        <p:spPr>
          <a:xfrm>
            <a:off x="5110877" y="4335661"/>
            <a:ext cx="2060615" cy="2453640"/>
          </a:xfrm>
          <a:prstGeom prst="rect">
            <a:avLst/>
          </a:prstGeom>
          <a:noFill/>
          <a:ln/>
        </p:spPr>
        <p:txBody>
          <a:bodyPr wrap="square" rtlCol="0" anchor="t"/>
          <a:lstStyle/>
          <a:p>
            <a:pPr marL="0" indent="0" algn="l">
              <a:lnSpc>
                <a:spcPts val="2415"/>
              </a:lnSpc>
              <a:buNone/>
            </a:pPr>
            <a:r>
              <a:rPr lang="en-US" sz="1509" dirty="0">
                <a:solidFill>
                  <a:srgbClr val="E0D6DE"/>
                </a:solidFill>
                <a:latin typeface="Noto Sans TC" pitchFamily="34" charset="0"/>
                <a:ea typeface="Noto Sans TC" pitchFamily="34" charset="-122"/>
                <a:cs typeface="Noto Sans TC" pitchFamily="34" charset="-120"/>
              </a:rPr>
              <a:t>Require the use of multi-factor authentication for all accounts to add an extra layer of security and make it harder for attackers to gain access.</a:t>
            </a:r>
            <a:endParaRPr lang="en-US" sz="1509" dirty="0"/>
          </a:p>
        </p:txBody>
      </p:sp>
      <p:pic>
        <p:nvPicPr>
          <p:cNvPr id="11" name="Image 3" descr="preencoded.png"/>
          <p:cNvPicPr>
            <a:picLocks noChangeAspect="1"/>
          </p:cNvPicPr>
          <p:nvPr/>
        </p:nvPicPr>
        <p:blipFill>
          <a:blip r:embed="rId6"/>
          <a:stretch>
            <a:fillRect/>
          </a:stretch>
        </p:blipFill>
        <p:spPr>
          <a:xfrm>
            <a:off x="7458908" y="2108835"/>
            <a:ext cx="2060496" cy="1273373"/>
          </a:xfrm>
          <a:prstGeom prst="rect">
            <a:avLst/>
          </a:prstGeom>
        </p:spPr>
      </p:pic>
      <p:sp>
        <p:nvSpPr>
          <p:cNvPr id="12" name="Text 6"/>
          <p:cNvSpPr/>
          <p:nvPr/>
        </p:nvSpPr>
        <p:spPr>
          <a:xfrm>
            <a:off x="7458908" y="3621762"/>
            <a:ext cx="2060496" cy="898327"/>
          </a:xfrm>
          <a:prstGeom prst="rect">
            <a:avLst/>
          </a:prstGeom>
          <a:noFill/>
          <a:ln/>
        </p:spPr>
        <p:txBody>
          <a:bodyPr wrap="square" rtlCol="0" anchor="t"/>
          <a:lstStyle/>
          <a:p>
            <a:pPr marL="0" indent="0" algn="l">
              <a:lnSpc>
                <a:spcPts val="2358"/>
              </a:lnSpc>
              <a:buNone/>
            </a:pPr>
            <a:r>
              <a:rPr lang="en-US" sz="1887" dirty="0">
                <a:solidFill>
                  <a:srgbClr val="B380FF"/>
                </a:solidFill>
                <a:latin typeface="Sora" pitchFamily="34" charset="0"/>
                <a:ea typeface="Sora" pitchFamily="34" charset="-122"/>
                <a:cs typeface="Sora" pitchFamily="34" charset="-120"/>
              </a:rPr>
              <a:t>Email Filtering and Spam Protection</a:t>
            </a:r>
            <a:endParaRPr lang="en-US" sz="1887" dirty="0"/>
          </a:p>
        </p:txBody>
      </p:sp>
      <p:sp>
        <p:nvSpPr>
          <p:cNvPr id="13" name="Text 7"/>
          <p:cNvSpPr/>
          <p:nvPr/>
        </p:nvSpPr>
        <p:spPr>
          <a:xfrm>
            <a:off x="7458908" y="4634984"/>
            <a:ext cx="2060496" cy="2760345"/>
          </a:xfrm>
          <a:prstGeom prst="rect">
            <a:avLst/>
          </a:prstGeom>
          <a:noFill/>
          <a:ln/>
        </p:spPr>
        <p:txBody>
          <a:bodyPr wrap="square" rtlCol="0" anchor="t"/>
          <a:lstStyle/>
          <a:p>
            <a:pPr marL="0" indent="0" algn="l">
              <a:lnSpc>
                <a:spcPts val="2415"/>
              </a:lnSpc>
              <a:buNone/>
            </a:pPr>
            <a:r>
              <a:rPr lang="en-US" sz="1509" dirty="0">
                <a:solidFill>
                  <a:srgbClr val="E0D6DE"/>
                </a:solidFill>
                <a:latin typeface="Noto Sans TC" pitchFamily="34" charset="0"/>
                <a:ea typeface="Noto Sans TC" pitchFamily="34" charset="-122"/>
                <a:cs typeface="Noto Sans TC" pitchFamily="34" charset="-120"/>
              </a:rPr>
              <a:t>Implement robust email filtering and spam protection solutions to automatically detect and block known phishing emails before they reach employee inboxes.</a:t>
            </a:r>
            <a:endParaRPr lang="en-US" sz="1509" dirty="0"/>
          </a:p>
        </p:txBody>
      </p:sp>
      <p:pic>
        <p:nvPicPr>
          <p:cNvPr id="14" name="Image 4" descr="preencoded.png"/>
          <p:cNvPicPr>
            <a:picLocks noChangeAspect="1"/>
          </p:cNvPicPr>
          <p:nvPr/>
        </p:nvPicPr>
        <p:blipFill>
          <a:blip r:embed="rId7"/>
          <a:stretch>
            <a:fillRect/>
          </a:stretch>
        </p:blipFill>
        <p:spPr>
          <a:xfrm>
            <a:off x="9806821" y="2108835"/>
            <a:ext cx="2060615" cy="1273493"/>
          </a:xfrm>
          <a:prstGeom prst="rect">
            <a:avLst/>
          </a:prstGeom>
        </p:spPr>
      </p:pic>
      <p:sp>
        <p:nvSpPr>
          <p:cNvPr id="15" name="Text 8"/>
          <p:cNvSpPr/>
          <p:nvPr/>
        </p:nvSpPr>
        <p:spPr>
          <a:xfrm>
            <a:off x="9806821" y="3621881"/>
            <a:ext cx="2060615" cy="598884"/>
          </a:xfrm>
          <a:prstGeom prst="rect">
            <a:avLst/>
          </a:prstGeom>
          <a:noFill/>
          <a:ln/>
        </p:spPr>
        <p:txBody>
          <a:bodyPr wrap="square" rtlCol="0" anchor="t"/>
          <a:lstStyle/>
          <a:p>
            <a:pPr marL="0" indent="0" algn="l">
              <a:lnSpc>
                <a:spcPts val="2358"/>
              </a:lnSpc>
              <a:buNone/>
            </a:pPr>
            <a:r>
              <a:rPr lang="en-US" sz="1887" dirty="0">
                <a:solidFill>
                  <a:srgbClr val="B380FF"/>
                </a:solidFill>
                <a:latin typeface="Sora" pitchFamily="34" charset="0"/>
                <a:ea typeface="Sora" pitchFamily="34" charset="-122"/>
                <a:cs typeface="Sora" pitchFamily="34" charset="-120"/>
              </a:rPr>
              <a:t>Keep Software Updated</a:t>
            </a:r>
            <a:endParaRPr lang="en-US" sz="1887" dirty="0"/>
          </a:p>
        </p:txBody>
      </p:sp>
      <p:sp>
        <p:nvSpPr>
          <p:cNvPr id="16" name="Text 9"/>
          <p:cNvSpPr/>
          <p:nvPr/>
        </p:nvSpPr>
        <p:spPr>
          <a:xfrm>
            <a:off x="9806821" y="4335661"/>
            <a:ext cx="2060615" cy="2760345"/>
          </a:xfrm>
          <a:prstGeom prst="rect">
            <a:avLst/>
          </a:prstGeom>
          <a:noFill/>
          <a:ln/>
        </p:spPr>
        <p:txBody>
          <a:bodyPr wrap="square" rtlCol="0" anchor="t"/>
          <a:lstStyle/>
          <a:p>
            <a:pPr marL="0" indent="0" algn="l">
              <a:lnSpc>
                <a:spcPts val="2415"/>
              </a:lnSpc>
              <a:buNone/>
            </a:pPr>
            <a:r>
              <a:rPr lang="en-US" sz="1509" dirty="0">
                <a:solidFill>
                  <a:srgbClr val="E0D6DE"/>
                </a:solidFill>
                <a:latin typeface="Noto Sans TC" pitchFamily="34" charset="0"/>
                <a:ea typeface="Noto Sans TC" pitchFamily="34" charset="-122"/>
                <a:cs typeface="Noto Sans TC" pitchFamily="34" charset="-120"/>
              </a:rPr>
              <a:t>Ensure all software, operating systems, and applications are kept up-to-date with the latest security patches to close vulnerabilities that phishers may try to exploit.</a:t>
            </a:r>
            <a:endParaRPr lang="en-US" sz="1509"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TotalTime>
  <Words>930</Words>
  <Application>Microsoft Office PowerPoint</Application>
  <PresentationFormat>Custom</PresentationFormat>
  <Paragraphs>81</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Slide 1</vt:lpstr>
      <vt:lpstr>Slide 2</vt:lpstr>
      <vt:lpstr>Slide 3</vt:lpstr>
      <vt:lpstr>Slide 4</vt:lpstr>
      <vt:lpstr>Slide 5</vt:lpstr>
      <vt:lpstr>Slide 6</vt:lpstr>
      <vt:lpstr>Slide 7</vt:lpstr>
      <vt:lpstr>Slide 8</vt:lpstr>
      <vt:lpstr>Slide 9</vt:lpstr>
      <vt:lpstr>Slide 10</vt:lpstr>
    </vt:vector>
  </TitlesOfParts>
  <Company>PptxGenJS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mohammad</cp:lastModifiedBy>
  <cp:revision>7</cp:revision>
  <dcterms:created xsi:type="dcterms:W3CDTF">2024-04-07T18:07:46Z</dcterms:created>
  <dcterms:modified xsi:type="dcterms:W3CDTF">2024-04-21T17:36:55Z</dcterms:modified>
</cp:coreProperties>
</file>