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9" r:id="rId2"/>
    <p:sldId id="258" r:id="rId3"/>
    <p:sldId id="260" r:id="rId4"/>
  </p:sldIdLst>
  <p:sldSz cx="12801600" cy="9601200" type="A3"/>
  <p:notesSz cx="6858000" cy="9144000"/>
  <p:defaultTextStyle>
    <a:defPPr>
      <a:defRPr lang="en-US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6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5ABFC-029E-4417-8D3B-AB3C78E362B9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C116E-8A66-4A6B-A876-FC4018F2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10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C116E-8A66-4A6B-A876-FC4018F2F8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1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03B8-09E2-484E-8558-AFB757E5EF7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4F19-607A-417A-8559-A3ACC895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0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03B8-09E2-484E-8558-AFB757E5EF7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4F19-607A-417A-8559-A3ACC895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4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03B8-09E2-484E-8558-AFB757E5EF7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4F19-607A-417A-8559-A3ACC895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2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03B8-09E2-484E-8558-AFB757E5EF7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4F19-607A-417A-8559-A3ACC895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6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03B8-09E2-484E-8558-AFB757E5EF7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4F19-607A-417A-8559-A3ACC895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6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03B8-09E2-484E-8558-AFB757E5EF7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4F19-607A-417A-8559-A3ACC895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7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03B8-09E2-484E-8558-AFB757E5EF7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4F19-607A-417A-8559-A3ACC895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0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03B8-09E2-484E-8558-AFB757E5EF7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4F19-607A-417A-8559-A3ACC895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7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03B8-09E2-484E-8558-AFB757E5EF7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4F19-607A-417A-8559-A3ACC895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4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03B8-09E2-484E-8558-AFB757E5EF7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4F19-607A-417A-8559-A3ACC895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2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03B8-09E2-484E-8558-AFB757E5EF7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4F19-607A-417A-8559-A3ACC895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503B8-09E2-484E-8558-AFB757E5EF7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94F19-607A-417A-8559-A3ACC895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2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tiff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oods | Free Full-Text | Quantitative Analysis of Antibody Survival across  the Infant Digestive Tract Using Mass Spectrometry with Parallel Reaction  Monitoring | HTML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3" r="73746" b="82720"/>
          <a:stretch/>
        </p:blipFill>
        <p:spPr bwMode="auto">
          <a:xfrm>
            <a:off x="300952" y="829055"/>
            <a:ext cx="686599" cy="119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Foods | Free Full-Text | Quantitative Analysis of Antibody Survival across  the Infant Digestive Tract Using Mass Spectrometry with Parallel Reaction  Monitoring | HTML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3" r="73746" b="82720"/>
          <a:stretch/>
        </p:blipFill>
        <p:spPr bwMode="auto">
          <a:xfrm>
            <a:off x="453352" y="981455"/>
            <a:ext cx="686599" cy="119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Foods | Free Full-Text | Quantitative Analysis of Antibody Survival across  the Infant Digestive Tract Using Mass Spectrometry with Parallel Reaction  Monitoring | HTML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3" r="73746" b="82720"/>
          <a:stretch/>
        </p:blipFill>
        <p:spPr bwMode="auto">
          <a:xfrm>
            <a:off x="605752" y="1133855"/>
            <a:ext cx="686599" cy="119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Foods | Free Full-Text | Quantitative Analysis of Antibody Survival across  the Infant Digestive Tract Using Mass Spectrometry with Parallel Reaction  Monitoring | HTML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3" r="73746" b="82720"/>
          <a:stretch/>
        </p:blipFill>
        <p:spPr bwMode="auto">
          <a:xfrm>
            <a:off x="758152" y="1286255"/>
            <a:ext cx="686599" cy="119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Foods | Free Full-Text | Quantitative Analysis of Antibody Survival across  the Infant Digestive Tract Using Mass Spectrometry with Parallel Reaction  Monitoring | HTML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3" r="73746" b="82720"/>
          <a:stretch/>
        </p:blipFill>
        <p:spPr bwMode="auto">
          <a:xfrm>
            <a:off x="910552" y="1438655"/>
            <a:ext cx="686599" cy="119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43712" y="933800"/>
            <a:ext cx="1118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Samples</a:t>
            </a:r>
            <a:endParaRPr lang="en-US" b="0" dirty="0" smtClean="0">
              <a:effectLst/>
            </a:endParaRPr>
          </a:p>
        </p:txBody>
      </p:sp>
      <p:pic>
        <p:nvPicPr>
          <p:cNvPr id="1026" name="Picture 2" descr="https://lh5.googleusercontent.com/6qn9-HQsmfulTaYmMEcGbD4qHD2SwBehoWS-f8p5LgAKF_1gpTpsiOVjC6SOHE6ZXD-SP_mht6oqG8NTU7APjmBazLJK2Cz94wqn3rp8AfTEwhj8QU4OdTjlTNnlcYh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063" y="1133855"/>
            <a:ext cx="1759410" cy="175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>
            <a:stCxn id="11" idx="3"/>
            <a:endCxn id="1026" idx="1"/>
          </p:cNvCxnSpPr>
          <p:nvPr/>
        </p:nvCxnSpPr>
        <p:spPr>
          <a:xfrm flipV="1">
            <a:off x="1597151" y="2013560"/>
            <a:ext cx="1412912" cy="24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85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74630" y="814955"/>
            <a:ext cx="1400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Pathways list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837881"/>
              </p:ext>
            </p:extLst>
          </p:nvPr>
        </p:nvGraphicFramePr>
        <p:xfrm>
          <a:off x="10115170" y="1266937"/>
          <a:ext cx="2638425" cy="1307377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2638425">
                  <a:extLst>
                    <a:ext uri="{9D8B030D-6E8A-4147-A177-3AD203B41FA5}">
                      <a16:colId xmlns:a16="http://schemas.microsoft.com/office/drawing/2014/main" val="629095829"/>
                    </a:ext>
                  </a:extLst>
                </a:gridCol>
              </a:tblGrid>
              <a:tr h="364401">
                <a:tc>
                  <a:txBody>
                    <a:bodyPr/>
                    <a:lstStyle/>
                    <a:p>
                      <a:pPr marL="0" algn="ctr" defTabSz="1221913" rtl="0" eaLnBrk="1" fontAlgn="b" latinLnBrk="0" hangingPunct="1"/>
                      <a:r>
                        <a:rPr lang="en-US" sz="1200" kern="1200" dirty="0">
                          <a:ln w="0"/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Central carbon metabolism in cancer</a:t>
                      </a:r>
                      <a:endParaRPr lang="en-US" sz="1200" kern="1200" dirty="0">
                        <a:ln w="0"/>
                        <a:solidFill>
                          <a:schemeClr val="bg2">
                            <a:lumMod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082766"/>
                  </a:ext>
                </a:extLst>
              </a:tr>
              <a:tr h="190024">
                <a:tc>
                  <a:txBody>
                    <a:bodyPr/>
                    <a:lstStyle/>
                    <a:p>
                      <a:pPr marL="0" algn="ctr" defTabSz="1221913" rtl="0" eaLnBrk="1" fontAlgn="b" latinLnBrk="0" hangingPunct="1"/>
                      <a:r>
                        <a:rPr lang="en-US" sz="1200" kern="1200" dirty="0">
                          <a:ln w="0"/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Protein digestion and absorption</a:t>
                      </a:r>
                      <a:endParaRPr lang="en-US" sz="1200" kern="1200" dirty="0">
                        <a:ln w="0"/>
                        <a:solidFill>
                          <a:schemeClr val="bg2">
                            <a:lumMod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825894"/>
                  </a:ext>
                </a:extLst>
              </a:tr>
              <a:tr h="190024">
                <a:tc>
                  <a:txBody>
                    <a:bodyPr/>
                    <a:lstStyle/>
                    <a:p>
                      <a:pPr marL="0" algn="ctr" defTabSz="1221913" rtl="0" eaLnBrk="1" fontAlgn="b" latinLnBrk="0" hangingPunct="1"/>
                      <a:r>
                        <a:rPr lang="en-US" sz="1200" kern="1200" dirty="0">
                          <a:ln w="0"/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Biosynthesis of amino acids</a:t>
                      </a:r>
                      <a:endParaRPr lang="en-US" sz="1200" kern="1200" dirty="0">
                        <a:ln w="0"/>
                        <a:solidFill>
                          <a:schemeClr val="bg2">
                            <a:lumMod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858806"/>
                  </a:ext>
                </a:extLst>
              </a:tr>
              <a:tr h="190024">
                <a:tc>
                  <a:txBody>
                    <a:bodyPr/>
                    <a:lstStyle/>
                    <a:p>
                      <a:pPr marL="0" algn="ctr" defTabSz="1221913" rtl="0" eaLnBrk="1" fontAlgn="b" latinLnBrk="0" hangingPunct="1"/>
                      <a:r>
                        <a:rPr lang="en-US" sz="1200" kern="1200" dirty="0">
                          <a:ln w="0"/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Aminoacyl-</a:t>
                      </a:r>
                      <a:r>
                        <a:rPr lang="en-US" sz="1200" kern="1200" dirty="0" err="1">
                          <a:ln w="0"/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tRNA</a:t>
                      </a:r>
                      <a:r>
                        <a:rPr lang="en-US" sz="1200" kern="1200" dirty="0">
                          <a:ln w="0"/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biosynthesis</a:t>
                      </a:r>
                      <a:endParaRPr lang="en-US" sz="1200" kern="1200" dirty="0">
                        <a:ln w="0"/>
                        <a:solidFill>
                          <a:schemeClr val="bg2">
                            <a:lumMod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925579"/>
                  </a:ext>
                </a:extLst>
              </a:tr>
              <a:tr h="372903">
                <a:tc>
                  <a:txBody>
                    <a:bodyPr/>
                    <a:lstStyle/>
                    <a:p>
                      <a:pPr marL="0" algn="ctr" defTabSz="1221913" rtl="0" eaLnBrk="1" fontAlgn="b" latinLnBrk="0" hangingPunct="1"/>
                      <a:r>
                        <a:rPr lang="en-US" sz="1200" kern="1200" dirty="0">
                          <a:ln w="0"/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Citrate cycle (TCA cycle</a:t>
                      </a:r>
                      <a:r>
                        <a:rPr lang="en-US" sz="1200" kern="1200" dirty="0" smtClean="0">
                          <a:ln w="0"/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)</a:t>
                      </a:r>
                    </a:p>
                    <a:p>
                      <a:pPr marL="0" algn="ctr" defTabSz="1221913" rtl="0" eaLnBrk="1" fontAlgn="b" latinLnBrk="0" hangingPunct="1"/>
                      <a:r>
                        <a:rPr lang="en-US" sz="1200" kern="1200" dirty="0" smtClean="0">
                          <a:ln w="0"/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……..</a:t>
                      </a:r>
                      <a:endParaRPr lang="en-US" sz="1200" kern="1200" dirty="0">
                        <a:ln w="0"/>
                        <a:solidFill>
                          <a:schemeClr val="bg2">
                            <a:lumMod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329609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11434382" y="2574313"/>
            <a:ext cx="0" cy="569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4514710" y="806683"/>
            <a:ext cx="7794398" cy="3559925"/>
            <a:chOff x="3588117" y="0"/>
            <a:chExt cx="7794398" cy="3559925"/>
          </a:xfrm>
        </p:grpSpPr>
        <p:grpSp>
          <p:nvGrpSpPr>
            <p:cNvPr id="57" name="Group 56"/>
            <p:cNvGrpSpPr/>
            <p:nvPr/>
          </p:nvGrpSpPr>
          <p:grpSpPr>
            <a:xfrm>
              <a:off x="3588117" y="0"/>
              <a:ext cx="2170253" cy="1767631"/>
              <a:chOff x="3588117" y="0"/>
              <a:chExt cx="2170253" cy="176763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588117" y="0"/>
                <a:ext cx="21702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ln w="0"/>
                    <a:solidFill>
                      <a:schemeClr val="bg2">
                        <a:lumMod val="2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compounds list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778703" y="346826"/>
                <a:ext cx="1789079" cy="1420805"/>
                <a:chOff x="226502" y="770897"/>
                <a:chExt cx="2385439" cy="1894406"/>
              </a:xfrm>
            </p:grpSpPr>
            <p:pic>
              <p:nvPicPr>
                <p:cNvPr id="1026" name="Picture 2" descr="3D model glucose molecule - TurboSquid 142064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431" t="307" r="25150" b="3844"/>
                <a:stretch/>
              </p:blipFill>
              <p:spPr bwMode="auto">
                <a:xfrm>
                  <a:off x="946669" y="770897"/>
                  <a:ext cx="858622" cy="84920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" name="Picture 2" descr="3D model glucose molecule - TurboSquid 142064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431" t="307" r="25150" b="3844"/>
                <a:stretch/>
              </p:blipFill>
              <p:spPr bwMode="auto">
                <a:xfrm>
                  <a:off x="1753319" y="1293497"/>
                  <a:ext cx="858622" cy="84920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" name="Picture 2" descr="3D model glucose molecule - TurboSquid 142064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431" t="307" r="25150" b="3844"/>
                <a:stretch/>
              </p:blipFill>
              <p:spPr bwMode="auto">
                <a:xfrm>
                  <a:off x="943491" y="1816101"/>
                  <a:ext cx="858622" cy="84920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Picture 2" descr="3D model glucose molecule - TurboSquid 1420647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431" t="307" r="25150" b="3844"/>
                <a:stretch/>
              </p:blipFill>
              <p:spPr bwMode="auto">
                <a:xfrm>
                  <a:off x="226502" y="1391500"/>
                  <a:ext cx="858622" cy="84920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56" name="Group 55"/>
            <p:cNvGrpSpPr/>
            <p:nvPr/>
          </p:nvGrpSpPr>
          <p:grpSpPr>
            <a:xfrm>
              <a:off x="9751263" y="2337472"/>
              <a:ext cx="1631252" cy="1222453"/>
              <a:chOff x="9751263" y="2337472"/>
              <a:chExt cx="1631252" cy="1222453"/>
            </a:xfrm>
          </p:grpSpPr>
          <p:pic>
            <p:nvPicPr>
              <p:cNvPr id="23" name="Picture 2" descr="3D model glucose molecule - TurboSquid 1420647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clrChange>
                  <a:clrFrom>
                    <a:srgbClr val="F7F7F7"/>
                  </a:clrFrom>
                  <a:clrTo>
                    <a:srgbClr val="F7F7F7">
                      <a:alpha val="0"/>
                    </a:srgbClr>
                  </a:clrTo>
                </a:clrChange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431" t="307" r="25150" b="3844"/>
              <a:stretch/>
            </p:blipFill>
            <p:spPr bwMode="auto">
              <a:xfrm>
                <a:off x="10475873" y="2337472"/>
                <a:ext cx="571239" cy="5510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3D model glucose molecule - TurboSquid 1420647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clrChange>
                  <a:clrFrom>
                    <a:srgbClr val="F7F7F7"/>
                  </a:clrFrom>
                  <a:clrTo>
                    <a:srgbClr val="F7F7F7">
                      <a:alpha val="0"/>
                    </a:srgbClr>
                  </a:clrTo>
                </a:clrChange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431" t="307" r="25150" b="3844"/>
              <a:stretch/>
            </p:blipFill>
            <p:spPr bwMode="auto">
              <a:xfrm>
                <a:off x="10811276" y="2805794"/>
                <a:ext cx="571239" cy="5510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3D model glucose molecule - TurboSquid 1420647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clrChange>
                  <a:clrFrom>
                    <a:srgbClr val="F7F7F7"/>
                  </a:clrFrom>
                  <a:clrTo>
                    <a:srgbClr val="F7F7F7">
                      <a:alpha val="0"/>
                    </a:srgbClr>
                  </a:clrTo>
                </a:clrChange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431" t="307" r="25150" b="3844"/>
              <a:stretch/>
            </p:blipFill>
            <p:spPr bwMode="auto">
              <a:xfrm>
                <a:off x="10190254" y="3008856"/>
                <a:ext cx="571239" cy="5510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3D model glucose molecule - TurboSquid 1420647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clrChange>
                  <a:clrFrom>
                    <a:srgbClr val="F7F7F7"/>
                  </a:clrFrom>
                  <a:clrTo>
                    <a:srgbClr val="F7F7F7">
                      <a:alpha val="0"/>
                    </a:srgbClr>
                  </a:clrTo>
                </a:clrChange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431" t="307" r="25150" b="3844"/>
              <a:stretch/>
            </p:blipFill>
            <p:spPr bwMode="auto">
              <a:xfrm>
                <a:off x="9751263" y="2540705"/>
                <a:ext cx="571239" cy="5510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9" name="TextBox 18"/>
          <p:cNvSpPr txBox="1"/>
          <p:nvPr/>
        </p:nvSpPr>
        <p:spPr>
          <a:xfrm>
            <a:off x="8811600" y="2621901"/>
            <a:ext cx="2622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Extract all the CPDs except CPDs in the input list</a:t>
            </a:r>
          </a:p>
        </p:txBody>
      </p:sp>
      <p:cxnSp>
        <p:nvCxnSpPr>
          <p:cNvPr id="29" name="Straight Arrow Connector 28"/>
          <p:cNvCxnSpPr>
            <a:stCxn id="13" idx="2"/>
          </p:cNvCxnSpPr>
          <p:nvPr/>
        </p:nvCxnSpPr>
        <p:spPr>
          <a:xfrm>
            <a:off x="5565021" y="2574313"/>
            <a:ext cx="0" cy="2131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2"/>
          </p:cNvCxnSpPr>
          <p:nvPr/>
        </p:nvCxnSpPr>
        <p:spPr>
          <a:xfrm>
            <a:off x="11402466" y="4366607"/>
            <a:ext cx="0" cy="3396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096256" y="4753842"/>
            <a:ext cx="7212851" cy="3000413"/>
          </a:xfrm>
          <a:prstGeom prst="round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96940" y="2740365"/>
            <a:ext cx="3905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1600" baseline="-250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  <a:p>
            <a:r>
              <a:rPr lang="en-US" sz="1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1600" baseline="-250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  <a:p>
            <a:r>
              <a:rPr lang="en-US" sz="1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1600" baseline="-250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  <a:p>
            <a:r>
              <a:rPr lang="en-US" sz="1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1600" baseline="-250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  <a:p>
            <a:r>
              <a:rPr lang="en-US" sz="160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1600" baseline="-2500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  <a:p>
            <a:r>
              <a:rPr lang="en-US" sz="160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  <a:p>
            <a:r>
              <a:rPr lang="en-US" sz="160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1600" baseline="-2500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sz="1600" baseline="-2500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399151" y="4351612"/>
            <a:ext cx="1585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r>
              <a:rPr lang="en-US" sz="1600" baseline="-250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1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</a:t>
            </a:r>
            <a:r>
              <a:rPr lang="en-US" sz="1600" baseline="-250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1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</a:t>
            </a:r>
            <a:r>
              <a:rPr lang="en-US" sz="1600" baseline="-250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1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</a:t>
            </a:r>
            <a:r>
              <a:rPr lang="en-US" sz="1600" baseline="-250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1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</a:t>
            </a:r>
            <a:r>
              <a:rPr lang="en-US" sz="1600" baseline="-250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n-US" sz="1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… </a:t>
            </a:r>
            <a:r>
              <a:rPr lang="en-US" sz="1600" dirty="0" err="1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r>
              <a:rPr lang="en-US" sz="1600" baseline="-25000" dirty="0" err="1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sz="1600" baseline="-2500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415886"/>
              </p:ext>
            </p:extLst>
          </p:nvPr>
        </p:nvGraphicFramePr>
        <p:xfrm>
          <a:off x="6748794" y="4927367"/>
          <a:ext cx="3929062" cy="7157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4531">
                  <a:extLst>
                    <a:ext uri="{9D8B030D-6E8A-4147-A177-3AD203B41FA5}">
                      <a16:colId xmlns:a16="http://schemas.microsoft.com/office/drawing/2014/main" val="3612590938"/>
                    </a:ext>
                  </a:extLst>
                </a:gridCol>
                <a:gridCol w="1964531">
                  <a:extLst>
                    <a:ext uri="{9D8B030D-6E8A-4147-A177-3AD203B41FA5}">
                      <a16:colId xmlns:a16="http://schemas.microsoft.com/office/drawing/2014/main" val="291291704"/>
                    </a:ext>
                  </a:extLst>
                </a:gridCol>
              </a:tblGrid>
              <a:tr h="372261">
                <a:tc>
                  <a:txBody>
                    <a:bodyPr/>
                    <a:lstStyle/>
                    <a:p>
                      <a:pPr marL="0" marR="0" indent="0" algn="ctr" defTabSz="1221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ln w="0"/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# </a:t>
                      </a:r>
                      <a:r>
                        <a:rPr lang="en-US" sz="1800" kern="1200" dirty="0" err="1" smtClean="0">
                          <a:ln w="0"/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</a:t>
                      </a:r>
                      <a:r>
                        <a:rPr lang="en-US" sz="1800" kern="1200" baseline="-25000" dirty="0" err="1" smtClean="0">
                          <a:ln w="0"/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</a:t>
                      </a:r>
                      <a:r>
                        <a:rPr lang="en-US" sz="1800" kern="1200" dirty="0" err="1" smtClean="0">
                          <a:ln w="0"/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+ij</a:t>
                      </a:r>
                      <a:r>
                        <a:rPr lang="en-US" sz="1800" kern="1200" baseline="-25000" dirty="0" err="1" smtClean="0">
                          <a:ln w="0"/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</a:t>
                      </a:r>
                      <a:endParaRPr lang="en-US" sz="1800" kern="1200" baseline="-25000" dirty="0" smtClean="0">
                        <a:ln w="0"/>
                        <a:solidFill>
                          <a:schemeClr val="bg2">
                            <a:lumMod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21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ln w="0"/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# </a:t>
                      </a:r>
                      <a:r>
                        <a:rPr lang="en-US" sz="1800" kern="1200" dirty="0" err="1" smtClean="0">
                          <a:ln w="0"/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ij</a:t>
                      </a:r>
                      <a:r>
                        <a:rPr lang="en-US" sz="1800" kern="1200" baseline="-25000" dirty="0" err="1" smtClean="0">
                          <a:ln w="0"/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</a:t>
                      </a:r>
                      <a:endParaRPr lang="en-US" sz="1800" kern="1200" baseline="-25000" dirty="0" smtClean="0">
                        <a:ln w="0"/>
                        <a:solidFill>
                          <a:schemeClr val="bg2">
                            <a:lumMod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917386"/>
                  </a:ext>
                </a:extLst>
              </a:tr>
              <a:tr h="343472">
                <a:tc>
                  <a:txBody>
                    <a:bodyPr/>
                    <a:lstStyle/>
                    <a:p>
                      <a:pPr marL="0" marR="0" indent="0" algn="ctr" defTabSz="1221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ln w="0"/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# i</a:t>
                      </a:r>
                      <a:r>
                        <a:rPr lang="en-US" sz="1800" kern="1200" baseline="-25000" dirty="0" smtClean="0">
                          <a:ln w="0"/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</a:t>
                      </a:r>
                      <a:endParaRPr lang="en-US" sz="1800" kern="1200" baseline="-25000" dirty="0" smtClean="0">
                        <a:ln w="0"/>
                        <a:solidFill>
                          <a:schemeClr val="bg2">
                            <a:lumMod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21913" rtl="0" eaLnBrk="1" latinLnBrk="0" hangingPunct="1"/>
                      <a:r>
                        <a:rPr lang="en-US" sz="1800" kern="1200" dirty="0" smtClean="0">
                          <a:ln w="0"/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# total </a:t>
                      </a:r>
                      <a:r>
                        <a:rPr lang="en-GB" sz="1800" kern="1200" dirty="0" smtClean="0">
                          <a:ln w="0"/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compounds</a:t>
                      </a:r>
                      <a:endParaRPr lang="en-US" sz="1800" kern="1200" dirty="0">
                        <a:ln w="0"/>
                        <a:solidFill>
                          <a:schemeClr val="bg2">
                            <a:lumMod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704383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8051338" y="6096785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Fisher test</a:t>
            </a:r>
            <a:endParaRPr lang="en-US" sz="180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Straight Arrow Connector 45"/>
          <p:cNvCxnSpPr>
            <a:stCxn id="36" idx="2"/>
            <a:endCxn id="38" idx="0"/>
          </p:cNvCxnSpPr>
          <p:nvPr/>
        </p:nvCxnSpPr>
        <p:spPr>
          <a:xfrm>
            <a:off x="8713325" y="5643100"/>
            <a:ext cx="1" cy="453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27653" y="7289135"/>
            <a:ext cx="1554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p-value &lt; </a:t>
            </a:r>
            <a:r>
              <a:rPr lang="el-GR" sz="160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α</a:t>
            </a:r>
            <a:endParaRPr lang="en-GB" sz="1600" dirty="0" smtClean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115170" y="7289135"/>
            <a:ext cx="1554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p-value </a:t>
            </a:r>
            <a:r>
              <a:rPr lang="en-GB" sz="160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&gt;= </a:t>
            </a:r>
            <a:r>
              <a:rPr lang="el-GR" sz="160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α</a:t>
            </a:r>
            <a:endParaRPr lang="en-GB" sz="1600" dirty="0" smtClean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" name="Elbow Connector 3"/>
          <p:cNvCxnSpPr>
            <a:stCxn id="38" idx="2"/>
            <a:endCxn id="27" idx="0"/>
          </p:cNvCxnSpPr>
          <p:nvPr/>
        </p:nvCxnSpPr>
        <p:spPr>
          <a:xfrm rot="5400000">
            <a:off x="7397550" y="5973359"/>
            <a:ext cx="823018" cy="180853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38" idx="2"/>
            <a:endCxn id="28" idx="0"/>
          </p:cNvCxnSpPr>
          <p:nvPr/>
        </p:nvCxnSpPr>
        <p:spPr>
          <a:xfrm rot="16200000" flipH="1">
            <a:off x="9391308" y="5788135"/>
            <a:ext cx="823018" cy="21789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88016" y="8233940"/>
            <a:ext cx="2433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Associated </a:t>
            </a:r>
            <a:r>
              <a:rPr lang="en-GB" sz="160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compounds list</a:t>
            </a:r>
            <a:endParaRPr lang="en-GB" sz="160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7" name="Straight Arrow Connector 46"/>
          <p:cNvCxnSpPr>
            <a:stCxn id="28" idx="2"/>
          </p:cNvCxnSpPr>
          <p:nvPr/>
        </p:nvCxnSpPr>
        <p:spPr>
          <a:xfrm>
            <a:off x="10892308" y="7627689"/>
            <a:ext cx="0" cy="557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7" idx="2"/>
            <a:endCxn id="20" idx="0"/>
          </p:cNvCxnSpPr>
          <p:nvPr/>
        </p:nvCxnSpPr>
        <p:spPr>
          <a:xfrm>
            <a:off x="6904791" y="7627689"/>
            <a:ext cx="1" cy="606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Multiply 54"/>
          <p:cNvSpPr/>
          <p:nvPr/>
        </p:nvSpPr>
        <p:spPr>
          <a:xfrm>
            <a:off x="10690378" y="8059572"/>
            <a:ext cx="387332" cy="704447"/>
          </a:xfrm>
          <a:prstGeom prst="mathMultiply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798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681929" y="714256"/>
            <a:ext cx="1733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Pathway </a:t>
            </a:r>
            <a:r>
              <a:rPr lang="en-GB" sz="140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Enrichment </a:t>
            </a:r>
            <a:r>
              <a:rPr lang="en-GB" sz="1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GB" sz="140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nalysis</a:t>
            </a:r>
            <a:endParaRPr lang="en-GB" sz="140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2" name="Straight Arrow Connector 61"/>
          <p:cNvCxnSpPr>
            <a:stCxn id="5" idx="3"/>
            <a:endCxn id="60" idx="1"/>
          </p:cNvCxnSpPr>
          <p:nvPr/>
        </p:nvCxnSpPr>
        <p:spPr>
          <a:xfrm flipV="1">
            <a:off x="6684963" y="975866"/>
            <a:ext cx="996966" cy="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0" idx="3"/>
            <a:endCxn id="8" idx="1"/>
          </p:cNvCxnSpPr>
          <p:nvPr/>
        </p:nvCxnSpPr>
        <p:spPr>
          <a:xfrm>
            <a:off x="9415477" y="975866"/>
            <a:ext cx="1359153" cy="83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9474471" y="658368"/>
            <a:ext cx="1209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adj. p-value &lt; </a:t>
            </a:r>
            <a:r>
              <a:rPr lang="el-GR" sz="1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α</a:t>
            </a:r>
            <a:endParaRPr lang="en-GB" sz="160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464823" y="6127563"/>
            <a:ext cx="232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Combined compounds list</a:t>
            </a:r>
          </a:p>
        </p:txBody>
      </p:sp>
      <p:cxnSp>
        <p:nvCxnSpPr>
          <p:cNvPr id="86" name="Elbow Connector 85"/>
          <p:cNvCxnSpPr>
            <a:stCxn id="20" idx="2"/>
            <a:endCxn id="82" idx="2"/>
          </p:cNvCxnSpPr>
          <p:nvPr/>
        </p:nvCxnSpPr>
        <p:spPr>
          <a:xfrm rot="5400000" flipH="1">
            <a:off x="4213119" y="5880822"/>
            <a:ext cx="2106377" cy="3276969"/>
          </a:xfrm>
          <a:prstGeom prst="bentConnector3">
            <a:avLst>
              <a:gd name="adj1" fmla="val -1085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5" idx="1"/>
            <a:endCxn id="82" idx="0"/>
          </p:cNvCxnSpPr>
          <p:nvPr/>
        </p:nvCxnSpPr>
        <p:spPr>
          <a:xfrm rot="10800000" flipV="1">
            <a:off x="3627824" y="975959"/>
            <a:ext cx="886887" cy="515160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03395" y="6035230"/>
            <a:ext cx="1733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Pathway Association Enrichment Analysis</a:t>
            </a:r>
          </a:p>
        </p:txBody>
      </p:sp>
      <p:cxnSp>
        <p:nvCxnSpPr>
          <p:cNvPr id="97" name="Straight Arrow Connector 96"/>
          <p:cNvCxnSpPr>
            <a:stCxn id="82" idx="1"/>
            <a:endCxn id="96" idx="3"/>
          </p:cNvCxnSpPr>
          <p:nvPr/>
        </p:nvCxnSpPr>
        <p:spPr>
          <a:xfrm flipH="1">
            <a:off x="1836943" y="6296840"/>
            <a:ext cx="6278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6" name="Picture 10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0" t="196" b="1137"/>
          <a:stretch/>
        </p:blipFill>
        <p:spPr>
          <a:xfrm>
            <a:off x="97777" y="6523231"/>
            <a:ext cx="2425786" cy="2815165"/>
          </a:xfrm>
          <a:prstGeom prst="rect">
            <a:avLst/>
          </a:prstGeom>
        </p:spPr>
      </p:pic>
      <p:pic>
        <p:nvPicPr>
          <p:cNvPr id="109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9826" t="14084" r="22078" b="7655"/>
          <a:stretch/>
        </p:blipFill>
        <p:spPr>
          <a:xfrm rot="20417920">
            <a:off x="45313" y="4451517"/>
            <a:ext cx="2413235" cy="182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4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95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88</Words>
  <Application>Microsoft Office PowerPoint</Application>
  <PresentationFormat>A3 Paper (297x420 mm)</PresentationFormat>
  <Paragraphs>31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RSH-DA</dc:creator>
  <cp:lastModifiedBy>RSH-DA</cp:lastModifiedBy>
  <cp:revision>51</cp:revision>
  <dcterms:created xsi:type="dcterms:W3CDTF">2021-01-06T10:26:37Z</dcterms:created>
  <dcterms:modified xsi:type="dcterms:W3CDTF">2021-01-06T12:24:11Z</dcterms:modified>
</cp:coreProperties>
</file>