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8" r:id="rId3"/>
    <p:sldId id="260" r:id="rId4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5ABFC-029E-4417-8D3B-AB3C78E362B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116E-8A66-4A6B-A876-FC4018F2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116E-8A66-4A6B-A876-FC4018F2F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oods | Free Full-Text | Quantitative Analysis of Antibody Survival across  the Infant Digestive Tract Using Mass Spectrometry with Parallel Reaction  Monitoring | HTM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300952" y="8290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453352" y="9814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605752" y="11338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758152" y="12862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910552" y="14386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3712" y="933800"/>
            <a:ext cx="111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Samples</a:t>
            </a:r>
            <a:endParaRPr lang="en-US" b="0" dirty="0" smtClean="0">
              <a:effectLst/>
            </a:endParaRPr>
          </a:p>
        </p:txBody>
      </p:sp>
      <p:pic>
        <p:nvPicPr>
          <p:cNvPr id="1026" name="Picture 2" descr="https://lh5.googleusercontent.com/6qn9-HQsmfulTaYmMEcGbD4qHD2SwBehoWS-f8p5LgAKF_1gpTpsiOVjC6SOHE6ZXD-SP_mht6oqG8NTU7APjmBazLJK2Cz94wqn3rp8AfTEwhj8QU4OdTjlTNnlcYh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63" y="1133855"/>
            <a:ext cx="1759410" cy="17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1" idx="3"/>
            <a:endCxn id="1026" idx="1"/>
          </p:cNvCxnSpPr>
          <p:nvPr/>
        </p:nvCxnSpPr>
        <p:spPr>
          <a:xfrm flipV="1">
            <a:off x="1597151" y="2013560"/>
            <a:ext cx="1412912" cy="2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74630" y="814955"/>
            <a:ext cx="140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Pathways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37881"/>
              </p:ext>
            </p:extLst>
          </p:nvPr>
        </p:nvGraphicFramePr>
        <p:xfrm>
          <a:off x="10115170" y="1266937"/>
          <a:ext cx="2638425" cy="130737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629095829"/>
                    </a:ext>
                  </a:extLst>
                </a:gridCol>
              </a:tblGrid>
              <a:tr h="364401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Central carbon metabolism in cancer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8276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Protein digestion and absorption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5894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Biosynthesis of amino acids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5880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Aminoacyl-</a:t>
                      </a:r>
                      <a:r>
                        <a:rPr lang="en-US" sz="1200" kern="1200" dirty="0" err="1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tRNA</a:t>
                      </a:r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biosynthesis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25579"/>
                  </a:ext>
                </a:extLst>
              </a:tr>
              <a:tr h="372903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Citrate cycle (TCA cycle</a:t>
                      </a:r>
                      <a:r>
                        <a:rPr lang="en-US" sz="12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pPr marL="0" algn="ctr" defTabSz="1221913" rtl="0" eaLnBrk="1" fontAlgn="b" latinLnBrk="0" hangingPunct="1"/>
                      <a:r>
                        <a:rPr lang="en-US" sz="12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……..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960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434382" y="2574313"/>
            <a:ext cx="0" cy="56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514710" y="806683"/>
            <a:ext cx="7794398" cy="3559925"/>
            <a:chOff x="3588117" y="0"/>
            <a:chExt cx="7794398" cy="3559925"/>
          </a:xfrm>
        </p:grpSpPr>
        <p:grpSp>
          <p:nvGrpSpPr>
            <p:cNvPr id="57" name="Group 56"/>
            <p:cNvGrpSpPr/>
            <p:nvPr/>
          </p:nvGrpSpPr>
          <p:grpSpPr>
            <a:xfrm>
              <a:off x="3588117" y="0"/>
              <a:ext cx="2170253" cy="1767631"/>
              <a:chOff x="3588117" y="0"/>
              <a:chExt cx="2170253" cy="17676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588117" y="0"/>
                <a:ext cx="2170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n w="0"/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compounds list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778703" y="346826"/>
                <a:ext cx="1789079" cy="1420805"/>
                <a:chOff x="226502" y="770897"/>
                <a:chExt cx="2385439" cy="1894406"/>
              </a:xfrm>
            </p:grpSpPr>
            <p:pic>
              <p:nvPicPr>
                <p:cNvPr id="1026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946669" y="770897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1753319" y="1293497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943491" y="1816101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226502" y="1391500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6" name="Group 55"/>
            <p:cNvGrpSpPr/>
            <p:nvPr/>
          </p:nvGrpSpPr>
          <p:grpSpPr>
            <a:xfrm>
              <a:off x="9751263" y="2337472"/>
              <a:ext cx="1631252" cy="1222453"/>
              <a:chOff x="9751263" y="2337472"/>
              <a:chExt cx="1631252" cy="1222453"/>
            </a:xfrm>
          </p:grpSpPr>
          <p:pic>
            <p:nvPicPr>
              <p:cNvPr id="23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10475873" y="2337472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10811276" y="2805794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10190254" y="3008856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9751263" y="2540705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8811600" y="2621901"/>
            <a:ext cx="262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 all the CPDs except CPDs in the input list</a:t>
            </a:r>
          </a:p>
        </p:txBody>
      </p:sp>
      <p:cxnSp>
        <p:nvCxnSpPr>
          <p:cNvPr id="29" name="Straight Arrow Connector 28"/>
          <p:cNvCxnSpPr>
            <a:stCxn id="13" idx="2"/>
          </p:cNvCxnSpPr>
          <p:nvPr/>
        </p:nvCxnSpPr>
        <p:spPr>
          <a:xfrm>
            <a:off x="5565021" y="2574313"/>
            <a:ext cx="0" cy="2131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11402466" y="4366607"/>
            <a:ext cx="0" cy="33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096256" y="4753842"/>
            <a:ext cx="7212851" cy="300041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6940" y="2740365"/>
            <a:ext cx="39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  <a:p>
            <a:r>
              <a:rPr lang="en-US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r>
              <a:rPr lang="en-US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aseline="-250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99151" y="4351612"/>
            <a:ext cx="158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 </a:t>
            </a:r>
            <a:r>
              <a:rPr lang="en-US" sz="16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1600" baseline="-250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aseline="-250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15886"/>
              </p:ext>
            </p:extLst>
          </p:nvPr>
        </p:nvGraphicFramePr>
        <p:xfrm>
          <a:off x="6748794" y="4927367"/>
          <a:ext cx="3929062" cy="71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531">
                  <a:extLst>
                    <a:ext uri="{9D8B030D-6E8A-4147-A177-3AD203B41FA5}">
                      <a16:colId xmlns:a16="http://schemas.microsoft.com/office/drawing/2014/main" val="3612590938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291291704"/>
                    </a:ext>
                  </a:extLst>
                </a:gridCol>
              </a:tblGrid>
              <a:tr h="372261"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</a:t>
                      </a:r>
                      <a:r>
                        <a:rPr lang="en-US" sz="1800" kern="12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r>
                        <a:rPr lang="en-US" sz="1800" kern="1200" baseline="-250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r>
                        <a:rPr lang="en-US" sz="1800" kern="12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+ij</a:t>
                      </a:r>
                      <a:r>
                        <a:rPr lang="en-US" sz="1800" kern="1200" baseline="-250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endParaRPr lang="en-US" sz="1800" kern="1200" baseline="-25000" dirty="0" smtClean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</a:t>
                      </a:r>
                      <a:r>
                        <a:rPr lang="en-US" sz="1800" kern="12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ij</a:t>
                      </a:r>
                      <a:r>
                        <a:rPr lang="en-US" sz="1800" kern="1200" baseline="-250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endParaRPr lang="en-US" sz="1800" kern="1200" baseline="-25000" dirty="0" smtClean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17386"/>
                  </a:ext>
                </a:extLst>
              </a:tr>
              <a:tr h="343472"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i</a:t>
                      </a:r>
                      <a:r>
                        <a:rPr lang="en-US" sz="1800" kern="1200" baseline="-250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endParaRPr lang="en-US" sz="1800" kern="1200" baseline="-25000" dirty="0" smtClean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21913" rtl="0" eaLnBrk="1" latinLnBrk="0" hangingPunct="1"/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total </a:t>
                      </a:r>
                      <a:r>
                        <a:rPr lang="en-GB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compounds</a:t>
                      </a:r>
                      <a:endParaRPr lang="en-US" sz="18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043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051338" y="609678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Fisher test</a:t>
            </a:r>
            <a:endParaRPr lang="en-US" sz="18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36" idx="2"/>
            <a:endCxn id="38" idx="0"/>
          </p:cNvCxnSpPr>
          <p:nvPr/>
        </p:nvCxnSpPr>
        <p:spPr>
          <a:xfrm>
            <a:off x="8713325" y="5643100"/>
            <a:ext cx="1" cy="453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7653" y="7289135"/>
            <a:ext cx="15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&lt; </a:t>
            </a:r>
            <a:r>
              <a:rPr lang="el-GR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endParaRPr lang="en-GB" sz="160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15170" y="7289135"/>
            <a:ext cx="15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</a:t>
            </a:r>
            <a:r>
              <a:rPr lang="en-GB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 </a:t>
            </a:r>
            <a:r>
              <a:rPr lang="el-GR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endParaRPr lang="en-GB" sz="160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Elbow Connector 3"/>
          <p:cNvCxnSpPr>
            <a:stCxn id="38" idx="2"/>
            <a:endCxn id="27" idx="0"/>
          </p:cNvCxnSpPr>
          <p:nvPr/>
        </p:nvCxnSpPr>
        <p:spPr>
          <a:xfrm rot="5400000">
            <a:off x="7397550" y="5973359"/>
            <a:ext cx="823018" cy="1808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8" idx="2"/>
            <a:endCxn id="28" idx="0"/>
          </p:cNvCxnSpPr>
          <p:nvPr/>
        </p:nvCxnSpPr>
        <p:spPr>
          <a:xfrm rot="16200000" flipH="1">
            <a:off x="9391308" y="5788135"/>
            <a:ext cx="823018" cy="2178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8016" y="8233940"/>
            <a:ext cx="243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Associated </a:t>
            </a:r>
            <a:r>
              <a:rPr lang="en-GB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compounds list</a:t>
            </a:r>
            <a:endParaRPr lang="en-GB" sz="1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28" idx="2"/>
          </p:cNvCxnSpPr>
          <p:nvPr/>
        </p:nvCxnSpPr>
        <p:spPr>
          <a:xfrm>
            <a:off x="10892308" y="7627689"/>
            <a:ext cx="0" cy="55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0" idx="0"/>
          </p:cNvCxnSpPr>
          <p:nvPr/>
        </p:nvCxnSpPr>
        <p:spPr>
          <a:xfrm>
            <a:off x="6904791" y="7627689"/>
            <a:ext cx="1" cy="60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Multiply 54"/>
          <p:cNvSpPr/>
          <p:nvPr/>
        </p:nvSpPr>
        <p:spPr>
          <a:xfrm>
            <a:off x="10690378" y="8059572"/>
            <a:ext cx="387332" cy="704447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798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81929" y="714256"/>
            <a:ext cx="173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 </a:t>
            </a:r>
            <a:r>
              <a:rPr lang="en-GB" sz="14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Enrichment </a:t>
            </a:r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sz="14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nalysis</a:t>
            </a:r>
            <a:endParaRPr lang="en-GB" sz="14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/>
          <p:cNvCxnSpPr>
            <a:stCxn id="5" idx="3"/>
            <a:endCxn id="60" idx="1"/>
          </p:cNvCxnSpPr>
          <p:nvPr/>
        </p:nvCxnSpPr>
        <p:spPr>
          <a:xfrm flipV="1">
            <a:off x="6684963" y="975866"/>
            <a:ext cx="996966" cy="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8" idx="1"/>
          </p:cNvCxnSpPr>
          <p:nvPr/>
        </p:nvCxnSpPr>
        <p:spPr>
          <a:xfrm>
            <a:off x="9415477" y="975866"/>
            <a:ext cx="1359153" cy="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74471" y="658368"/>
            <a:ext cx="120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adj. p-value &lt; </a:t>
            </a:r>
            <a:r>
              <a:rPr lang="el-GR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endParaRPr lang="en-GB" sz="1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64823" y="6127563"/>
            <a:ext cx="232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 compounds list</a:t>
            </a:r>
          </a:p>
        </p:txBody>
      </p:sp>
      <p:cxnSp>
        <p:nvCxnSpPr>
          <p:cNvPr id="86" name="Elbow Connector 85"/>
          <p:cNvCxnSpPr>
            <a:stCxn id="20" idx="2"/>
            <a:endCxn id="82" idx="2"/>
          </p:cNvCxnSpPr>
          <p:nvPr/>
        </p:nvCxnSpPr>
        <p:spPr>
          <a:xfrm rot="5400000" flipH="1">
            <a:off x="4213119" y="5880822"/>
            <a:ext cx="2106377" cy="3276969"/>
          </a:xfrm>
          <a:prstGeom prst="bentConnector3">
            <a:avLst>
              <a:gd name="adj1" fmla="val -10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1"/>
            <a:endCxn id="82" idx="0"/>
          </p:cNvCxnSpPr>
          <p:nvPr/>
        </p:nvCxnSpPr>
        <p:spPr>
          <a:xfrm rot="10800000" flipV="1">
            <a:off x="3627824" y="975959"/>
            <a:ext cx="886887" cy="51516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3395" y="6035230"/>
            <a:ext cx="173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 Association Enrichment Analysis</a:t>
            </a:r>
          </a:p>
        </p:txBody>
      </p:sp>
      <p:cxnSp>
        <p:nvCxnSpPr>
          <p:cNvPr id="97" name="Straight Arrow Connector 96"/>
          <p:cNvCxnSpPr>
            <a:stCxn id="82" idx="1"/>
            <a:endCxn id="96" idx="3"/>
          </p:cNvCxnSpPr>
          <p:nvPr/>
        </p:nvCxnSpPr>
        <p:spPr>
          <a:xfrm flipH="1">
            <a:off x="1836943" y="6296840"/>
            <a:ext cx="62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196" b="1137"/>
          <a:stretch/>
        </p:blipFill>
        <p:spPr>
          <a:xfrm>
            <a:off x="97777" y="6523231"/>
            <a:ext cx="2425786" cy="28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88</Words>
  <Application>Microsoft Office PowerPoint</Application>
  <PresentationFormat>A3 Paper (297x420 mm)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RSH-DA</dc:creator>
  <cp:lastModifiedBy>RSH-DA</cp:lastModifiedBy>
  <cp:revision>52</cp:revision>
  <dcterms:created xsi:type="dcterms:W3CDTF">2021-01-06T10:26:37Z</dcterms:created>
  <dcterms:modified xsi:type="dcterms:W3CDTF">2021-01-06T14:10:31Z</dcterms:modified>
</cp:coreProperties>
</file>