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12/31/2023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89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12/31/2023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5130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12/31/2023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08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12/31/2023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9547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12/31/2023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3446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12/31/2023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6416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12/31/2023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5039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12/31/2023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6578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12/31/2023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5795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12/31/2023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571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12/31/2023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29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12/31/2023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4298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ful wavy concept">
            <a:extLst>
              <a:ext uri="{FF2B5EF4-FFF2-40B4-BE49-F238E27FC236}">
                <a16:creationId xmlns:a16="http://schemas.microsoft.com/office/drawing/2014/main" id="{273E819E-CB40-E5D0-1EA5-159349E0B4C6}"/>
              </a:ext>
            </a:extLst>
          </p:cNvPr>
          <p:cNvPicPr>
            <a:picLocks noChangeAspect="1"/>
          </p:cNvPicPr>
          <p:nvPr/>
        </p:nvPicPr>
        <p:blipFill rotWithShape="1">
          <a:blip r:embed="rId2">
            <a:alphaModFix amt="40000"/>
          </a:blip>
          <a:srcRect b="15730"/>
          <a:stretch/>
        </p:blipFill>
        <p:spPr>
          <a:xfrm>
            <a:off x="17250" y="17248"/>
            <a:ext cx="12192001" cy="6858001"/>
          </a:xfrm>
          <a:prstGeom prst="rect">
            <a:avLst/>
          </a:prstGeom>
        </p:spPr>
      </p:pic>
      <p:sp>
        <p:nvSpPr>
          <p:cNvPr id="2" name="Title 1">
            <a:extLst>
              <a:ext uri="{FF2B5EF4-FFF2-40B4-BE49-F238E27FC236}">
                <a16:creationId xmlns:a16="http://schemas.microsoft.com/office/drawing/2014/main" id="{2BE3A80A-7B21-03D7-65E1-D0C1A1BA46C4}"/>
              </a:ext>
            </a:extLst>
          </p:cNvPr>
          <p:cNvSpPr>
            <a:spLocks noGrp="1"/>
          </p:cNvSpPr>
          <p:nvPr>
            <p:ph type="ctrTitle"/>
          </p:nvPr>
        </p:nvSpPr>
        <p:spPr>
          <a:xfrm>
            <a:off x="517869" y="978408"/>
            <a:ext cx="7065185" cy="2334248"/>
          </a:xfrm>
        </p:spPr>
        <p:txBody>
          <a:bodyPr anchor="t">
            <a:normAutofit fontScale="90000"/>
          </a:bodyPr>
          <a:lstStyle/>
          <a:p>
            <a:r>
              <a:rPr lang="en-US" dirty="0">
                <a:solidFill>
                  <a:srgbClr val="FFFFFF"/>
                </a:solidFill>
              </a:rPr>
              <a:t>Generating Permutations Using Decrease And Conquer</a:t>
            </a:r>
          </a:p>
        </p:txBody>
      </p:sp>
      <p:sp>
        <p:nvSpPr>
          <p:cNvPr id="3" name="Subtitle 2">
            <a:extLst>
              <a:ext uri="{FF2B5EF4-FFF2-40B4-BE49-F238E27FC236}">
                <a16:creationId xmlns:a16="http://schemas.microsoft.com/office/drawing/2014/main" id="{B3399619-1795-9CBA-9C00-A00D15A3CBBF}"/>
              </a:ext>
            </a:extLst>
          </p:cNvPr>
          <p:cNvSpPr>
            <a:spLocks noGrp="1"/>
          </p:cNvSpPr>
          <p:nvPr>
            <p:ph type="subTitle" idx="1"/>
          </p:nvPr>
        </p:nvSpPr>
        <p:spPr>
          <a:xfrm>
            <a:off x="6652366" y="4017818"/>
            <a:ext cx="5040785" cy="1828799"/>
          </a:xfrm>
        </p:spPr>
        <p:txBody>
          <a:bodyPr anchor="b">
            <a:normAutofit/>
          </a:bodyPr>
          <a:lstStyle/>
          <a:p>
            <a:r>
              <a:rPr lang="en-US" dirty="0">
                <a:solidFill>
                  <a:srgbClr val="FFFFFF"/>
                </a:solidFill>
              </a:rPr>
              <a:t>Mohnad Ahmed </a:t>
            </a:r>
          </a:p>
          <a:p>
            <a:r>
              <a:rPr lang="en-US" dirty="0">
                <a:solidFill>
                  <a:srgbClr val="FFFFFF"/>
                </a:solidFill>
              </a:rPr>
              <a:t>223933</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47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663D82AA-9747-1DB7-28EA-2B9EEDDD4EDF}"/>
                  </a:ext>
                </a:extLst>
              </p:cNvPr>
              <p:cNvSpPr>
                <a:spLocks noGrp="1"/>
              </p:cNvSpPr>
              <p:nvPr>
                <p:ph type="title"/>
              </p:nvPr>
            </p:nvSpPr>
            <p:spPr>
              <a:xfrm>
                <a:off x="517525" y="977900"/>
                <a:ext cx="11430000" cy="5543550"/>
              </a:xfrm>
            </p:spPr>
            <p:txBody>
              <a:bodyPr>
                <a:normAutofit fontScale="90000"/>
              </a:bodyPr>
              <a:lstStyle/>
              <a:p>
                <a:r>
                  <a:rPr lang="en-US" sz="4000" dirty="0"/>
                  <a:t>Analysis</a:t>
                </a:r>
                <a:br>
                  <a:rPr lang="en-US" sz="4000" dirty="0"/>
                </a:br>
                <a:br>
                  <a:rPr lang="en-US" sz="4000" dirty="0"/>
                </a:br>
                <a:r>
                  <a:rPr lang="en-US" sz="2800" dirty="0"/>
                  <a:t>Solving the recurrence</a:t>
                </a:r>
                <a:br>
                  <a:rPr lang="en-US" sz="2800" dirty="0"/>
                </a:br>
                <a:br>
                  <a:rPr lang="en-US" sz="2800" dirty="0"/>
                </a:br>
                <a:r>
                  <a:rPr lang="en-US" sz="2800" dirty="0"/>
                  <a:t>Average case : t(n)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O(</a:t>
                </a:r>
                <a:r>
                  <a:rPr lang="en-US" sz="2800" dirty="0" err="1"/>
                  <a:t>nn</a:t>
                </a:r>
                <a:r>
                  <a:rPr lang="en-US" sz="2800" dirty="0"/>
                  <a:t>!)</a:t>
                </a:r>
                <a:br>
                  <a:rPr lang="en-US" sz="2800" dirty="0"/>
                </a:br>
                <a:br>
                  <a:rPr lang="en-US" sz="2800" dirty="0"/>
                </a:br>
                <a:r>
                  <a:rPr lang="en-US" sz="2800" dirty="0"/>
                  <a:t>Regardless of the situation, finding all permutations of n elements always involves exploring an exponentially growing number of possibilities, leading to a time complexity of at least Ω(n!).</a:t>
                </a:r>
                <a:br>
                  <a:rPr lang="en-US" sz="2800" dirty="0"/>
                </a:br>
                <a:br>
                  <a:rPr lang="en-US" sz="2800" dirty="0"/>
                </a:br>
                <a:br>
                  <a:rPr lang="en-US" sz="2400" dirty="0"/>
                </a:br>
                <a:br>
                  <a:rPr lang="en-US" sz="2400" dirty="0"/>
                </a:br>
                <a:endParaRPr lang="en-US" sz="2400" dirty="0"/>
              </a:p>
            </p:txBody>
          </p:sp>
        </mc:Choice>
        <mc:Fallback>
          <p:sp>
            <p:nvSpPr>
              <p:cNvPr id="4" name="Title 1">
                <a:extLst>
                  <a:ext uri="{FF2B5EF4-FFF2-40B4-BE49-F238E27FC236}">
                    <a16:creationId xmlns:a16="http://schemas.microsoft.com/office/drawing/2014/main" id="{663D82AA-9747-1DB7-28EA-2B9EEDDD4EDF}"/>
                  </a:ext>
                </a:extLst>
              </p:cNvPr>
              <p:cNvSpPr>
                <a:spLocks noGrp="1" noRot="1" noChangeAspect="1" noMove="1" noResize="1" noEditPoints="1" noAdjustHandles="1" noChangeArrowheads="1" noChangeShapeType="1" noTextEdit="1"/>
              </p:cNvSpPr>
              <p:nvPr>
                <p:ph type="title"/>
              </p:nvPr>
            </p:nvSpPr>
            <p:spPr>
              <a:xfrm>
                <a:off x="517525" y="977900"/>
                <a:ext cx="11430000" cy="5543550"/>
              </a:xfrm>
              <a:blipFill>
                <a:blip r:embed="rId2"/>
                <a:stretch>
                  <a:fillRect l="-1653" t="-1648"/>
                </a:stretch>
              </a:blipFill>
            </p:spPr>
            <p:txBody>
              <a:bodyPr/>
              <a:lstStyle/>
              <a:p>
                <a:r>
                  <a:rPr lang="en-US">
                    <a:noFill/>
                  </a:rPr>
                  <a:t> </a:t>
                </a:r>
              </a:p>
            </p:txBody>
          </p:sp>
        </mc:Fallback>
      </mc:AlternateContent>
    </p:spTree>
    <p:extLst>
      <p:ext uri="{BB962C8B-B14F-4D97-AF65-F5344CB8AC3E}">
        <p14:creationId xmlns:p14="http://schemas.microsoft.com/office/powerpoint/2010/main" val="364992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9E09-7FD7-C62A-4B11-A18F54B355AB}"/>
              </a:ext>
            </a:extLst>
          </p:cNvPr>
          <p:cNvSpPr>
            <a:spLocks noGrp="1"/>
          </p:cNvSpPr>
          <p:nvPr>
            <p:ph type="title"/>
          </p:nvPr>
        </p:nvSpPr>
        <p:spPr>
          <a:xfrm>
            <a:off x="517869" y="978408"/>
            <a:ext cx="11257187" cy="4870457"/>
          </a:xfrm>
        </p:spPr>
        <p:txBody>
          <a:bodyPr>
            <a:normAutofit/>
          </a:bodyPr>
          <a:lstStyle/>
          <a:p>
            <a:r>
              <a:rPr lang="en-US" dirty="0"/>
              <a:t>Conclusion</a:t>
            </a:r>
            <a:br>
              <a:rPr lang="en-US" dirty="0"/>
            </a:br>
            <a:br>
              <a:rPr lang="en-US" dirty="0"/>
            </a:br>
            <a:r>
              <a:rPr lang="en-US" sz="2400" dirty="0"/>
              <a:t>In summary, employing the 'Decrease and Conquer' technique for generating permutations effectively breaks down the problem into smaller subproblems, solving them recursively. However, due to the exponential nature of permutations, the time complexity remains Ω(n!), where 'n' represents the number of elements. Regardless of the scenario, be it the average, or worst case, the fundamental requirement to explore the entire set of arrangements leads to this exponential time complexity.</a:t>
            </a:r>
          </a:p>
        </p:txBody>
      </p:sp>
    </p:spTree>
    <p:extLst>
      <p:ext uri="{BB962C8B-B14F-4D97-AF65-F5344CB8AC3E}">
        <p14:creationId xmlns:p14="http://schemas.microsoft.com/office/powerpoint/2010/main" val="244465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4CF9-B49A-5BFF-E772-33A2238AB8F9}"/>
              </a:ext>
            </a:extLst>
          </p:cNvPr>
          <p:cNvSpPr>
            <a:spLocks noGrp="1"/>
          </p:cNvSpPr>
          <p:nvPr>
            <p:ph type="title"/>
          </p:nvPr>
        </p:nvSpPr>
        <p:spPr>
          <a:xfrm>
            <a:off x="509244" y="2022205"/>
            <a:ext cx="10877624" cy="1066052"/>
          </a:xfrm>
        </p:spPr>
        <p:txBody>
          <a:bodyPr>
            <a:normAutofit fontScale="90000"/>
          </a:bodyPr>
          <a:lstStyle/>
          <a:p>
            <a:pPr algn="ctr"/>
            <a:r>
              <a:rPr lang="en-US" sz="7200" dirty="0"/>
              <a:t>Thank You</a:t>
            </a:r>
            <a:br>
              <a:rPr lang="en-US" sz="7200" dirty="0"/>
            </a:br>
            <a:br>
              <a:rPr lang="en-US" dirty="0"/>
            </a:br>
            <a:br>
              <a:rPr lang="en-US" dirty="0"/>
            </a:br>
            <a:endParaRPr lang="en-US" dirty="0"/>
          </a:p>
        </p:txBody>
      </p:sp>
      <p:sp>
        <p:nvSpPr>
          <p:cNvPr id="6" name="TextBox 5">
            <a:extLst>
              <a:ext uri="{FF2B5EF4-FFF2-40B4-BE49-F238E27FC236}">
                <a16:creationId xmlns:a16="http://schemas.microsoft.com/office/drawing/2014/main" id="{D3A0F9F3-3C95-4BC6-40E5-A8108626DE2E}"/>
              </a:ext>
            </a:extLst>
          </p:cNvPr>
          <p:cNvSpPr txBox="1"/>
          <p:nvPr/>
        </p:nvSpPr>
        <p:spPr>
          <a:xfrm>
            <a:off x="4339086" y="3429000"/>
            <a:ext cx="5995358" cy="369332"/>
          </a:xfrm>
          <a:prstGeom prst="rect">
            <a:avLst/>
          </a:prstGeom>
          <a:noFill/>
        </p:spPr>
        <p:txBody>
          <a:bodyPr wrap="square" rtlCol="0">
            <a:spAutoFit/>
          </a:bodyPr>
          <a:lstStyle/>
          <a:p>
            <a:r>
              <a:rPr lang="en-US" dirty="0"/>
              <a:t>mohnad.ahmed@msa.edu.eg</a:t>
            </a:r>
          </a:p>
        </p:txBody>
      </p:sp>
    </p:spTree>
    <p:extLst>
      <p:ext uri="{BB962C8B-B14F-4D97-AF65-F5344CB8AC3E}">
        <p14:creationId xmlns:p14="http://schemas.microsoft.com/office/powerpoint/2010/main" val="108220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6642-6009-6AE0-7F50-7366F7965797}"/>
              </a:ext>
            </a:extLst>
          </p:cNvPr>
          <p:cNvSpPr>
            <a:spLocks noGrp="1"/>
          </p:cNvSpPr>
          <p:nvPr>
            <p:ph type="title"/>
          </p:nvPr>
        </p:nvSpPr>
        <p:spPr>
          <a:xfrm>
            <a:off x="517869" y="978408"/>
            <a:ext cx="5986447" cy="4870457"/>
          </a:xfrm>
        </p:spPr>
        <p:txBody>
          <a:bodyPr/>
          <a:lstStyle/>
          <a:p>
            <a:r>
              <a:rPr lang="en-US" dirty="0"/>
              <a:t>Table of Contents</a:t>
            </a:r>
            <a:br>
              <a:rPr lang="en-US" dirty="0"/>
            </a:br>
            <a:br>
              <a:rPr lang="en-US" sz="2800" dirty="0"/>
            </a:br>
            <a:r>
              <a:rPr lang="en-US" sz="2800" dirty="0"/>
              <a:t>- Problem Definition</a:t>
            </a:r>
            <a:br>
              <a:rPr lang="en-US" sz="2800" dirty="0"/>
            </a:br>
            <a:r>
              <a:rPr lang="en-US" sz="2800" dirty="0"/>
              <a:t>- Strategy</a:t>
            </a:r>
            <a:br>
              <a:rPr lang="en-US" sz="2800" dirty="0"/>
            </a:br>
            <a:r>
              <a:rPr lang="en-US" sz="2800" dirty="0"/>
              <a:t>- Algorithm</a:t>
            </a:r>
            <a:br>
              <a:rPr lang="en-US" sz="2800" dirty="0"/>
            </a:br>
            <a:r>
              <a:rPr lang="en-US" sz="2800" dirty="0"/>
              <a:t>- Implementation</a:t>
            </a:r>
            <a:br>
              <a:rPr lang="en-US" sz="2800" dirty="0"/>
            </a:br>
            <a:r>
              <a:rPr lang="en-US" sz="2800" dirty="0"/>
              <a:t>- Analysis</a:t>
            </a:r>
            <a:br>
              <a:rPr lang="en-US" sz="2800" dirty="0"/>
            </a:br>
            <a:r>
              <a:rPr lang="en-US" sz="2800" dirty="0"/>
              <a:t>- Conclusion</a:t>
            </a:r>
            <a:endParaRPr lang="en-US" dirty="0"/>
          </a:p>
        </p:txBody>
      </p:sp>
    </p:spTree>
    <p:extLst>
      <p:ext uri="{BB962C8B-B14F-4D97-AF65-F5344CB8AC3E}">
        <p14:creationId xmlns:p14="http://schemas.microsoft.com/office/powerpoint/2010/main" val="114813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085B-E410-472A-0758-D2EAD28B1348}"/>
              </a:ext>
            </a:extLst>
          </p:cNvPr>
          <p:cNvSpPr>
            <a:spLocks noGrp="1"/>
          </p:cNvSpPr>
          <p:nvPr>
            <p:ph type="title"/>
          </p:nvPr>
        </p:nvSpPr>
        <p:spPr>
          <a:xfrm>
            <a:off x="517869" y="728243"/>
            <a:ext cx="11231307" cy="876270"/>
          </a:xfrm>
        </p:spPr>
        <p:txBody>
          <a:bodyPr>
            <a:normAutofit/>
          </a:bodyPr>
          <a:lstStyle/>
          <a:p>
            <a:r>
              <a:rPr lang="en-US" sz="4000" dirty="0"/>
              <a:t>Problem Definition</a:t>
            </a:r>
          </a:p>
        </p:txBody>
      </p:sp>
      <p:sp>
        <p:nvSpPr>
          <p:cNvPr id="4" name="TextBox 3">
            <a:extLst>
              <a:ext uri="{FF2B5EF4-FFF2-40B4-BE49-F238E27FC236}">
                <a16:creationId xmlns:a16="http://schemas.microsoft.com/office/drawing/2014/main" id="{E00B28A1-66FC-386B-CE88-BDEAB8C54A54}"/>
              </a:ext>
            </a:extLst>
          </p:cNvPr>
          <p:cNvSpPr txBox="1"/>
          <p:nvPr/>
        </p:nvSpPr>
        <p:spPr>
          <a:xfrm>
            <a:off x="517869" y="1428049"/>
            <a:ext cx="11093568" cy="5262979"/>
          </a:xfrm>
          <a:prstGeom prst="rect">
            <a:avLst/>
          </a:prstGeom>
          <a:noFill/>
        </p:spPr>
        <p:txBody>
          <a:bodyPr wrap="square" rtlCol="0">
            <a:spAutoFit/>
          </a:bodyPr>
          <a:lstStyle/>
          <a:p>
            <a:r>
              <a:rPr lang="en-US" sz="2400" dirty="0"/>
              <a:t>Generating Permutations:</a:t>
            </a:r>
          </a:p>
          <a:p>
            <a:endParaRPr lang="en-US" sz="2400" dirty="0"/>
          </a:p>
          <a:p>
            <a:r>
              <a:rPr lang="en-US" sz="2400" dirty="0"/>
              <a:t>Generating permutations refers to the process of systematically listing all possible arrangements of a set of elements in a specific order without repetition.</a:t>
            </a:r>
          </a:p>
          <a:p>
            <a:endParaRPr lang="en-US" sz="2400" dirty="0"/>
          </a:p>
          <a:p>
            <a:endParaRPr lang="en-US" sz="2400" dirty="0"/>
          </a:p>
          <a:p>
            <a:r>
              <a:rPr lang="en-US" sz="2400" dirty="0"/>
              <a:t>In Our Problem, We want to generate all possible arrangements for numbers from 123…N</a:t>
            </a:r>
          </a:p>
          <a:p>
            <a:endParaRPr lang="en-US" sz="2400" dirty="0"/>
          </a:p>
          <a:p>
            <a:r>
              <a:rPr lang="en-US" sz="2400" dirty="0"/>
              <a:t>Example N = 2</a:t>
            </a:r>
          </a:p>
          <a:p>
            <a:r>
              <a:rPr lang="en-US" sz="2400" dirty="0"/>
              <a:t>Result = [{1,2},{2,1}]</a:t>
            </a:r>
          </a:p>
          <a:p>
            <a:endParaRPr lang="en-US" sz="2400" dirty="0"/>
          </a:p>
          <a:p>
            <a:r>
              <a:rPr lang="en-US" sz="2400" dirty="0"/>
              <a:t>Example N = 3</a:t>
            </a:r>
          </a:p>
          <a:p>
            <a:r>
              <a:rPr lang="en-US" sz="2400" dirty="0"/>
              <a:t>Result = [{1,2,3},{1,3,2},{3,1,2},{3,2,1},{2,3,1},{2,1,3}]</a:t>
            </a:r>
          </a:p>
        </p:txBody>
      </p:sp>
    </p:spTree>
    <p:extLst>
      <p:ext uri="{BB962C8B-B14F-4D97-AF65-F5344CB8AC3E}">
        <p14:creationId xmlns:p14="http://schemas.microsoft.com/office/powerpoint/2010/main" val="278381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D337-17A6-1E8F-E1A0-89BAA994BE98}"/>
              </a:ext>
            </a:extLst>
          </p:cNvPr>
          <p:cNvSpPr>
            <a:spLocks noGrp="1"/>
          </p:cNvSpPr>
          <p:nvPr>
            <p:ph type="title"/>
          </p:nvPr>
        </p:nvSpPr>
        <p:spPr>
          <a:xfrm>
            <a:off x="441527" y="866113"/>
            <a:ext cx="11308945" cy="1058939"/>
          </a:xfrm>
        </p:spPr>
        <p:txBody>
          <a:bodyPr>
            <a:normAutofit/>
          </a:bodyPr>
          <a:lstStyle/>
          <a:p>
            <a:r>
              <a:rPr lang="en-US" dirty="0"/>
              <a:t>Strategy</a:t>
            </a:r>
          </a:p>
        </p:txBody>
      </p:sp>
      <p:sp>
        <p:nvSpPr>
          <p:cNvPr id="5" name="TextBox 4">
            <a:extLst>
              <a:ext uri="{FF2B5EF4-FFF2-40B4-BE49-F238E27FC236}">
                <a16:creationId xmlns:a16="http://schemas.microsoft.com/office/drawing/2014/main" id="{DD7DFE4B-CC4C-A09A-EA66-D0DFE09A5652}"/>
              </a:ext>
            </a:extLst>
          </p:cNvPr>
          <p:cNvSpPr txBox="1"/>
          <p:nvPr/>
        </p:nvSpPr>
        <p:spPr>
          <a:xfrm>
            <a:off x="441526" y="1925051"/>
            <a:ext cx="11308945" cy="3662541"/>
          </a:xfrm>
          <a:prstGeom prst="rect">
            <a:avLst/>
          </a:prstGeom>
          <a:noFill/>
        </p:spPr>
        <p:txBody>
          <a:bodyPr wrap="square" rtlCol="0">
            <a:spAutoFit/>
          </a:bodyPr>
          <a:lstStyle/>
          <a:p>
            <a:r>
              <a:rPr lang="en-US" sz="3200" dirty="0"/>
              <a:t>Decrease And Conquer</a:t>
            </a:r>
          </a:p>
          <a:p>
            <a:endParaRPr lang="en-US" sz="3200" dirty="0"/>
          </a:p>
          <a:p>
            <a:r>
              <a:rPr lang="en-US" sz="2400" dirty="0"/>
              <a:t>Decrease and conquer is a technique used to solve problems by reducing the size of the input data at each step of the solution process.</a:t>
            </a:r>
          </a:p>
          <a:p>
            <a:endParaRPr lang="en-US" sz="2400" dirty="0"/>
          </a:p>
          <a:p>
            <a:r>
              <a:rPr lang="en-US" sz="2400" dirty="0"/>
              <a:t>The technique is used when it’s easier to solve a smaller version of the problem, and the solution to the smaller problem can be used to find the solution to the original problem.</a:t>
            </a:r>
          </a:p>
          <a:p>
            <a:endParaRPr lang="en-US" sz="2400" dirty="0"/>
          </a:p>
        </p:txBody>
      </p:sp>
    </p:spTree>
    <p:extLst>
      <p:ext uri="{BB962C8B-B14F-4D97-AF65-F5344CB8AC3E}">
        <p14:creationId xmlns:p14="http://schemas.microsoft.com/office/powerpoint/2010/main" val="92332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1FA8-5373-C9F8-9C7D-CED9DC8B8364}"/>
              </a:ext>
            </a:extLst>
          </p:cNvPr>
          <p:cNvSpPr>
            <a:spLocks noGrp="1"/>
          </p:cNvSpPr>
          <p:nvPr>
            <p:ph type="title"/>
          </p:nvPr>
        </p:nvSpPr>
        <p:spPr>
          <a:xfrm>
            <a:off x="517869" y="978409"/>
            <a:ext cx="11464221" cy="815886"/>
          </a:xfrm>
        </p:spPr>
        <p:txBody>
          <a:bodyPr>
            <a:normAutofit/>
          </a:bodyPr>
          <a:lstStyle/>
          <a:p>
            <a:r>
              <a:rPr lang="en-US" sz="4400" dirty="0"/>
              <a:t>Algorithm</a:t>
            </a:r>
          </a:p>
        </p:txBody>
      </p:sp>
      <p:sp>
        <p:nvSpPr>
          <p:cNvPr id="4" name="TextBox 3">
            <a:extLst>
              <a:ext uri="{FF2B5EF4-FFF2-40B4-BE49-F238E27FC236}">
                <a16:creationId xmlns:a16="http://schemas.microsoft.com/office/drawing/2014/main" id="{DD371262-1A9C-1E6B-949E-768C956019C5}"/>
              </a:ext>
            </a:extLst>
          </p:cNvPr>
          <p:cNvSpPr txBox="1"/>
          <p:nvPr/>
        </p:nvSpPr>
        <p:spPr>
          <a:xfrm>
            <a:off x="578254" y="1966823"/>
            <a:ext cx="6098591" cy="3262432"/>
          </a:xfrm>
          <a:prstGeom prst="rect">
            <a:avLst/>
          </a:prstGeom>
          <a:noFill/>
        </p:spPr>
        <p:txBody>
          <a:bodyPr wrap="square" rtlCol="0">
            <a:spAutoFit/>
          </a:bodyPr>
          <a:lstStyle/>
          <a:p>
            <a:r>
              <a:rPr lang="en-US" sz="2400" dirty="0"/>
              <a:t>Decrease By One</a:t>
            </a:r>
          </a:p>
          <a:p>
            <a:endParaRPr lang="en-US" sz="2400" dirty="0"/>
          </a:p>
          <a:p>
            <a:r>
              <a:rPr lang="en-US" sz="2000" dirty="0"/>
              <a:t>If n = 1 return 1; otherwise, generate recursively the list of all permutations of 12… n-1 and then insert n into each of those permutations by starting with inserting n into 12... n-1 by moving right to left</a:t>
            </a:r>
          </a:p>
          <a:p>
            <a:endParaRPr lang="en-US" dirty="0"/>
          </a:p>
          <a:p>
            <a:endParaRPr lang="en-US" dirty="0"/>
          </a:p>
          <a:p>
            <a:endParaRPr lang="en-US" dirty="0"/>
          </a:p>
          <a:p>
            <a:endParaRPr lang="en-US" sz="2400" dirty="0"/>
          </a:p>
        </p:txBody>
      </p:sp>
    </p:spTree>
    <p:extLst>
      <p:ext uri="{BB962C8B-B14F-4D97-AF65-F5344CB8AC3E}">
        <p14:creationId xmlns:p14="http://schemas.microsoft.com/office/powerpoint/2010/main" val="70074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51BE-B822-E219-8DC7-F53D1623A280}"/>
              </a:ext>
            </a:extLst>
          </p:cNvPr>
          <p:cNvSpPr>
            <a:spLocks noGrp="1"/>
          </p:cNvSpPr>
          <p:nvPr>
            <p:ph type="title"/>
          </p:nvPr>
        </p:nvSpPr>
        <p:spPr>
          <a:xfrm>
            <a:off x="517869" y="978408"/>
            <a:ext cx="5322213" cy="4870457"/>
          </a:xfrm>
        </p:spPr>
        <p:txBody>
          <a:bodyPr/>
          <a:lstStyle/>
          <a:p>
            <a:r>
              <a:rPr lang="en-US" dirty="0"/>
              <a:t>Implementation</a:t>
            </a:r>
          </a:p>
        </p:txBody>
      </p:sp>
      <p:pic>
        <p:nvPicPr>
          <p:cNvPr id="18" name="Picture 17" descr="A computer screen shot of a program&#10;&#10;Description automatically generated">
            <a:extLst>
              <a:ext uri="{FF2B5EF4-FFF2-40B4-BE49-F238E27FC236}">
                <a16:creationId xmlns:a16="http://schemas.microsoft.com/office/drawing/2014/main" id="{B8F97426-9A4D-8346-4A84-079A76107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65" y="2171524"/>
            <a:ext cx="4624589" cy="3708068"/>
          </a:xfrm>
          <a:prstGeom prst="rect">
            <a:avLst/>
          </a:prstGeom>
        </p:spPr>
      </p:pic>
      <p:sp>
        <p:nvSpPr>
          <p:cNvPr id="19" name="TextBox 18">
            <a:extLst>
              <a:ext uri="{FF2B5EF4-FFF2-40B4-BE49-F238E27FC236}">
                <a16:creationId xmlns:a16="http://schemas.microsoft.com/office/drawing/2014/main" id="{E270E826-6620-1F79-FD59-50F9C3596810}"/>
              </a:ext>
            </a:extLst>
          </p:cNvPr>
          <p:cNvSpPr txBox="1"/>
          <p:nvPr/>
        </p:nvSpPr>
        <p:spPr>
          <a:xfrm>
            <a:off x="6823494" y="1837426"/>
            <a:ext cx="4917057" cy="4247317"/>
          </a:xfrm>
          <a:prstGeom prst="rect">
            <a:avLst/>
          </a:prstGeom>
          <a:noFill/>
        </p:spPr>
        <p:txBody>
          <a:bodyPr wrap="square" rtlCol="0">
            <a:spAutoFit/>
          </a:bodyPr>
          <a:lstStyle/>
          <a:p>
            <a:r>
              <a:rPr lang="en-US" dirty="0"/>
              <a:t>Example n = 2</a:t>
            </a:r>
          </a:p>
          <a:p>
            <a:endParaRPr lang="en-US" dirty="0"/>
          </a:p>
          <a:p>
            <a:r>
              <a:rPr lang="en-US" dirty="0"/>
              <a:t>Decrease problem size by 1 until becomes 1</a:t>
            </a:r>
          </a:p>
          <a:p>
            <a:endParaRPr lang="en-US" dirty="0"/>
          </a:p>
          <a:p>
            <a:r>
              <a:rPr lang="en-US" dirty="0"/>
              <a:t>Return [[1]]</a:t>
            </a:r>
          </a:p>
          <a:p>
            <a:endParaRPr lang="en-US" dirty="0"/>
          </a:p>
          <a:p>
            <a:r>
              <a:rPr lang="en-US" dirty="0"/>
              <a:t>Recursively:</a:t>
            </a:r>
          </a:p>
          <a:p>
            <a:r>
              <a:rPr lang="en-US" dirty="0"/>
              <a:t>Permutations = [[1]]</a:t>
            </a:r>
          </a:p>
          <a:p>
            <a:endParaRPr lang="en-US" dirty="0"/>
          </a:p>
          <a:p>
            <a:r>
              <a:rPr lang="en-US" dirty="0"/>
              <a:t>Range [n] = [0,1]</a:t>
            </a:r>
          </a:p>
          <a:p>
            <a:endParaRPr lang="en-US" dirty="0"/>
          </a:p>
          <a:p>
            <a:r>
              <a:rPr lang="en-US" dirty="0" err="1"/>
              <a:t>i</a:t>
            </a:r>
            <a:r>
              <a:rPr lang="en-US" dirty="0"/>
              <a:t> = 0 , result [[1,2]]</a:t>
            </a:r>
          </a:p>
          <a:p>
            <a:endParaRPr lang="en-US" dirty="0"/>
          </a:p>
          <a:p>
            <a:r>
              <a:rPr lang="en-US" dirty="0" err="1"/>
              <a:t>i</a:t>
            </a:r>
            <a:r>
              <a:rPr lang="en-US" dirty="0"/>
              <a:t> = 1 , result [[2,1],[1,2]]</a:t>
            </a:r>
          </a:p>
          <a:p>
            <a:endParaRPr lang="en-US" dirty="0"/>
          </a:p>
        </p:txBody>
      </p:sp>
    </p:spTree>
    <p:extLst>
      <p:ext uri="{BB962C8B-B14F-4D97-AF65-F5344CB8AC3E}">
        <p14:creationId xmlns:p14="http://schemas.microsoft.com/office/powerpoint/2010/main" val="16811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4991D8D-1699-A7BC-9561-779ED6462636}"/>
                  </a:ext>
                </a:extLst>
              </p:cNvPr>
              <p:cNvSpPr>
                <a:spLocks noGrp="1"/>
              </p:cNvSpPr>
              <p:nvPr>
                <p:ph type="title"/>
              </p:nvPr>
            </p:nvSpPr>
            <p:spPr>
              <a:xfrm>
                <a:off x="491990" y="719616"/>
                <a:ext cx="9471519" cy="5879592"/>
              </a:xfrm>
            </p:spPr>
            <p:txBody>
              <a:bodyPr>
                <a:normAutofit fontScale="90000"/>
              </a:bodyPr>
              <a:lstStyle/>
              <a:p>
                <a:pPr/>
                <a:r>
                  <a:rPr lang="en-US" sz="4400" dirty="0"/>
                  <a:t>Analysis</a:t>
                </a:r>
                <a:br>
                  <a:rPr lang="en-US" sz="4400" dirty="0"/>
                </a:br>
                <a:r>
                  <a:rPr lang="en-US" sz="2400" dirty="0"/>
                  <a:t>Setting Up The Recurrence</a:t>
                </a:r>
                <a:br>
                  <a:rPr lang="en-US" sz="2400" dirty="0"/>
                </a:br>
                <a:br>
                  <a:rPr lang="en-US" sz="2400" dirty="0"/>
                </a:br>
                <a:r>
                  <a:rPr lang="en-US" sz="2400" dirty="0"/>
                  <a:t>recursive call : permutations =  </a:t>
                </a:r>
                <a:r>
                  <a:rPr lang="en-US" sz="2400" dirty="0" err="1"/>
                  <a:t>generate_permutations</a:t>
                </a:r>
                <a:r>
                  <a:rPr lang="en-US" sz="2400" dirty="0"/>
                  <a:t>(n - 1)</a:t>
                </a:r>
                <a:br>
                  <a:rPr lang="en-US" sz="2400" dirty="0"/>
                </a:br>
                <a:br>
                  <a:rPr lang="en-US" sz="2400" dirty="0"/>
                </a:br>
                <a:r>
                  <a:rPr lang="en-US" sz="2400" dirty="0"/>
                  <a:t>then t(n) = t(n-1)</a:t>
                </a:r>
                <a:br>
                  <a:rPr lang="en-US" sz="2400" dirty="0"/>
                </a:br>
                <a:br>
                  <a:rPr lang="en-US" sz="2400" dirty="0"/>
                </a:br>
                <a:r>
                  <a:rPr lang="en-US" sz="2400" dirty="0"/>
                  <a:t>generating permutations = </a:t>
                </a:r>
                <a:br>
                  <a:rPr lang="en-US" sz="2400" dirty="0"/>
                </a:br>
                <a:br>
                  <a:rPr lang="en-US" sz="2400" dirty="0"/>
                </a:br>
                <a:r>
                  <a:rPr lang="en-US" sz="2400" dirty="0"/>
                  <a:t>since this code generate all possible permutations n! </a:t>
                </a:r>
                <a:br>
                  <a:rPr lang="en-US" sz="2400" dirty="0"/>
                </a:br>
                <a:r>
                  <a:rPr lang="en-US" sz="2400" dirty="0"/>
                  <a:t>then t(n) = t(n-1) +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1" i="1" smtClean="0">
                            <a:latin typeface="Cambria Math" panose="02040503050406030204" pitchFamily="18" charset="0"/>
                          </a:rPr>
                          <m:t>𝒊</m:t>
                        </m:r>
                        <m:r>
                          <a:rPr lang="en-US" sz="2400" b="1" i="1" smtClean="0">
                            <a:latin typeface="Cambria Math" panose="02040503050406030204" pitchFamily="18" charset="0"/>
                          </a:rPr>
                          <m:t>=</m:t>
                        </m:r>
                        <m:r>
                          <a:rPr lang="en-US" sz="2400" b="1" i="1" smtClean="0">
                            <a:latin typeface="Cambria Math" panose="02040503050406030204" pitchFamily="18" charset="0"/>
                          </a:rPr>
                          <m:t>𝟎</m:t>
                        </m:r>
                      </m:sub>
                      <m:sup>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sup>
                      <m:e>
                        <m:nary>
                          <m:naryPr>
                            <m:chr m:val="∑"/>
                            <m:ctrlPr>
                              <a:rPr lang="en-US" sz="2400" i="1" smtClean="0">
                                <a:latin typeface="Cambria Math" panose="02040503050406030204" pitchFamily="18" charset="0"/>
                              </a:rPr>
                            </m:ctrlPr>
                          </m:naryPr>
                          <m:sub>
                            <m:r>
                              <m:rPr>
                                <m:brk m:alnAt="23"/>
                              </m:rPr>
                              <a:rPr lang="en-US" sz="2400" b="1" i="1" smtClean="0">
                                <a:latin typeface="Cambria Math" panose="02040503050406030204" pitchFamily="18" charset="0"/>
                              </a:rPr>
                              <m:t>𝒌</m:t>
                            </m:r>
                            <m:r>
                              <a:rPr lang="en-US" sz="2400" b="1" i="1" smtClean="0">
                                <a:latin typeface="Cambria Math" panose="02040503050406030204" pitchFamily="18" charset="0"/>
                              </a:rPr>
                              <m:t>=</m:t>
                            </m:r>
                            <m:r>
                              <a:rPr lang="en-US" sz="2400" b="1" i="1" smtClean="0">
                                <a:latin typeface="Cambria Math" panose="02040503050406030204" pitchFamily="18" charset="0"/>
                              </a:rPr>
                              <m:t>𝟎</m:t>
                            </m:r>
                          </m:sub>
                          <m:sup>
                            <m:r>
                              <a:rPr lang="en-US" sz="2400" b="1" i="1" smtClean="0">
                                <a:latin typeface="Cambria Math" panose="02040503050406030204" pitchFamily="18" charset="0"/>
                              </a:rPr>
                              <m:t>𝒏</m:t>
                            </m:r>
                            <m:r>
                              <a:rPr lang="en-US" sz="2400" b="1" i="1" smtClean="0">
                                <a:latin typeface="Cambria Math" panose="02040503050406030204" pitchFamily="18" charset="0"/>
                              </a:rPr>
                              <m:t> −</m:t>
                            </m:r>
                            <m:r>
                              <a:rPr lang="en-US" sz="2400" b="1" i="1" smtClean="0">
                                <a:latin typeface="Cambria Math" panose="02040503050406030204" pitchFamily="18" charset="0"/>
                              </a:rPr>
                              <m:t>𝟏</m:t>
                            </m:r>
                          </m:sup>
                          <m:e>
                            <m:r>
                              <a:rPr lang="en-US" sz="2400" b="1" i="1" smtClean="0">
                                <a:latin typeface="Cambria Math" panose="02040503050406030204" pitchFamily="18" charset="0"/>
                              </a:rPr>
                              <m:t>𝟏</m:t>
                            </m:r>
                          </m:e>
                        </m:nary>
                      </m:e>
                    </m:nary>
                  </m:oMath>
                </a14:m>
                <a:br>
                  <a:rPr lang="en-US" sz="2400" dirty="0"/>
                </a:br>
                <a:br>
                  <a:rPr lang="en-US" sz="2400" dirty="0"/>
                </a:br>
                <a:r>
                  <a:rPr lang="en-US" sz="2400" dirty="0"/>
                  <a:t>using the summation formula : constant * (upper-lower+1)</a:t>
                </a:r>
                <a:br>
                  <a:rPr lang="en-US" sz="2400" dirty="0"/>
                </a:br>
                <a:br>
                  <a:rPr lang="en-US" sz="2400" dirty="0"/>
                </a:b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1" i="1" smtClean="0">
                            <a:latin typeface="Cambria Math" panose="02040503050406030204" pitchFamily="18" charset="0"/>
                          </a:rPr>
                          <m:t>𝒌</m:t>
                        </m:r>
                        <m:r>
                          <a:rPr lang="en-US" sz="2400" b="1" i="1" smtClean="0">
                            <a:latin typeface="Cambria Math" panose="02040503050406030204" pitchFamily="18" charset="0"/>
                          </a:rPr>
                          <m:t>=</m:t>
                        </m:r>
                        <m:r>
                          <a:rPr lang="en-US" sz="2400" b="1" i="1" smtClean="0">
                            <a:latin typeface="Cambria Math" panose="02040503050406030204" pitchFamily="18" charset="0"/>
                          </a:rPr>
                          <m:t>𝟎</m:t>
                        </m:r>
                      </m:sub>
                      <m:sup>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sup>
                      <m:e>
                        <m:r>
                          <a:rPr lang="en-US" sz="2400" b="1" i="1" smtClean="0">
                            <a:latin typeface="Cambria Math" panose="02040503050406030204" pitchFamily="18" charset="0"/>
                          </a:rPr>
                          <m:t>𝟏</m:t>
                        </m:r>
                      </m:e>
                    </m:nary>
                  </m:oMath>
                </a14:m>
                <a:r>
                  <a:rPr lang="en-US" sz="2400" dirty="0"/>
                  <a:t> = 1 (n-1-0+1) = n    , then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1" i="1" smtClean="0">
                            <a:latin typeface="Cambria Math" panose="02040503050406030204" pitchFamily="18" charset="0"/>
                          </a:rPr>
                          <m:t>𝒊</m:t>
                        </m:r>
                        <m:r>
                          <a:rPr lang="en-US" sz="2400" b="1" i="1" smtClean="0">
                            <a:latin typeface="Cambria Math" panose="02040503050406030204" pitchFamily="18" charset="0"/>
                          </a:rPr>
                          <m:t>=</m:t>
                        </m:r>
                        <m:r>
                          <a:rPr lang="en-US" sz="2400" b="1" i="1" smtClean="0">
                            <a:latin typeface="Cambria Math" panose="02040503050406030204" pitchFamily="18" charset="0"/>
                          </a:rPr>
                          <m:t>𝟎</m:t>
                        </m:r>
                      </m:sub>
                      <m:sup>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sup>
                      <m:e>
                        <m:r>
                          <a:rPr lang="en-US" sz="2400" b="1" i="1" smtClean="0">
                            <a:latin typeface="Cambria Math" panose="02040503050406030204" pitchFamily="18" charset="0"/>
                          </a:rPr>
                          <m:t>𝒏</m:t>
                        </m:r>
                      </m:e>
                    </m:nary>
                  </m:oMath>
                </a14:m>
                <a:r>
                  <a:rPr lang="en-US" sz="2400" dirty="0"/>
                  <a:t> = n(n!-1) = </a:t>
                </a:r>
                <a:r>
                  <a:rPr lang="en-US" sz="2400" dirty="0" err="1"/>
                  <a:t>nn</a:t>
                </a:r>
                <a:r>
                  <a:rPr lang="en-US" sz="2400" dirty="0"/>
                  <a:t>! – n = O(</a:t>
                </a:r>
                <a:r>
                  <a:rPr lang="en-US" sz="2400" dirty="0" err="1"/>
                  <a:t>nn</a:t>
                </a:r>
                <a:r>
                  <a:rPr lang="en-US" sz="2400" dirty="0"/>
                  <a:t>!)</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endParaRPr lang="en-US" sz="2400" dirty="0"/>
              </a:p>
            </p:txBody>
          </p:sp>
        </mc:Choice>
        <mc:Fallback>
          <p:sp>
            <p:nvSpPr>
              <p:cNvPr id="2" name="Title 1">
                <a:extLst>
                  <a:ext uri="{FF2B5EF4-FFF2-40B4-BE49-F238E27FC236}">
                    <a16:creationId xmlns:a16="http://schemas.microsoft.com/office/drawing/2014/main" id="{84991D8D-1699-A7BC-9561-779ED6462636}"/>
                  </a:ext>
                </a:extLst>
              </p:cNvPr>
              <p:cNvSpPr>
                <a:spLocks noGrp="1" noRot="1" noChangeAspect="1" noMove="1" noResize="1" noEditPoints="1" noAdjustHandles="1" noChangeArrowheads="1" noChangeShapeType="1" noTextEdit="1"/>
              </p:cNvSpPr>
              <p:nvPr>
                <p:ph type="title"/>
              </p:nvPr>
            </p:nvSpPr>
            <p:spPr>
              <a:xfrm>
                <a:off x="491990" y="719616"/>
                <a:ext cx="9471519" cy="5879592"/>
              </a:xfrm>
              <a:blipFill>
                <a:blip r:embed="rId2"/>
                <a:stretch>
                  <a:fillRect l="-4507" t="-1865" b="-6736"/>
                </a:stretch>
              </a:blipFill>
            </p:spPr>
            <p:txBody>
              <a:bodyPr/>
              <a:lstStyle/>
              <a:p>
                <a:r>
                  <a:rPr lang="en-US">
                    <a:noFill/>
                  </a:rPr>
                  <a:t> </a:t>
                </a:r>
              </a:p>
            </p:txBody>
          </p:sp>
        </mc:Fallback>
      </mc:AlternateContent>
      <p:pic>
        <p:nvPicPr>
          <p:cNvPr id="7" name="Picture 6" descr="A computer screen shot of a black background with white text&#10;&#10;Description automatically generated">
            <a:extLst>
              <a:ext uri="{FF2B5EF4-FFF2-40B4-BE49-F238E27FC236}">
                <a16:creationId xmlns:a16="http://schemas.microsoft.com/office/drawing/2014/main" id="{6EB37735-CBA9-9168-5D9E-52310DF84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915" y="2881236"/>
            <a:ext cx="3181794" cy="1095528"/>
          </a:xfrm>
          <a:prstGeom prst="rect">
            <a:avLst/>
          </a:prstGeom>
        </p:spPr>
      </p:pic>
    </p:spTree>
    <p:extLst>
      <p:ext uri="{BB962C8B-B14F-4D97-AF65-F5344CB8AC3E}">
        <p14:creationId xmlns:p14="http://schemas.microsoft.com/office/powerpoint/2010/main" val="10491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191E5F94-894A-E85D-5B79-D75EE30FE324}"/>
                  </a:ext>
                </a:extLst>
              </p:cNvPr>
              <p:cNvSpPr>
                <a:spLocks noGrp="1"/>
              </p:cNvSpPr>
              <p:nvPr>
                <p:ph type="title"/>
              </p:nvPr>
            </p:nvSpPr>
            <p:spPr>
              <a:xfrm>
                <a:off x="517525" y="977900"/>
                <a:ext cx="8997411" cy="4870450"/>
              </a:xfrm>
            </p:spPr>
            <p:txBody>
              <a:bodyPr>
                <a:normAutofit fontScale="90000"/>
              </a:bodyPr>
              <a:lstStyle/>
              <a:p>
                <a:r>
                  <a:rPr lang="en-US" sz="4400" dirty="0"/>
                  <a:t>Analysis</a:t>
                </a:r>
                <a:br>
                  <a:rPr lang="en-US" sz="4400" dirty="0"/>
                </a:br>
                <a:r>
                  <a:rPr lang="en-US" sz="2400" dirty="0"/>
                  <a:t>Setting Up The Recurrence</a:t>
                </a:r>
                <a:br>
                  <a:rPr lang="en-US" sz="2400" dirty="0"/>
                </a:br>
                <a:br>
                  <a:rPr lang="en-US" sz="2400" dirty="0"/>
                </a:br>
                <a:r>
                  <a:rPr lang="en-US" sz="1800" dirty="0"/>
                  <a:t>The Base Case is:  </a:t>
                </a:r>
                <a:br>
                  <a:rPr lang="en-US" sz="1800" dirty="0"/>
                </a:br>
                <a:r>
                  <a:rPr lang="en-US" sz="1800" dirty="0"/>
                  <a:t>  if n == 1:</a:t>
                </a:r>
                <a:br>
                  <a:rPr lang="en-US" sz="1800" dirty="0"/>
                </a:br>
                <a:r>
                  <a:rPr lang="en-US" sz="1800" dirty="0"/>
                  <a:t>        return [[1]]</a:t>
                </a:r>
                <a:br>
                  <a:rPr lang="en-US" sz="1800" dirty="0"/>
                </a:br>
                <a:br>
                  <a:rPr lang="en-US" sz="1800" dirty="0"/>
                </a:br>
                <a:r>
                  <a:rPr lang="en-US" sz="1800" dirty="0"/>
                  <a:t>t(1) = 1</a:t>
                </a:r>
                <a:br>
                  <a:rPr lang="en-US" sz="1800" dirty="0"/>
                </a:br>
                <a:br>
                  <a:rPr lang="en-US" sz="1800" dirty="0"/>
                </a:br>
                <a:r>
                  <a:rPr lang="en-US" sz="1800" dirty="0"/>
                  <a:t>this is the best case in time complexity : t(n)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oMath>
                </a14:m>
                <a:r>
                  <a:rPr lang="en-US" sz="1800" dirty="0"/>
                  <a:t> </a:t>
                </a:r>
                <a:r>
                  <a:rPr lang="en-US" sz="1800" dirty="0">
                    <a:sym typeface="Symbol" panose="05050102010706020507" pitchFamily="18" charset="2"/>
                  </a:rPr>
                  <a:t>(1)</a:t>
                </a:r>
                <a:br>
                  <a:rPr lang="en-US" sz="1800" dirty="0"/>
                </a:br>
                <a:br>
                  <a:rPr lang="en-US" sz="1800" dirty="0"/>
                </a:br>
                <a:br>
                  <a:rPr lang="en-US" sz="1800" dirty="0"/>
                </a:br>
                <a:r>
                  <a:rPr lang="en-US" sz="2400" dirty="0"/>
                  <a:t>The Recurrence is:</a:t>
                </a:r>
                <a:br>
                  <a:rPr lang="en-US" sz="2400" dirty="0"/>
                </a:br>
                <a:br>
                  <a:rPr lang="en-US" sz="2400" dirty="0"/>
                </a:br>
                <a:r>
                  <a:rPr lang="en-US" sz="2400" dirty="0"/>
                  <a:t>t(n) = t(n-1) + O(</a:t>
                </a:r>
                <a:r>
                  <a:rPr lang="en-US" sz="2400" dirty="0" err="1"/>
                  <a:t>nn</a:t>
                </a:r>
                <a:r>
                  <a:rPr lang="en-US" sz="2400" dirty="0"/>
                  <a:t>!)        ,    t(1) =1</a:t>
                </a:r>
                <a:br>
                  <a:rPr lang="en-US" sz="2400" dirty="0"/>
                </a:br>
                <a:br>
                  <a:rPr lang="en-US" sz="2400" dirty="0"/>
                </a:br>
                <a:endParaRPr lang="en-US" sz="2400" dirty="0"/>
              </a:p>
            </p:txBody>
          </p:sp>
        </mc:Choice>
        <mc:Fallback>
          <p:sp>
            <p:nvSpPr>
              <p:cNvPr id="4" name="Title 1">
                <a:extLst>
                  <a:ext uri="{FF2B5EF4-FFF2-40B4-BE49-F238E27FC236}">
                    <a16:creationId xmlns:a16="http://schemas.microsoft.com/office/drawing/2014/main" id="{191E5F94-894A-E85D-5B79-D75EE30FE324}"/>
                  </a:ext>
                </a:extLst>
              </p:cNvPr>
              <p:cNvSpPr>
                <a:spLocks noGrp="1" noRot="1" noChangeAspect="1" noMove="1" noResize="1" noEditPoints="1" noAdjustHandles="1" noChangeArrowheads="1" noChangeShapeType="1" noTextEdit="1"/>
              </p:cNvSpPr>
              <p:nvPr>
                <p:ph type="title"/>
              </p:nvPr>
            </p:nvSpPr>
            <p:spPr>
              <a:xfrm>
                <a:off x="517525" y="977900"/>
                <a:ext cx="8997411" cy="4870450"/>
              </a:xfrm>
              <a:blipFill>
                <a:blip r:embed="rId2"/>
                <a:stretch>
                  <a:fillRect l="-2439" t="-2253"/>
                </a:stretch>
              </a:blipFill>
            </p:spPr>
            <p:txBody>
              <a:bodyPr/>
              <a:lstStyle/>
              <a:p>
                <a:r>
                  <a:rPr lang="en-US">
                    <a:noFill/>
                  </a:rPr>
                  <a:t> </a:t>
                </a:r>
              </a:p>
            </p:txBody>
          </p:sp>
        </mc:Fallback>
      </mc:AlternateContent>
    </p:spTree>
    <p:extLst>
      <p:ext uri="{BB962C8B-B14F-4D97-AF65-F5344CB8AC3E}">
        <p14:creationId xmlns:p14="http://schemas.microsoft.com/office/powerpoint/2010/main" val="15860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9AB10CF-3AC6-186B-2464-9B31D9727C07}"/>
                  </a:ext>
                </a:extLst>
              </p:cNvPr>
              <p:cNvSpPr>
                <a:spLocks noGrp="1"/>
              </p:cNvSpPr>
              <p:nvPr>
                <p:ph type="title"/>
              </p:nvPr>
            </p:nvSpPr>
            <p:spPr>
              <a:xfrm>
                <a:off x="517869" y="741872"/>
                <a:ext cx="11352077" cy="5926347"/>
              </a:xfrm>
            </p:spPr>
            <p:txBody>
              <a:bodyPr>
                <a:normAutofit/>
              </a:bodyPr>
              <a:lstStyle/>
              <a:p>
                <a:r>
                  <a:rPr lang="en-US" sz="4000" dirty="0"/>
                  <a:t>Analysis</a:t>
                </a:r>
                <a:br>
                  <a:rPr lang="en-US" sz="4000" dirty="0"/>
                </a:br>
                <a:r>
                  <a:rPr lang="en-US" sz="2800" dirty="0"/>
                  <a:t>Solving the recurrence :                                                </a:t>
                </a:r>
                <a:r>
                  <a:rPr lang="en-US" sz="2400" dirty="0"/>
                  <a:t>t(1) =1</a:t>
                </a:r>
                <a:br>
                  <a:rPr lang="en-US" sz="2400" dirty="0"/>
                </a:br>
                <a:br>
                  <a:rPr lang="en-US" sz="2400" dirty="0"/>
                </a:br>
                <a:r>
                  <a:rPr lang="en-US" sz="2400" dirty="0"/>
                  <a:t>t(n) = t(n-1) + O(</a:t>
                </a:r>
                <a:r>
                  <a:rPr lang="en-US" sz="2400" dirty="0" err="1"/>
                  <a:t>nn</a:t>
                </a:r>
                <a:r>
                  <a:rPr lang="en-US" sz="2400" dirty="0"/>
                  <a:t>!)</a:t>
                </a:r>
                <a:br>
                  <a:rPr lang="en-US" sz="2400" dirty="0"/>
                </a:br>
                <a:br>
                  <a:rPr lang="en-US" sz="2400" dirty="0"/>
                </a:br>
                <a:r>
                  <a:rPr lang="en-US" sz="2400" dirty="0"/>
                  <a:t>substitute until reaching a pattern (t(1) = 1  , k = n-1)</a:t>
                </a:r>
                <a:br>
                  <a:rPr lang="en-US" sz="2400" dirty="0"/>
                </a:br>
                <a:br>
                  <a:rPr lang="en-US" sz="2400" dirty="0"/>
                </a:br>
                <a:r>
                  <a:rPr lang="en-US" sz="2400" dirty="0"/>
                  <a:t>t(n) = t(n-k) + O(</a:t>
                </a:r>
                <a:r>
                  <a:rPr lang="en-US" sz="2400" dirty="0" err="1"/>
                  <a:t>nn</a:t>
                </a:r>
                <a:r>
                  <a:rPr lang="en-US" sz="2400" dirty="0"/>
                  <a:t>!)</a:t>
                </a:r>
                <a:br>
                  <a:rPr lang="en-US" sz="2400" dirty="0"/>
                </a:br>
                <a:br>
                  <a:rPr lang="en-US" sz="2400" dirty="0"/>
                </a:br>
                <a:br>
                  <a:rPr lang="en-US" sz="2400" dirty="0"/>
                </a:br>
                <a:r>
                  <a:rPr lang="en-US" sz="2400" dirty="0"/>
                  <a:t>t(n)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O(</a:t>
                </a:r>
                <a:r>
                  <a:rPr lang="en-US" sz="2400" dirty="0" err="1"/>
                  <a:t>nn</a:t>
                </a:r>
                <a:r>
                  <a:rPr lang="en-US" sz="2400" dirty="0"/>
                  <a:t>!)   (worst case)</a:t>
                </a:r>
                <a:br>
                  <a:rPr lang="en-US" sz="2400" dirty="0"/>
                </a:br>
                <a:br>
                  <a:rPr lang="en-US" sz="2400" dirty="0"/>
                </a:br>
                <a:br>
                  <a:rPr lang="en-US" sz="2400" dirty="0"/>
                </a:br>
                <a:br>
                  <a:rPr lang="en-US" sz="2400" dirty="0"/>
                </a:br>
                <a:endParaRPr lang="en-US" sz="2400" dirty="0"/>
              </a:p>
            </p:txBody>
          </p:sp>
        </mc:Choice>
        <mc:Fallback>
          <p:sp>
            <p:nvSpPr>
              <p:cNvPr id="2" name="Title 1">
                <a:extLst>
                  <a:ext uri="{FF2B5EF4-FFF2-40B4-BE49-F238E27FC236}">
                    <a16:creationId xmlns:a16="http://schemas.microsoft.com/office/drawing/2014/main" id="{49AB10CF-3AC6-186B-2464-9B31D9727C07}"/>
                  </a:ext>
                </a:extLst>
              </p:cNvPr>
              <p:cNvSpPr>
                <a:spLocks noGrp="1" noRot="1" noChangeAspect="1" noMove="1" noResize="1" noEditPoints="1" noAdjustHandles="1" noChangeArrowheads="1" noChangeShapeType="1" noTextEdit="1"/>
              </p:cNvSpPr>
              <p:nvPr>
                <p:ph type="title"/>
              </p:nvPr>
            </p:nvSpPr>
            <p:spPr>
              <a:xfrm>
                <a:off x="517869" y="741872"/>
                <a:ext cx="11352077" cy="5926347"/>
              </a:xfrm>
              <a:blipFill>
                <a:blip r:embed="rId2"/>
                <a:stretch>
                  <a:fillRect l="-1933" t="-1852"/>
                </a:stretch>
              </a:blipFill>
            </p:spPr>
            <p:txBody>
              <a:bodyPr/>
              <a:lstStyle/>
              <a:p>
                <a:r>
                  <a:rPr lang="en-US">
                    <a:noFill/>
                  </a:rPr>
                  <a:t> </a:t>
                </a:r>
              </a:p>
            </p:txBody>
          </p:sp>
        </mc:Fallback>
      </mc:AlternateContent>
    </p:spTree>
    <p:extLst>
      <p:ext uri="{BB962C8B-B14F-4D97-AF65-F5344CB8AC3E}">
        <p14:creationId xmlns:p14="http://schemas.microsoft.com/office/powerpoint/2010/main" val="2340636819"/>
      </p:ext>
    </p:extLst>
  </p:cSld>
  <p:clrMapOvr>
    <a:masterClrMapping/>
  </p:clrMapOvr>
</p:sld>
</file>

<file path=ppt/theme/theme1.xml><?xml version="1.0" encoding="utf-8"?>
<a:theme xmlns:a="http://schemas.openxmlformats.org/drawingml/2006/main" name="Gestalt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989</TotalTime>
  <Words>713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Bierstadt</vt:lpstr>
      <vt:lpstr>Cambria Math</vt:lpstr>
      <vt:lpstr>GestaltVTI</vt:lpstr>
      <vt:lpstr>Generating Permutations Using Decrease And Conquer</vt:lpstr>
      <vt:lpstr>Table of Contents  - Problem Definition - Strategy - Algorithm - Implementation - Analysis - Conclusion</vt:lpstr>
      <vt:lpstr>Problem Definition</vt:lpstr>
      <vt:lpstr>Strategy</vt:lpstr>
      <vt:lpstr>Algorithm</vt:lpstr>
      <vt:lpstr>Implementation</vt:lpstr>
      <vt:lpstr>Analysis Setting Up The Recurrence  recursive call : permutations =  generate_permutations(n - 1)  then t(n) = t(n-1)  generating permutations =   since this code generate all possible permutations n!  then t(n) = t(n-1) + ∑24_(i=0)^(n!-1)▒∑24_(k=0)^(n -1)▒1  using the summation formula : constant * (upper-lower+1)  ∑24_(k=0)^(n-1)▒1 = 1 (n-1-0+1) = n    , then ∑24_(i=0)^(n!-1)▒n = n(n!-1) = nn! – n = O(nn!)        </vt:lpstr>
      <vt:lpstr>Analysis Setting Up The Recurrence  The Base Case is:     if n == 1:         return [[1]]  t(1) = 1  this is the best case in time complexity : t(n) ∈ (1)   The Recurrence is:  t(n) = t(n-1) + O(nn!)        ,    t(1) =1  </vt:lpstr>
      <vt:lpstr>Analysis Solving the recurrence :                                                t(1) =1  t(n) = t(n-1) + O(nn!)  substitute until reaching a pattern (t(1) = 1  , k = n-1)  t(n) = t(n-k) + O(nn!)   t(n) ∈ O(nn!)   (worst case)    </vt:lpstr>
      <vt:lpstr>Analysis  Solving the recurrence  Average case : t(n) ∈ O(nn!)  Regardless of the situation, finding all permutations of n elements always involves exploring an exponentially growing number of possibilities, leading to a time complexity of at least Ω(n!).    </vt:lpstr>
      <vt:lpstr>Conclusion  In summary, employing the 'Decrease and Conquer' technique for generating permutations effectively breaks down the problem into smaller subproblems, solving them recursively. However, due to the exponential nature of permutations, the time complexity remains Ω(n!), where 'n' represents the number of elements. Regardless of the scenario, be it the average, or worst case, the fundamental requirement to explore the entire set of arrangements leads to this exponential time complexity.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Permutations Using Decrease And Conquer</dc:title>
  <dc:creator>Mohnad Ahmed</dc:creator>
  <cp:lastModifiedBy>Mohnad Ahmed</cp:lastModifiedBy>
  <cp:revision>14</cp:revision>
  <dcterms:created xsi:type="dcterms:W3CDTF">2023-12-30T22:55:54Z</dcterms:created>
  <dcterms:modified xsi:type="dcterms:W3CDTF">2023-12-31T16:04:45Z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2023-12-30T23:35:33Z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e219c6c5-d6e7-4980-870d-edc33f2afcf2</vt:lpwstr>
  </property>
  <property fmtid="{D5CDD505-2E9C-101B-9397-08002B2CF9AE}" pid="7" name="MSIP_Label_defa4170-0d19-0005-0004-bc88714345d2_ActionId">
    <vt:lpwstr>fbfde7f9-031e-4a5a-8020-473652516391</vt:lpwstr>
  </property>
  <property fmtid="{D5CDD505-2E9C-101B-9397-08002B2CF9AE}" pid="8" name="MSIP_Label_defa4170-0d19-0005-0004-bc88714345d2_ContentBits">
    <vt:lpwstr>0</vt:lpwstr>
  </property>
</Properties>
</file>