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D6C55AFA-CF64-4ABF-B286-0D5EF93BC9A0}" type="datetimeFigureOut">
              <a:rPr lang="en-US" smtClean="0"/>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D2200-ED58-4F30-9E29-152B30CD879B}"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7811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C55AFA-CF64-4ABF-B286-0D5EF93BC9A0}" type="datetimeFigureOut">
              <a:rPr lang="en-US" smtClean="0"/>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D2200-ED58-4F30-9E29-152B30CD879B}" type="slidenum">
              <a:rPr lang="en-US" smtClean="0"/>
              <a:t>‹#›</a:t>
            </a:fld>
            <a:endParaRPr lang="en-US"/>
          </a:p>
        </p:txBody>
      </p:sp>
    </p:spTree>
    <p:extLst>
      <p:ext uri="{BB962C8B-B14F-4D97-AF65-F5344CB8AC3E}">
        <p14:creationId xmlns:p14="http://schemas.microsoft.com/office/powerpoint/2010/main" val="875846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C55AFA-CF64-4ABF-B286-0D5EF93BC9A0}" type="datetimeFigureOut">
              <a:rPr lang="en-US" smtClean="0"/>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D2200-ED58-4F30-9E29-152B30CD879B}"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8650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C55AFA-CF64-4ABF-B286-0D5EF93BC9A0}" type="datetimeFigureOut">
              <a:rPr lang="en-US" smtClean="0"/>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D2200-ED58-4F30-9E29-152B30CD879B}" type="slidenum">
              <a:rPr lang="en-US" smtClean="0"/>
              <a:t>‹#›</a:t>
            </a:fld>
            <a:endParaRPr lang="en-US"/>
          </a:p>
        </p:txBody>
      </p:sp>
    </p:spTree>
    <p:extLst>
      <p:ext uri="{BB962C8B-B14F-4D97-AF65-F5344CB8AC3E}">
        <p14:creationId xmlns:p14="http://schemas.microsoft.com/office/powerpoint/2010/main" val="2151450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C55AFA-CF64-4ABF-B286-0D5EF93BC9A0}" type="datetimeFigureOut">
              <a:rPr lang="en-US" smtClean="0"/>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D2200-ED58-4F30-9E29-152B30CD879B}"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1493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C55AFA-CF64-4ABF-B286-0D5EF93BC9A0}" type="datetimeFigureOut">
              <a:rPr lang="en-US" smtClean="0"/>
              <a:t>10/2/2024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D2200-ED58-4F30-9E29-152B30CD879B}" type="slidenum">
              <a:rPr lang="en-US" smtClean="0"/>
              <a:t>‹#›</a:t>
            </a:fld>
            <a:endParaRPr lang="en-US"/>
          </a:p>
        </p:txBody>
      </p:sp>
    </p:spTree>
    <p:extLst>
      <p:ext uri="{BB962C8B-B14F-4D97-AF65-F5344CB8AC3E}">
        <p14:creationId xmlns:p14="http://schemas.microsoft.com/office/powerpoint/2010/main" val="4209653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C55AFA-CF64-4ABF-B286-0D5EF93BC9A0}" type="datetimeFigureOut">
              <a:rPr lang="en-US" smtClean="0"/>
              <a:t>10/2/2024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8D2200-ED58-4F30-9E29-152B30CD879B}" type="slidenum">
              <a:rPr lang="en-US" smtClean="0"/>
              <a:t>‹#›</a:t>
            </a:fld>
            <a:endParaRPr lang="en-US"/>
          </a:p>
        </p:txBody>
      </p:sp>
    </p:spTree>
    <p:extLst>
      <p:ext uri="{BB962C8B-B14F-4D97-AF65-F5344CB8AC3E}">
        <p14:creationId xmlns:p14="http://schemas.microsoft.com/office/powerpoint/2010/main" val="3068742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C55AFA-CF64-4ABF-B286-0D5EF93BC9A0}" type="datetimeFigureOut">
              <a:rPr lang="en-US" smtClean="0"/>
              <a:t>10/2/2024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8D2200-ED58-4F30-9E29-152B30CD879B}" type="slidenum">
              <a:rPr lang="en-US" smtClean="0"/>
              <a:t>‹#›</a:t>
            </a:fld>
            <a:endParaRPr lang="en-US"/>
          </a:p>
        </p:txBody>
      </p:sp>
    </p:spTree>
    <p:extLst>
      <p:ext uri="{BB962C8B-B14F-4D97-AF65-F5344CB8AC3E}">
        <p14:creationId xmlns:p14="http://schemas.microsoft.com/office/powerpoint/2010/main" val="2094588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C55AFA-CF64-4ABF-B286-0D5EF93BC9A0}" type="datetimeFigureOut">
              <a:rPr lang="en-US" smtClean="0"/>
              <a:t>10/2/2024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8D2200-ED58-4F30-9E29-152B30CD879B}" type="slidenum">
              <a:rPr lang="en-US" smtClean="0"/>
              <a:t>‹#›</a:t>
            </a:fld>
            <a:endParaRPr lang="en-US"/>
          </a:p>
        </p:txBody>
      </p:sp>
    </p:spTree>
    <p:extLst>
      <p:ext uri="{BB962C8B-B14F-4D97-AF65-F5344CB8AC3E}">
        <p14:creationId xmlns:p14="http://schemas.microsoft.com/office/powerpoint/2010/main" val="4164342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C55AFA-CF64-4ABF-B286-0D5EF93BC9A0}" type="datetimeFigureOut">
              <a:rPr lang="en-US" smtClean="0"/>
              <a:t>10/2/2024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D2200-ED58-4F30-9E29-152B30CD879B}" type="slidenum">
              <a:rPr lang="en-US" smtClean="0"/>
              <a:t>‹#›</a:t>
            </a:fld>
            <a:endParaRPr lang="en-US"/>
          </a:p>
        </p:txBody>
      </p:sp>
    </p:spTree>
    <p:extLst>
      <p:ext uri="{BB962C8B-B14F-4D97-AF65-F5344CB8AC3E}">
        <p14:creationId xmlns:p14="http://schemas.microsoft.com/office/powerpoint/2010/main" val="557051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C55AFA-CF64-4ABF-B286-0D5EF93BC9A0}" type="datetimeFigureOut">
              <a:rPr lang="en-US" smtClean="0"/>
              <a:t>10/2/2024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D2200-ED58-4F30-9E29-152B30CD879B}"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9140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6C55AFA-CF64-4ABF-B286-0D5EF93BC9A0}" type="datetimeFigureOut">
              <a:rPr lang="en-US" smtClean="0"/>
              <a:t>10/2/2024</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68D2200-ED58-4F30-9E29-152B30CD879B}"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8746465"/>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7273B-9BEF-FA31-BFCD-7C54474B9D11}"/>
              </a:ext>
            </a:extLst>
          </p:cNvPr>
          <p:cNvSpPr>
            <a:spLocks noGrp="1"/>
          </p:cNvSpPr>
          <p:nvPr>
            <p:ph type="ctrTitle"/>
          </p:nvPr>
        </p:nvSpPr>
        <p:spPr/>
        <p:txBody>
          <a:bodyPr/>
          <a:lstStyle/>
          <a:p>
            <a:r>
              <a:rPr lang="en-IN" dirty="0"/>
              <a:t>LENDING CASE STUDY</a:t>
            </a:r>
            <a:endParaRPr lang="en-US" dirty="0"/>
          </a:p>
        </p:txBody>
      </p:sp>
      <p:sp>
        <p:nvSpPr>
          <p:cNvPr id="3" name="Subtitle 2">
            <a:extLst>
              <a:ext uri="{FF2B5EF4-FFF2-40B4-BE49-F238E27FC236}">
                <a16:creationId xmlns:a16="http://schemas.microsoft.com/office/drawing/2014/main" id="{BABE636C-521D-3375-8173-581618A42CA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471003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D840E-B49D-CE10-3AF8-3F059E9B22A1}"/>
              </a:ext>
            </a:extLst>
          </p:cNvPr>
          <p:cNvSpPr>
            <a:spLocks noGrp="1"/>
          </p:cNvSpPr>
          <p:nvPr>
            <p:ph type="title"/>
          </p:nvPr>
        </p:nvSpPr>
        <p:spPr/>
        <p:txBody>
          <a:bodyPr/>
          <a:lstStyle/>
          <a:p>
            <a:r>
              <a:rPr lang="en-US" b="1" dirty="0"/>
              <a:t>Employment Experience:</a:t>
            </a:r>
            <a:endParaRPr lang="en-US" dirty="0"/>
          </a:p>
        </p:txBody>
      </p:sp>
      <p:sp>
        <p:nvSpPr>
          <p:cNvPr id="3" name="Content Placeholder 2">
            <a:extLst>
              <a:ext uri="{FF2B5EF4-FFF2-40B4-BE49-F238E27FC236}">
                <a16:creationId xmlns:a16="http://schemas.microsoft.com/office/drawing/2014/main" id="{F7CEE752-A200-4243-0365-C492771180A2}"/>
              </a:ext>
            </a:extLst>
          </p:cNvPr>
          <p:cNvSpPr>
            <a:spLocks noGrp="1"/>
          </p:cNvSpPr>
          <p:nvPr>
            <p:ph idx="1"/>
          </p:nvPr>
        </p:nvSpPr>
        <p:spPr>
          <a:xfrm>
            <a:off x="719327" y="5663381"/>
            <a:ext cx="9720073" cy="4023360"/>
          </a:xfrm>
        </p:spPr>
        <p:txBody>
          <a:bodyPr/>
          <a:lstStyle/>
          <a:p>
            <a:pPr>
              <a:buFont typeface="Arial" panose="020B0604020202020204" pitchFamily="34" charset="0"/>
              <a:buChar char="•"/>
            </a:pPr>
            <a:r>
              <a:rPr lang="en-US" dirty="0"/>
              <a:t>Most loan applicants have over 10 years of experience, but this group also shows a higher default risk. This may be due to their age (32+), where more financial responsibilities drive the need for loans.</a:t>
            </a:r>
          </a:p>
          <a:p>
            <a:endParaRPr lang="en-US" dirty="0"/>
          </a:p>
        </p:txBody>
      </p:sp>
      <p:pic>
        <p:nvPicPr>
          <p:cNvPr id="4" name="Picture 3">
            <a:extLst>
              <a:ext uri="{FF2B5EF4-FFF2-40B4-BE49-F238E27FC236}">
                <a16:creationId xmlns:a16="http://schemas.microsoft.com/office/drawing/2014/main" id="{0B6F8251-2ABC-0E03-41FD-783E40E9A94D}"/>
              </a:ext>
            </a:extLst>
          </p:cNvPr>
          <p:cNvPicPr>
            <a:picLocks noChangeAspect="1"/>
          </p:cNvPicPr>
          <p:nvPr/>
        </p:nvPicPr>
        <p:blipFill>
          <a:blip r:embed="rId2"/>
          <a:stretch>
            <a:fillRect/>
          </a:stretch>
        </p:blipFill>
        <p:spPr>
          <a:xfrm>
            <a:off x="1024128" y="1572696"/>
            <a:ext cx="10371459" cy="3943900"/>
          </a:xfrm>
          <a:prstGeom prst="rect">
            <a:avLst/>
          </a:prstGeom>
        </p:spPr>
      </p:pic>
    </p:spTree>
    <p:extLst>
      <p:ext uri="{BB962C8B-B14F-4D97-AF65-F5344CB8AC3E}">
        <p14:creationId xmlns:p14="http://schemas.microsoft.com/office/powerpoint/2010/main" val="3092235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59166-83DD-4184-5F24-460D3EB6FCDC}"/>
              </a:ext>
            </a:extLst>
          </p:cNvPr>
          <p:cNvSpPr>
            <a:spLocks noGrp="1"/>
          </p:cNvSpPr>
          <p:nvPr>
            <p:ph type="title"/>
          </p:nvPr>
        </p:nvSpPr>
        <p:spPr/>
        <p:txBody>
          <a:bodyPr/>
          <a:lstStyle/>
          <a:p>
            <a:r>
              <a:rPr lang="en-US" b="1" dirty="0"/>
              <a:t>Loan Verification</a:t>
            </a:r>
            <a:endParaRPr lang="en-US" dirty="0"/>
          </a:p>
        </p:txBody>
      </p:sp>
      <p:sp>
        <p:nvSpPr>
          <p:cNvPr id="3" name="Content Placeholder 2">
            <a:extLst>
              <a:ext uri="{FF2B5EF4-FFF2-40B4-BE49-F238E27FC236}">
                <a16:creationId xmlns:a16="http://schemas.microsoft.com/office/drawing/2014/main" id="{09273031-8428-C37F-1E8A-0855E06FFA6D}"/>
              </a:ext>
            </a:extLst>
          </p:cNvPr>
          <p:cNvSpPr>
            <a:spLocks noGrp="1"/>
          </p:cNvSpPr>
          <p:nvPr>
            <p:ph idx="1"/>
          </p:nvPr>
        </p:nvSpPr>
        <p:spPr>
          <a:xfrm>
            <a:off x="1024128" y="2249424"/>
            <a:ext cx="4049317" cy="3369711"/>
          </a:xfrm>
        </p:spPr>
        <p:txBody>
          <a:bodyPr/>
          <a:lstStyle/>
          <a:p>
            <a:endParaRPr lang="en-US" dirty="0"/>
          </a:p>
          <a:p>
            <a:pPr>
              <a:buFont typeface="Arial" panose="020B0604020202020204" pitchFamily="34" charset="0"/>
              <a:buChar char="•"/>
            </a:pPr>
            <a:r>
              <a:rPr lang="en-US" dirty="0"/>
              <a:t>Verified loan applications tend to have higher mean loan amounts, suggesting the company prioritizes verifying higher-value loans.</a:t>
            </a:r>
          </a:p>
          <a:p>
            <a:endParaRPr lang="en-US" dirty="0"/>
          </a:p>
        </p:txBody>
      </p:sp>
      <p:pic>
        <p:nvPicPr>
          <p:cNvPr id="4" name="Picture 3">
            <a:extLst>
              <a:ext uri="{FF2B5EF4-FFF2-40B4-BE49-F238E27FC236}">
                <a16:creationId xmlns:a16="http://schemas.microsoft.com/office/drawing/2014/main" id="{BCBCBD62-1EAD-2B5B-DBA7-A60B23DCD297}"/>
              </a:ext>
            </a:extLst>
          </p:cNvPr>
          <p:cNvPicPr>
            <a:picLocks noChangeAspect="1"/>
          </p:cNvPicPr>
          <p:nvPr/>
        </p:nvPicPr>
        <p:blipFill>
          <a:blip r:embed="rId2"/>
          <a:stretch>
            <a:fillRect/>
          </a:stretch>
        </p:blipFill>
        <p:spPr>
          <a:xfrm>
            <a:off x="5250427" y="1898014"/>
            <a:ext cx="6168572" cy="4629834"/>
          </a:xfrm>
          <a:prstGeom prst="rect">
            <a:avLst/>
          </a:prstGeom>
        </p:spPr>
      </p:pic>
    </p:spTree>
    <p:extLst>
      <p:ext uri="{BB962C8B-B14F-4D97-AF65-F5344CB8AC3E}">
        <p14:creationId xmlns:p14="http://schemas.microsoft.com/office/powerpoint/2010/main" val="3324665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F8A15-F001-6B6F-1484-A62E0388FBB6}"/>
              </a:ext>
            </a:extLst>
          </p:cNvPr>
          <p:cNvSpPr>
            <a:spLocks noGrp="1"/>
          </p:cNvSpPr>
          <p:nvPr>
            <p:ph type="title"/>
          </p:nvPr>
        </p:nvSpPr>
        <p:spPr/>
        <p:txBody>
          <a:bodyPr/>
          <a:lstStyle/>
          <a:p>
            <a:r>
              <a:rPr lang="en-US" b="1" dirty="0"/>
              <a:t>Loan Purpose:</a:t>
            </a:r>
            <a:endParaRPr lang="en-US" dirty="0"/>
          </a:p>
        </p:txBody>
      </p:sp>
      <p:sp>
        <p:nvSpPr>
          <p:cNvPr id="3" name="Content Placeholder 2">
            <a:extLst>
              <a:ext uri="{FF2B5EF4-FFF2-40B4-BE49-F238E27FC236}">
                <a16:creationId xmlns:a16="http://schemas.microsoft.com/office/drawing/2014/main" id="{1285FA89-83C6-7CAE-E0DF-7C2D6634F6B3}"/>
              </a:ext>
            </a:extLst>
          </p:cNvPr>
          <p:cNvSpPr>
            <a:spLocks noGrp="1"/>
          </p:cNvSpPr>
          <p:nvPr>
            <p:ph idx="1"/>
          </p:nvPr>
        </p:nvSpPr>
        <p:spPr>
          <a:xfrm>
            <a:off x="596425" y="2121703"/>
            <a:ext cx="4595007" cy="2880359"/>
          </a:xfrm>
        </p:spPr>
        <p:txBody>
          <a:bodyPr>
            <a:normAutofit/>
          </a:bodyPr>
          <a:lstStyle/>
          <a:p>
            <a:pPr>
              <a:buFont typeface="Arial" panose="020B0604020202020204" pitchFamily="34" charset="0"/>
              <a:buChar char="•"/>
            </a:pPr>
            <a:r>
              <a:rPr lang="en-US" dirty="0"/>
              <a:t>Debt consolidation is the most common reason for borrowing, and most loans for this purpose are fully paid off. Borrowers with significant debt are more likely to take out loans.</a:t>
            </a:r>
          </a:p>
          <a:p>
            <a:endParaRPr lang="en-US" dirty="0"/>
          </a:p>
        </p:txBody>
      </p:sp>
      <p:pic>
        <p:nvPicPr>
          <p:cNvPr id="4" name="Picture 3">
            <a:extLst>
              <a:ext uri="{FF2B5EF4-FFF2-40B4-BE49-F238E27FC236}">
                <a16:creationId xmlns:a16="http://schemas.microsoft.com/office/drawing/2014/main" id="{296CF804-1911-FC40-962B-3F79C358C8A8}"/>
              </a:ext>
            </a:extLst>
          </p:cNvPr>
          <p:cNvPicPr>
            <a:picLocks noChangeAspect="1"/>
          </p:cNvPicPr>
          <p:nvPr/>
        </p:nvPicPr>
        <p:blipFill>
          <a:blip r:embed="rId2"/>
          <a:stretch>
            <a:fillRect/>
          </a:stretch>
        </p:blipFill>
        <p:spPr>
          <a:xfrm>
            <a:off x="5987845" y="317487"/>
            <a:ext cx="6056672" cy="5373874"/>
          </a:xfrm>
          <a:prstGeom prst="rect">
            <a:avLst/>
          </a:prstGeom>
        </p:spPr>
      </p:pic>
    </p:spTree>
    <p:extLst>
      <p:ext uri="{BB962C8B-B14F-4D97-AF65-F5344CB8AC3E}">
        <p14:creationId xmlns:p14="http://schemas.microsoft.com/office/powerpoint/2010/main" val="1352813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5936E-B139-D9D9-7A72-16A9AEFCE0E4}"/>
              </a:ext>
            </a:extLst>
          </p:cNvPr>
          <p:cNvSpPr>
            <a:spLocks noGrp="1"/>
          </p:cNvSpPr>
          <p:nvPr>
            <p:ph type="title"/>
          </p:nvPr>
        </p:nvSpPr>
        <p:spPr/>
        <p:txBody>
          <a:bodyPr/>
          <a:lstStyle/>
          <a:p>
            <a:r>
              <a:rPr lang="en-US" b="1" dirty="0"/>
              <a:t>Default Risk Factors:</a:t>
            </a:r>
            <a:endParaRPr lang="en-US" dirty="0"/>
          </a:p>
        </p:txBody>
      </p:sp>
      <p:sp>
        <p:nvSpPr>
          <p:cNvPr id="3" name="Content Placeholder 2">
            <a:extLst>
              <a:ext uri="{FF2B5EF4-FFF2-40B4-BE49-F238E27FC236}">
                <a16:creationId xmlns:a16="http://schemas.microsoft.com/office/drawing/2014/main" id="{0D193EDC-565E-1688-6836-2B345AD33480}"/>
              </a:ext>
            </a:extLst>
          </p:cNvPr>
          <p:cNvSpPr>
            <a:spLocks noGrp="1"/>
          </p:cNvSpPr>
          <p:nvPr>
            <p:ph idx="1"/>
          </p:nvPr>
        </p:nvSpPr>
        <p:spPr/>
        <p:txBody>
          <a:bodyPr/>
          <a:lstStyle/>
          <a:p>
            <a:pPr marL="742950" lvl="1" indent="-285750">
              <a:buFont typeface="+mj-lt"/>
              <a:buAutoNum type="arabicPeriod"/>
            </a:pPr>
            <a:r>
              <a:rPr lang="en-US" dirty="0"/>
              <a:t>Applicants who defaulted generally received loans of $15,000 or more.</a:t>
            </a:r>
          </a:p>
          <a:p>
            <a:pPr marL="742950" lvl="1" indent="-285750">
              <a:buFont typeface="+mj-lt"/>
              <a:buAutoNum type="arabicPeriod"/>
            </a:pPr>
            <a:r>
              <a:rPr lang="en-US" dirty="0"/>
              <a:t>Those who charged off often had high Debt-to-Income (DTI) ratios and reported annual incomes below $40,000.</a:t>
            </a:r>
          </a:p>
          <a:p>
            <a:pPr marL="742950" lvl="1" indent="-285750">
              <a:buFont typeface="+mj-lt"/>
              <a:buAutoNum type="arabicPeriod"/>
            </a:pPr>
            <a:r>
              <a:rPr lang="en-US" dirty="0"/>
              <a:t>Many defaulted on loans with interest rates ranging from 13% to 17%.</a:t>
            </a:r>
          </a:p>
          <a:p>
            <a:endParaRPr lang="en-US" dirty="0"/>
          </a:p>
        </p:txBody>
      </p:sp>
    </p:spTree>
    <p:extLst>
      <p:ext uri="{BB962C8B-B14F-4D97-AF65-F5344CB8AC3E}">
        <p14:creationId xmlns:p14="http://schemas.microsoft.com/office/powerpoint/2010/main" val="1238792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563CAEF-00A2-D46E-7DF1-076018EDFE42}"/>
              </a:ext>
            </a:extLst>
          </p:cNvPr>
          <p:cNvPicPr>
            <a:picLocks noChangeAspect="1"/>
          </p:cNvPicPr>
          <p:nvPr/>
        </p:nvPicPr>
        <p:blipFill>
          <a:blip r:embed="rId2"/>
          <a:stretch>
            <a:fillRect/>
          </a:stretch>
        </p:blipFill>
        <p:spPr>
          <a:xfrm>
            <a:off x="4361920" y="369407"/>
            <a:ext cx="3894176" cy="2317607"/>
          </a:xfrm>
          <a:prstGeom prst="rect">
            <a:avLst/>
          </a:prstGeom>
        </p:spPr>
      </p:pic>
      <p:pic>
        <p:nvPicPr>
          <p:cNvPr id="5" name="Picture 4">
            <a:extLst>
              <a:ext uri="{FF2B5EF4-FFF2-40B4-BE49-F238E27FC236}">
                <a16:creationId xmlns:a16="http://schemas.microsoft.com/office/drawing/2014/main" id="{247C91D7-8627-7D74-0C20-F7110C66540C}"/>
              </a:ext>
            </a:extLst>
          </p:cNvPr>
          <p:cNvPicPr>
            <a:picLocks noChangeAspect="1"/>
          </p:cNvPicPr>
          <p:nvPr/>
        </p:nvPicPr>
        <p:blipFill>
          <a:blip r:embed="rId3"/>
          <a:stretch>
            <a:fillRect/>
          </a:stretch>
        </p:blipFill>
        <p:spPr>
          <a:xfrm>
            <a:off x="8273417" y="369407"/>
            <a:ext cx="4237340" cy="2317607"/>
          </a:xfrm>
          <a:prstGeom prst="rect">
            <a:avLst/>
          </a:prstGeom>
        </p:spPr>
      </p:pic>
      <p:pic>
        <p:nvPicPr>
          <p:cNvPr id="6" name="Picture 5">
            <a:extLst>
              <a:ext uri="{FF2B5EF4-FFF2-40B4-BE49-F238E27FC236}">
                <a16:creationId xmlns:a16="http://schemas.microsoft.com/office/drawing/2014/main" id="{FF58669B-18AC-05C4-ED03-76BB418BE27C}"/>
              </a:ext>
            </a:extLst>
          </p:cNvPr>
          <p:cNvPicPr>
            <a:picLocks noChangeAspect="1"/>
          </p:cNvPicPr>
          <p:nvPr/>
        </p:nvPicPr>
        <p:blipFill>
          <a:blip r:embed="rId4"/>
          <a:stretch>
            <a:fillRect/>
          </a:stretch>
        </p:blipFill>
        <p:spPr>
          <a:xfrm>
            <a:off x="302288" y="369409"/>
            <a:ext cx="4059632" cy="2317607"/>
          </a:xfrm>
          <a:prstGeom prst="rect">
            <a:avLst/>
          </a:prstGeom>
        </p:spPr>
      </p:pic>
      <p:pic>
        <p:nvPicPr>
          <p:cNvPr id="7" name="Picture 6">
            <a:extLst>
              <a:ext uri="{FF2B5EF4-FFF2-40B4-BE49-F238E27FC236}">
                <a16:creationId xmlns:a16="http://schemas.microsoft.com/office/drawing/2014/main" id="{520D7ED1-CC6E-6095-741A-37ACB93FC79F}"/>
              </a:ext>
            </a:extLst>
          </p:cNvPr>
          <p:cNvPicPr>
            <a:picLocks noChangeAspect="1"/>
          </p:cNvPicPr>
          <p:nvPr/>
        </p:nvPicPr>
        <p:blipFill>
          <a:blip r:embed="rId5"/>
          <a:stretch>
            <a:fillRect/>
          </a:stretch>
        </p:blipFill>
        <p:spPr>
          <a:xfrm>
            <a:off x="0" y="3429000"/>
            <a:ext cx="4825270" cy="2777442"/>
          </a:xfrm>
          <a:prstGeom prst="rect">
            <a:avLst/>
          </a:prstGeom>
        </p:spPr>
      </p:pic>
      <p:pic>
        <p:nvPicPr>
          <p:cNvPr id="8" name="Picture 7">
            <a:extLst>
              <a:ext uri="{FF2B5EF4-FFF2-40B4-BE49-F238E27FC236}">
                <a16:creationId xmlns:a16="http://schemas.microsoft.com/office/drawing/2014/main" id="{2F19F8BF-832F-CB5C-BCB9-3ECDF27021A3}"/>
              </a:ext>
            </a:extLst>
          </p:cNvPr>
          <p:cNvPicPr>
            <a:picLocks noChangeAspect="1"/>
          </p:cNvPicPr>
          <p:nvPr/>
        </p:nvPicPr>
        <p:blipFill>
          <a:blip r:embed="rId6"/>
          <a:stretch>
            <a:fillRect/>
          </a:stretch>
        </p:blipFill>
        <p:spPr>
          <a:xfrm>
            <a:off x="5177068" y="3355275"/>
            <a:ext cx="5235293" cy="3133318"/>
          </a:xfrm>
          <a:prstGeom prst="rect">
            <a:avLst/>
          </a:prstGeom>
        </p:spPr>
      </p:pic>
    </p:spTree>
    <p:extLst>
      <p:ext uri="{BB962C8B-B14F-4D97-AF65-F5344CB8AC3E}">
        <p14:creationId xmlns:p14="http://schemas.microsoft.com/office/powerpoint/2010/main" val="3212281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562AF-BE91-C6C8-A1DC-CEA5ADD34D9B}"/>
              </a:ext>
            </a:extLst>
          </p:cNvPr>
          <p:cNvSpPr>
            <a:spLocks noGrp="1"/>
          </p:cNvSpPr>
          <p:nvPr>
            <p:ph type="title"/>
          </p:nvPr>
        </p:nvSpPr>
        <p:spPr>
          <a:xfrm>
            <a:off x="838200" y="661397"/>
            <a:ext cx="10515600" cy="1325563"/>
          </a:xfrm>
        </p:spPr>
        <p:txBody>
          <a:bodyPr/>
          <a:lstStyle/>
          <a:p>
            <a:r>
              <a:rPr lang="en-US" b="1" dirty="0"/>
              <a:t>Context</a:t>
            </a:r>
            <a:endParaRPr lang="en-US" dirty="0"/>
          </a:p>
        </p:txBody>
      </p:sp>
      <p:sp>
        <p:nvSpPr>
          <p:cNvPr id="3" name="Content Placeholder 2">
            <a:extLst>
              <a:ext uri="{FF2B5EF4-FFF2-40B4-BE49-F238E27FC236}">
                <a16:creationId xmlns:a16="http://schemas.microsoft.com/office/drawing/2014/main" id="{8D56EF95-CF98-6019-91C2-ECCB649EE5FF}"/>
              </a:ext>
            </a:extLst>
          </p:cNvPr>
          <p:cNvSpPr>
            <a:spLocks noGrp="1"/>
          </p:cNvSpPr>
          <p:nvPr>
            <p:ph idx="1"/>
          </p:nvPr>
        </p:nvSpPr>
        <p:spPr>
          <a:xfrm>
            <a:off x="226141" y="1986960"/>
            <a:ext cx="11965859" cy="4738305"/>
          </a:xfrm>
        </p:spPr>
        <p:txBody>
          <a:bodyPr>
            <a:normAutofit lnSpcReduction="10000"/>
          </a:bodyPr>
          <a:lstStyle/>
          <a:p>
            <a:r>
              <a:rPr lang="en-US" dirty="0"/>
              <a:t>You work for a consumer finance company specializing in lending various types of loans to urban customers through the "Lending Club." When a loan application is received, the company must decide whether to approve the loan based on the applicant's profile. This decision hinges on two key risks:</a:t>
            </a:r>
          </a:p>
          <a:p>
            <a:pPr>
              <a:buFont typeface="+mj-lt"/>
              <a:buAutoNum type="arabicPeriod"/>
            </a:pPr>
            <a:r>
              <a:rPr lang="en-US" b="1" dirty="0"/>
              <a:t>Risk of Losing Business (False Negative):</a:t>
            </a:r>
            <a:r>
              <a:rPr lang="en-US" dirty="0"/>
              <a:t> If an applicant who is likely to repay the loan is denied, the company misses out on potential revenue and profit.</a:t>
            </a:r>
          </a:p>
          <a:p>
            <a:pPr>
              <a:buFont typeface="+mj-lt"/>
              <a:buAutoNum type="arabicPeriod"/>
            </a:pPr>
            <a:r>
              <a:rPr lang="en-US" b="1" dirty="0"/>
              <a:t>Risk of Financial Loss (False Positive):</a:t>
            </a:r>
            <a:r>
              <a:rPr lang="en-US" dirty="0"/>
              <a:t> If an applicant likely to default is approved, the company risks financial loss due to non-repayment.</a:t>
            </a:r>
          </a:p>
          <a:p>
            <a:r>
              <a:rPr lang="en-US" dirty="0"/>
              <a:t>The objective is to analyze historical data on loan applicants—whether they defaulted or not—and identify patterns that can help predict whether new applicants will default. This will assist in making informed loan approval decisions and may lead to the following actions:</a:t>
            </a:r>
          </a:p>
          <a:p>
            <a:pPr>
              <a:buFont typeface="Arial" panose="020B0604020202020204" pitchFamily="34" charset="0"/>
              <a:buChar char="•"/>
            </a:pPr>
            <a:r>
              <a:rPr lang="en-US" dirty="0"/>
              <a:t>Deny loans to high-risk applicants.</a:t>
            </a:r>
          </a:p>
          <a:p>
            <a:pPr>
              <a:buFont typeface="Arial" panose="020B0604020202020204" pitchFamily="34" charset="0"/>
              <a:buChar char="•"/>
            </a:pPr>
            <a:r>
              <a:rPr lang="en-US" dirty="0"/>
              <a:t>Reduce loan amounts for risky individuals.</a:t>
            </a:r>
          </a:p>
          <a:p>
            <a:pPr>
              <a:buFont typeface="Arial" panose="020B0604020202020204" pitchFamily="34" charset="0"/>
              <a:buChar char="•"/>
            </a:pPr>
            <a:r>
              <a:rPr lang="en-US" dirty="0"/>
              <a:t>Offer loans to risky applicants but at higher interest rates to offset potential risks.</a:t>
            </a:r>
          </a:p>
        </p:txBody>
      </p:sp>
    </p:spTree>
    <p:extLst>
      <p:ext uri="{BB962C8B-B14F-4D97-AF65-F5344CB8AC3E}">
        <p14:creationId xmlns:p14="http://schemas.microsoft.com/office/powerpoint/2010/main" val="3623809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EB5C6-418E-41CD-9470-F5BF4D2F52EE}"/>
              </a:ext>
            </a:extLst>
          </p:cNvPr>
          <p:cNvSpPr>
            <a:spLocks noGrp="1"/>
          </p:cNvSpPr>
          <p:nvPr>
            <p:ph type="title"/>
          </p:nvPr>
        </p:nvSpPr>
        <p:spPr/>
        <p:txBody>
          <a:bodyPr/>
          <a:lstStyle/>
          <a:p>
            <a:r>
              <a:rPr lang="en-US" b="1" dirty="0"/>
              <a:t>Problem Statement:</a:t>
            </a:r>
            <a:endParaRPr lang="en-US" dirty="0"/>
          </a:p>
        </p:txBody>
      </p:sp>
      <p:sp>
        <p:nvSpPr>
          <p:cNvPr id="3" name="Content Placeholder 2">
            <a:extLst>
              <a:ext uri="{FF2B5EF4-FFF2-40B4-BE49-F238E27FC236}">
                <a16:creationId xmlns:a16="http://schemas.microsoft.com/office/drawing/2014/main" id="{38939B5D-0A33-40A4-86AE-44084DE5CAC8}"/>
              </a:ext>
            </a:extLst>
          </p:cNvPr>
          <p:cNvSpPr>
            <a:spLocks noGrp="1"/>
          </p:cNvSpPr>
          <p:nvPr>
            <p:ph idx="1"/>
          </p:nvPr>
        </p:nvSpPr>
        <p:spPr>
          <a:xfrm>
            <a:off x="1024128" y="2286000"/>
            <a:ext cx="9720073" cy="1499616"/>
          </a:xfrm>
        </p:spPr>
        <p:txBody>
          <a:bodyPr/>
          <a:lstStyle/>
          <a:p>
            <a:r>
              <a:rPr lang="en-US" dirty="0"/>
              <a:t>The goal is to leverage exploratory data analysis (EDA) to understand the relationship between consumer attributes (e.g., income, credit history, employment status) and loan attributes (e.g., loan amount, term) with the tendency to default. This will improve decision-making and risk management in lending.</a:t>
            </a:r>
          </a:p>
        </p:txBody>
      </p:sp>
    </p:spTree>
    <p:extLst>
      <p:ext uri="{BB962C8B-B14F-4D97-AF65-F5344CB8AC3E}">
        <p14:creationId xmlns:p14="http://schemas.microsoft.com/office/powerpoint/2010/main" val="691444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D8285-744D-225C-675B-26D045CAC9CD}"/>
              </a:ext>
            </a:extLst>
          </p:cNvPr>
          <p:cNvSpPr>
            <a:spLocks noGrp="1"/>
          </p:cNvSpPr>
          <p:nvPr>
            <p:ph type="title"/>
          </p:nvPr>
        </p:nvSpPr>
        <p:spPr/>
        <p:txBody>
          <a:bodyPr/>
          <a:lstStyle/>
          <a:p>
            <a:r>
              <a:rPr lang="en-US" b="1" dirty="0"/>
              <a:t>Key Insights:</a:t>
            </a:r>
            <a:endParaRPr lang="en-US" dirty="0"/>
          </a:p>
        </p:txBody>
      </p:sp>
      <p:sp>
        <p:nvSpPr>
          <p:cNvPr id="3" name="Content Placeholder 2">
            <a:extLst>
              <a:ext uri="{FF2B5EF4-FFF2-40B4-BE49-F238E27FC236}">
                <a16:creationId xmlns:a16="http://schemas.microsoft.com/office/drawing/2014/main" id="{F7198915-A214-8673-80F3-2449F8825DED}"/>
              </a:ext>
            </a:extLst>
          </p:cNvPr>
          <p:cNvSpPr>
            <a:spLocks noGrp="1"/>
          </p:cNvSpPr>
          <p:nvPr>
            <p:ph idx="1"/>
          </p:nvPr>
        </p:nvSpPr>
        <p:spPr>
          <a:xfrm>
            <a:off x="1024130" y="2286000"/>
            <a:ext cx="3651110" cy="3986784"/>
          </a:xfrm>
        </p:spPr>
        <p:txBody>
          <a:bodyPr/>
          <a:lstStyle/>
          <a:p>
            <a:pPr>
              <a:buFont typeface="+mj-lt"/>
              <a:buAutoNum type="arabicPeriod"/>
            </a:pPr>
            <a:r>
              <a:rPr lang="en-US" sz="2000" b="1" dirty="0"/>
              <a:t>Loan Amount Distribution:</a:t>
            </a:r>
            <a:endParaRPr lang="en-US" sz="2000" dirty="0"/>
          </a:p>
          <a:p>
            <a:pPr marL="742950" lvl="1" indent="-285750">
              <a:buFont typeface="+mj-lt"/>
              <a:buAutoNum type="arabicPeriod"/>
            </a:pPr>
            <a:r>
              <a:rPr lang="en-US" sz="2000" dirty="0"/>
              <a:t>Loan amounts range from $0 to $35,000, with an average of $10,000.</a:t>
            </a:r>
          </a:p>
          <a:p>
            <a:pPr marL="742950" lvl="1" indent="-285750">
              <a:buFont typeface="+mj-lt"/>
              <a:buAutoNum type="arabicPeriod"/>
            </a:pPr>
            <a:r>
              <a:rPr lang="en-US" sz="2000" dirty="0"/>
              <a:t>Outliers are observed near the upper limit, but they are not extreme enough to be removed.</a:t>
            </a:r>
          </a:p>
          <a:p>
            <a:endParaRPr lang="en-US" dirty="0"/>
          </a:p>
        </p:txBody>
      </p:sp>
      <p:pic>
        <p:nvPicPr>
          <p:cNvPr id="6" name="Picture 5">
            <a:extLst>
              <a:ext uri="{FF2B5EF4-FFF2-40B4-BE49-F238E27FC236}">
                <a16:creationId xmlns:a16="http://schemas.microsoft.com/office/drawing/2014/main" id="{E7FB6E3E-90C9-FD6B-8780-DA93AC5FE13C}"/>
              </a:ext>
            </a:extLst>
          </p:cNvPr>
          <p:cNvPicPr>
            <a:picLocks noChangeAspect="1"/>
          </p:cNvPicPr>
          <p:nvPr/>
        </p:nvPicPr>
        <p:blipFill>
          <a:blip r:embed="rId2"/>
          <a:stretch>
            <a:fillRect/>
          </a:stretch>
        </p:blipFill>
        <p:spPr>
          <a:xfrm>
            <a:off x="4934966" y="944254"/>
            <a:ext cx="7257034" cy="4969491"/>
          </a:xfrm>
          <a:prstGeom prst="rect">
            <a:avLst/>
          </a:prstGeom>
        </p:spPr>
      </p:pic>
    </p:spTree>
    <p:extLst>
      <p:ext uri="{BB962C8B-B14F-4D97-AF65-F5344CB8AC3E}">
        <p14:creationId xmlns:p14="http://schemas.microsoft.com/office/powerpoint/2010/main" val="2419232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70CB9-A2FF-1786-7309-6716B953C773}"/>
              </a:ext>
            </a:extLst>
          </p:cNvPr>
          <p:cNvSpPr>
            <a:spLocks noGrp="1"/>
          </p:cNvSpPr>
          <p:nvPr>
            <p:ph type="title"/>
          </p:nvPr>
        </p:nvSpPr>
        <p:spPr/>
        <p:txBody>
          <a:bodyPr/>
          <a:lstStyle/>
          <a:p>
            <a:r>
              <a:rPr lang="en-US" b="1" dirty="0"/>
              <a:t>Loan Grade Preference</a:t>
            </a:r>
            <a:endParaRPr lang="en-US" dirty="0"/>
          </a:p>
        </p:txBody>
      </p:sp>
      <p:sp>
        <p:nvSpPr>
          <p:cNvPr id="3" name="Content Placeholder 2">
            <a:extLst>
              <a:ext uri="{FF2B5EF4-FFF2-40B4-BE49-F238E27FC236}">
                <a16:creationId xmlns:a16="http://schemas.microsoft.com/office/drawing/2014/main" id="{00D17ACD-7961-6589-EA2D-4ED1F7708892}"/>
              </a:ext>
            </a:extLst>
          </p:cNvPr>
          <p:cNvSpPr>
            <a:spLocks noGrp="1"/>
          </p:cNvSpPr>
          <p:nvPr>
            <p:ph idx="1"/>
          </p:nvPr>
        </p:nvSpPr>
        <p:spPr>
          <a:xfrm>
            <a:off x="198218" y="2136332"/>
            <a:ext cx="5037459" cy="4023360"/>
          </a:xfrm>
        </p:spPr>
        <p:txBody>
          <a:bodyPr/>
          <a:lstStyle/>
          <a:p>
            <a:pPr>
              <a:buFont typeface="Arial" panose="020B0604020202020204" pitchFamily="34" charset="0"/>
              <a:buChar char="•"/>
            </a:pPr>
            <a:r>
              <a:rPr lang="en-US" dirty="0"/>
              <a:t>Borrowers mostly invest in loans graded A to C, with fewer opting for D to G. The trend is generally downward from A to G, except for B.</a:t>
            </a:r>
          </a:p>
          <a:p>
            <a:pPr>
              <a:buFont typeface="Arial" panose="020B0604020202020204" pitchFamily="34" charset="0"/>
              <a:buChar char="•"/>
            </a:pPr>
            <a:r>
              <a:rPr lang="en-US" dirty="0"/>
              <a:t>Lower interest rates correspond to higher loan grades, which indicates borrowers prefer loans with lower interest rates.</a:t>
            </a:r>
          </a:p>
          <a:p>
            <a:endParaRPr lang="en-US" dirty="0"/>
          </a:p>
        </p:txBody>
      </p:sp>
      <p:pic>
        <p:nvPicPr>
          <p:cNvPr id="8" name="Picture 7">
            <a:extLst>
              <a:ext uri="{FF2B5EF4-FFF2-40B4-BE49-F238E27FC236}">
                <a16:creationId xmlns:a16="http://schemas.microsoft.com/office/drawing/2014/main" id="{A35EDACE-E257-3652-3620-FB1F8ACF197B}"/>
              </a:ext>
            </a:extLst>
          </p:cNvPr>
          <p:cNvPicPr>
            <a:picLocks noChangeAspect="1"/>
          </p:cNvPicPr>
          <p:nvPr/>
        </p:nvPicPr>
        <p:blipFill>
          <a:blip r:embed="rId2"/>
          <a:stretch>
            <a:fillRect/>
          </a:stretch>
        </p:blipFill>
        <p:spPr>
          <a:xfrm>
            <a:off x="5402588" y="1731534"/>
            <a:ext cx="6320569" cy="4541250"/>
          </a:xfrm>
          <a:prstGeom prst="rect">
            <a:avLst/>
          </a:prstGeom>
        </p:spPr>
      </p:pic>
    </p:spTree>
    <p:extLst>
      <p:ext uri="{BB962C8B-B14F-4D97-AF65-F5344CB8AC3E}">
        <p14:creationId xmlns:p14="http://schemas.microsoft.com/office/powerpoint/2010/main" val="2353567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9FC04-3ADE-96F3-1524-10F17BFB73CB}"/>
              </a:ext>
            </a:extLst>
          </p:cNvPr>
          <p:cNvSpPr>
            <a:spLocks noGrp="1"/>
          </p:cNvSpPr>
          <p:nvPr>
            <p:ph type="title"/>
          </p:nvPr>
        </p:nvSpPr>
        <p:spPr/>
        <p:txBody>
          <a:bodyPr/>
          <a:lstStyle/>
          <a:p>
            <a:r>
              <a:rPr lang="en-US" b="1" dirty="0"/>
              <a:t>Homeownership Status:</a:t>
            </a:r>
            <a:endParaRPr lang="en-US" dirty="0"/>
          </a:p>
        </p:txBody>
      </p:sp>
      <p:sp>
        <p:nvSpPr>
          <p:cNvPr id="5" name="Content Placeholder 4">
            <a:extLst>
              <a:ext uri="{FF2B5EF4-FFF2-40B4-BE49-F238E27FC236}">
                <a16:creationId xmlns:a16="http://schemas.microsoft.com/office/drawing/2014/main" id="{C70AFDA2-0125-8706-4F22-5A200F8BD1AA}"/>
              </a:ext>
            </a:extLst>
          </p:cNvPr>
          <p:cNvSpPr>
            <a:spLocks noGrp="1"/>
          </p:cNvSpPr>
          <p:nvPr>
            <p:ph idx="1"/>
          </p:nvPr>
        </p:nvSpPr>
        <p:spPr>
          <a:xfrm>
            <a:off x="1024128" y="2286000"/>
            <a:ext cx="4049317" cy="4023360"/>
          </a:xfrm>
        </p:spPr>
        <p:txBody>
          <a:bodyPr/>
          <a:lstStyle/>
          <a:p>
            <a:pPr>
              <a:buFont typeface="Arial" panose="020B0604020202020204" pitchFamily="34" charset="0"/>
              <a:buChar char="•"/>
            </a:pPr>
            <a:r>
              <a:rPr lang="en-US" dirty="0"/>
              <a:t>Homeowners are less likely to default on their loans, while those who rent have a higher likelihood of defaulting.</a:t>
            </a:r>
          </a:p>
          <a:p>
            <a:endParaRPr lang="en-US" dirty="0"/>
          </a:p>
        </p:txBody>
      </p:sp>
      <p:pic>
        <p:nvPicPr>
          <p:cNvPr id="6" name="Picture 5">
            <a:extLst>
              <a:ext uri="{FF2B5EF4-FFF2-40B4-BE49-F238E27FC236}">
                <a16:creationId xmlns:a16="http://schemas.microsoft.com/office/drawing/2014/main" id="{BB0B06E3-C14D-511E-6D46-7B3AC52A6932}"/>
              </a:ext>
            </a:extLst>
          </p:cNvPr>
          <p:cNvPicPr>
            <a:picLocks noChangeAspect="1"/>
          </p:cNvPicPr>
          <p:nvPr/>
        </p:nvPicPr>
        <p:blipFill>
          <a:blip r:embed="rId2"/>
          <a:stretch>
            <a:fillRect/>
          </a:stretch>
        </p:blipFill>
        <p:spPr>
          <a:xfrm>
            <a:off x="5073445" y="1587380"/>
            <a:ext cx="6750908" cy="5089849"/>
          </a:xfrm>
          <a:prstGeom prst="rect">
            <a:avLst/>
          </a:prstGeom>
        </p:spPr>
      </p:pic>
    </p:spTree>
    <p:extLst>
      <p:ext uri="{BB962C8B-B14F-4D97-AF65-F5344CB8AC3E}">
        <p14:creationId xmlns:p14="http://schemas.microsoft.com/office/powerpoint/2010/main" val="2423162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7DDE6-3A89-21DD-246F-7BBD316A2B61}"/>
              </a:ext>
            </a:extLst>
          </p:cNvPr>
          <p:cNvSpPr>
            <a:spLocks noGrp="1"/>
          </p:cNvSpPr>
          <p:nvPr>
            <p:ph type="title"/>
          </p:nvPr>
        </p:nvSpPr>
        <p:spPr/>
        <p:txBody>
          <a:bodyPr/>
          <a:lstStyle/>
          <a:p>
            <a:r>
              <a:rPr lang="en-US" b="1" dirty="0"/>
              <a:t>Loan Issue Date:</a:t>
            </a:r>
            <a:br>
              <a:rPr lang="en-US" dirty="0"/>
            </a:br>
            <a:endParaRPr lang="en-US" dirty="0"/>
          </a:p>
        </p:txBody>
      </p:sp>
      <p:sp>
        <p:nvSpPr>
          <p:cNvPr id="3" name="Content Placeholder 2">
            <a:extLst>
              <a:ext uri="{FF2B5EF4-FFF2-40B4-BE49-F238E27FC236}">
                <a16:creationId xmlns:a16="http://schemas.microsoft.com/office/drawing/2014/main" id="{1723C57F-6D53-5346-5FBB-67A439A32611}"/>
              </a:ext>
            </a:extLst>
          </p:cNvPr>
          <p:cNvSpPr>
            <a:spLocks noGrp="1"/>
          </p:cNvSpPr>
          <p:nvPr>
            <p:ph idx="1"/>
          </p:nvPr>
        </p:nvSpPr>
        <p:spPr>
          <a:xfrm>
            <a:off x="802902" y="5899355"/>
            <a:ext cx="9720073" cy="4023360"/>
          </a:xfrm>
        </p:spPr>
        <p:txBody>
          <a:bodyPr/>
          <a:lstStyle/>
          <a:p>
            <a:pPr>
              <a:buFont typeface="Arial" panose="020B0604020202020204" pitchFamily="34" charset="0"/>
              <a:buChar char="•"/>
            </a:pPr>
            <a:r>
              <a:rPr lang="en-US" dirty="0"/>
              <a:t>The highest number of defaults occurred in loans issued in December. The year 2011 saw a higher number of defaults compared to other years.</a:t>
            </a:r>
          </a:p>
          <a:p>
            <a:endParaRPr lang="en-US" dirty="0"/>
          </a:p>
        </p:txBody>
      </p:sp>
      <p:pic>
        <p:nvPicPr>
          <p:cNvPr id="4" name="Picture 3">
            <a:extLst>
              <a:ext uri="{FF2B5EF4-FFF2-40B4-BE49-F238E27FC236}">
                <a16:creationId xmlns:a16="http://schemas.microsoft.com/office/drawing/2014/main" id="{9CA518B3-3B62-B5B6-1E9F-6417C693CC47}"/>
              </a:ext>
            </a:extLst>
          </p:cNvPr>
          <p:cNvPicPr>
            <a:picLocks noChangeAspect="1"/>
          </p:cNvPicPr>
          <p:nvPr/>
        </p:nvPicPr>
        <p:blipFill>
          <a:blip r:embed="rId2"/>
          <a:stretch>
            <a:fillRect/>
          </a:stretch>
        </p:blipFill>
        <p:spPr>
          <a:xfrm>
            <a:off x="1354394" y="1602980"/>
            <a:ext cx="9059539" cy="4296375"/>
          </a:xfrm>
          <a:prstGeom prst="rect">
            <a:avLst/>
          </a:prstGeom>
        </p:spPr>
      </p:pic>
    </p:spTree>
    <p:extLst>
      <p:ext uri="{BB962C8B-B14F-4D97-AF65-F5344CB8AC3E}">
        <p14:creationId xmlns:p14="http://schemas.microsoft.com/office/powerpoint/2010/main" val="1255923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E04C4-3410-EBB5-2D23-0D0B01EFBC55}"/>
              </a:ext>
            </a:extLst>
          </p:cNvPr>
          <p:cNvSpPr>
            <a:spLocks noGrp="1"/>
          </p:cNvSpPr>
          <p:nvPr>
            <p:ph type="title"/>
          </p:nvPr>
        </p:nvSpPr>
        <p:spPr/>
        <p:txBody>
          <a:bodyPr/>
          <a:lstStyle/>
          <a:p>
            <a:r>
              <a:rPr lang="en-US" b="1" dirty="0"/>
              <a:t>Loan Term Analysis:</a:t>
            </a:r>
            <a:endParaRPr lang="en-US" dirty="0"/>
          </a:p>
        </p:txBody>
      </p:sp>
      <p:sp>
        <p:nvSpPr>
          <p:cNvPr id="3" name="Content Placeholder 2">
            <a:extLst>
              <a:ext uri="{FF2B5EF4-FFF2-40B4-BE49-F238E27FC236}">
                <a16:creationId xmlns:a16="http://schemas.microsoft.com/office/drawing/2014/main" id="{AEA5CE26-8A69-64B4-9E71-0E5E3551C5DF}"/>
              </a:ext>
            </a:extLst>
          </p:cNvPr>
          <p:cNvSpPr>
            <a:spLocks noGrp="1"/>
          </p:cNvSpPr>
          <p:nvPr>
            <p:ph idx="1"/>
          </p:nvPr>
        </p:nvSpPr>
        <p:spPr>
          <a:xfrm>
            <a:off x="1024128" y="2286000"/>
            <a:ext cx="4359033" cy="4023360"/>
          </a:xfrm>
        </p:spPr>
        <p:txBody>
          <a:bodyPr/>
          <a:lstStyle/>
          <a:p>
            <a:pPr>
              <a:buFont typeface="Arial" panose="020B0604020202020204" pitchFamily="34" charset="0"/>
              <a:buChar char="•"/>
            </a:pPr>
            <a:r>
              <a:rPr lang="en-US" dirty="0"/>
              <a:t>Loans with a 36-month term tend to have a higher default frequency than those with other terms.</a:t>
            </a:r>
          </a:p>
          <a:p>
            <a:endParaRPr lang="en-US" dirty="0"/>
          </a:p>
        </p:txBody>
      </p:sp>
      <p:pic>
        <p:nvPicPr>
          <p:cNvPr id="6" name="Picture 5">
            <a:extLst>
              <a:ext uri="{FF2B5EF4-FFF2-40B4-BE49-F238E27FC236}">
                <a16:creationId xmlns:a16="http://schemas.microsoft.com/office/drawing/2014/main" id="{08E0F260-3B04-1E51-F64E-582034DCC9BF}"/>
              </a:ext>
            </a:extLst>
          </p:cNvPr>
          <p:cNvPicPr>
            <a:picLocks noChangeAspect="1"/>
          </p:cNvPicPr>
          <p:nvPr/>
        </p:nvPicPr>
        <p:blipFill>
          <a:blip r:embed="rId2"/>
          <a:stretch>
            <a:fillRect/>
          </a:stretch>
        </p:blipFill>
        <p:spPr>
          <a:xfrm>
            <a:off x="5678130" y="2286000"/>
            <a:ext cx="5195868" cy="4046551"/>
          </a:xfrm>
          <a:prstGeom prst="rect">
            <a:avLst/>
          </a:prstGeom>
        </p:spPr>
      </p:pic>
    </p:spTree>
    <p:extLst>
      <p:ext uri="{BB962C8B-B14F-4D97-AF65-F5344CB8AC3E}">
        <p14:creationId xmlns:p14="http://schemas.microsoft.com/office/powerpoint/2010/main" val="1323408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EDBC8-BC7A-A1B8-9967-85AE1A2C3DF2}"/>
              </a:ext>
            </a:extLst>
          </p:cNvPr>
          <p:cNvSpPr>
            <a:spLocks noGrp="1"/>
          </p:cNvSpPr>
          <p:nvPr>
            <p:ph type="title"/>
          </p:nvPr>
        </p:nvSpPr>
        <p:spPr/>
        <p:txBody>
          <a:bodyPr/>
          <a:lstStyle/>
          <a:p>
            <a:r>
              <a:rPr lang="en-US" b="1" dirty="0"/>
              <a:t>Loan Amount and Default Risk:</a:t>
            </a:r>
            <a:endParaRPr lang="en-US" dirty="0"/>
          </a:p>
        </p:txBody>
      </p:sp>
      <p:sp>
        <p:nvSpPr>
          <p:cNvPr id="3" name="Content Placeholder 2">
            <a:extLst>
              <a:ext uri="{FF2B5EF4-FFF2-40B4-BE49-F238E27FC236}">
                <a16:creationId xmlns:a16="http://schemas.microsoft.com/office/drawing/2014/main" id="{66E7FD14-7896-CD2A-21BE-9CD2606B1839}"/>
              </a:ext>
            </a:extLst>
          </p:cNvPr>
          <p:cNvSpPr>
            <a:spLocks noGrp="1"/>
          </p:cNvSpPr>
          <p:nvPr>
            <p:ph idx="1"/>
          </p:nvPr>
        </p:nvSpPr>
        <p:spPr>
          <a:xfrm>
            <a:off x="1024129" y="2286000"/>
            <a:ext cx="4019820" cy="4023360"/>
          </a:xfrm>
        </p:spPr>
        <p:txBody>
          <a:bodyPr/>
          <a:lstStyle/>
          <a:p>
            <a:pPr>
              <a:buFont typeface="Arial" panose="020B0604020202020204" pitchFamily="34" charset="0"/>
              <a:buChar char="•"/>
            </a:pPr>
            <a:r>
              <a:rPr lang="en-US" dirty="0"/>
              <a:t>Loans under $15,000 have a higher chance of being charged off.</a:t>
            </a:r>
          </a:p>
          <a:p>
            <a:endParaRPr lang="en-US" dirty="0"/>
          </a:p>
        </p:txBody>
      </p:sp>
      <p:pic>
        <p:nvPicPr>
          <p:cNvPr id="4" name="Picture 3">
            <a:extLst>
              <a:ext uri="{FF2B5EF4-FFF2-40B4-BE49-F238E27FC236}">
                <a16:creationId xmlns:a16="http://schemas.microsoft.com/office/drawing/2014/main" id="{C8686402-9C19-F078-5F77-10A636AD63B9}"/>
              </a:ext>
            </a:extLst>
          </p:cNvPr>
          <p:cNvPicPr>
            <a:picLocks noChangeAspect="1"/>
          </p:cNvPicPr>
          <p:nvPr/>
        </p:nvPicPr>
        <p:blipFill>
          <a:blip r:embed="rId2"/>
          <a:stretch>
            <a:fillRect/>
          </a:stretch>
        </p:blipFill>
        <p:spPr>
          <a:xfrm>
            <a:off x="5483160" y="1690520"/>
            <a:ext cx="6517546" cy="4618840"/>
          </a:xfrm>
          <a:prstGeom prst="rect">
            <a:avLst/>
          </a:prstGeom>
        </p:spPr>
      </p:pic>
    </p:spTree>
    <p:extLst>
      <p:ext uri="{BB962C8B-B14F-4D97-AF65-F5344CB8AC3E}">
        <p14:creationId xmlns:p14="http://schemas.microsoft.com/office/powerpoint/2010/main" val="1072902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TM02900720[[fn=Integral]]</Template>
  <TotalTime>19</TotalTime>
  <Words>594</Words>
  <Application>Microsoft Office PowerPoint</Application>
  <PresentationFormat>Widescreen</PresentationFormat>
  <Paragraphs>37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Tw Cen MT</vt:lpstr>
      <vt:lpstr>Tw Cen MT Condensed</vt:lpstr>
      <vt:lpstr>Wingdings 3</vt:lpstr>
      <vt:lpstr>Integral</vt:lpstr>
      <vt:lpstr>LENDING CASE STUDY</vt:lpstr>
      <vt:lpstr>Context</vt:lpstr>
      <vt:lpstr>Problem Statement:</vt:lpstr>
      <vt:lpstr>Key Insights:</vt:lpstr>
      <vt:lpstr>Loan Grade Preference</vt:lpstr>
      <vt:lpstr>Homeownership Status:</vt:lpstr>
      <vt:lpstr>Loan Issue Date: </vt:lpstr>
      <vt:lpstr>Loan Term Analysis:</vt:lpstr>
      <vt:lpstr>Loan Amount and Default Risk:</vt:lpstr>
      <vt:lpstr>Employment Experience:</vt:lpstr>
      <vt:lpstr>Loan Verification</vt:lpstr>
      <vt:lpstr>Loan Purpose:</vt:lpstr>
      <vt:lpstr>Default Risk Factors: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Mohnish Deorukhkar</dc:creator>
  <cp:lastModifiedBy>Mohnish Deorukhkar</cp:lastModifiedBy>
  <cp:revision>1</cp:revision>
  <dcterms:created xsi:type="dcterms:W3CDTF">2024-10-02T10:52:15Z</dcterms:created>
  <dcterms:modified xsi:type="dcterms:W3CDTF">2024-10-02T11:11:19Z</dcterms:modified>
</cp:coreProperties>
</file>