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71" r:id="rId6"/>
    <p:sldId id="259" r:id="rId7"/>
    <p:sldId id="260" r:id="rId8"/>
    <p:sldId id="268" r:id="rId9"/>
    <p:sldId id="269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1BD"/>
    <a:srgbClr val="082642"/>
    <a:srgbClr val="AEAFB4"/>
    <a:srgbClr val="3390BB"/>
    <a:srgbClr val="3291BB"/>
    <a:srgbClr val="328FBB"/>
    <a:srgbClr val="0A2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8F7C6-16D8-44EC-93E6-15F0A44945AA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6E8EF-2020-4BAD-9773-82D6D3A0C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08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EA00-75F9-8C6B-4339-44A6CC30C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B2CC82-31DE-C754-6FDE-D38951FE51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A33EB0-210B-E6E7-1FC9-E1573A942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87F42-F84D-7E8A-B8C2-756B6715A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6E8EF-2020-4BAD-9773-82D6D3A0C9A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5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8DBC-EABF-C05C-8E3E-F3ECEF73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9C38D-60CD-F038-16FC-805C6ED82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3231A-65EB-D252-2290-A185D316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7BDD1-F865-E522-0EC5-E31E59FC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CE898-7287-97C1-462E-24B01826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1940-2F65-F7D4-3AFF-01053A03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80558-4851-5C25-A0F5-83C2A48F7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A492E-0F7D-C0FF-029A-624437C0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DC32-3F4E-71AE-57CB-26663AA1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F7CBC-9072-A3F7-B241-3776C7E0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8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75920-4B2F-2921-32A9-26CCAE03F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87D78-45E3-B960-B050-FC1D6A0E1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AE70-B6BD-6D98-5A65-BAC20FC5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299F-9438-3B6E-3014-41311DA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F99A-A617-78AD-E091-71DD1BA2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7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B471-4098-C305-2766-5087D164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AD58-0E44-5E5A-FA8E-B790BE1F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2ECE3-DE7E-ADF0-F474-92607A1E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9BA6C-2FFB-11F2-C90E-3E49E617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E3D37-D217-6487-602F-BF2B62FB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0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66D7-B270-249C-D6E7-8BF24428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67888-996B-65A9-7225-150F093EF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A26AA-1F60-E63B-74B8-0B70F3E6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3F7A-5FE3-DCDE-D145-2DB89537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C5528-63D7-E70D-E0FC-6CE2A597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16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6198-30D2-5AF5-F1CF-BEF4A571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9485-05D2-6B3C-9E3A-23B708D91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C181C-9DFE-C524-7C60-03C969061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BE4EA-0A3B-07CD-E780-A054F7BD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A6627-D1A5-B95D-2646-F276D687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88823-2663-8663-BADE-A3DF3639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3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D35C-7C2B-6A10-B319-FDB6FCD4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FE180-5B45-575E-8C19-8758F276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70256-5B15-A568-52F8-FD6B6030C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97A23-F5A0-E9C7-9130-609380FED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CEDB2-AC4E-9D1C-D3B0-B370C475B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4C40E-D1CC-902E-67C7-B006BAEC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A7DBA-4C9A-491B-DFAE-19848F00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D94DC-0211-E637-1B75-1FF3FD4F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07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1D49-64F4-F7F4-EB52-2A2A1B7D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A257C-31E0-ECC6-9B96-C3D37EBF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C6288-AECB-7019-1690-024878B4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A68AE-0536-B9B3-ABD3-853ECF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40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ED9B2-D881-C68B-C7C6-ECC4DCF1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80D29-4D53-BA47-7C1D-10377644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2D467-B05F-946E-2B61-7B3D38C4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4CB7-E8AC-38AE-FE76-9C695F19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E1AA-85BD-1F2B-6748-DD08F834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A65FE-2128-1D92-CA59-F7DB358CE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277D9-BE36-597F-80E4-1AFE5912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3132E-8D29-2D5E-DAF0-42F5287D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B1D55-6C25-5765-3F4C-C02D722C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54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9B09-2A02-4FC0-BE45-9FC9E367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24957-AC00-BC44-002A-1ED2C99E9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376D2-2148-EFA8-6616-AEB064143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10E3E-1013-790D-7219-DFB2C496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782DC-C718-E012-5A64-2F6B9DD8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6B1EB-3EBF-6956-D797-4CD90F02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26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A09ED-7146-CEC2-E09E-1C559782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8649B-76BE-FCB4-4085-394CC4A15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DE197-03F9-1328-7C63-4F0999795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33F3C-F382-E0BA-28A5-C805C327A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14AAE-4A83-EA98-DC2E-1D3BDBD15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1BDD-0085-76DE-2AE8-76B8CB6E6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22DB2-6022-27DE-0385-496B1620E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37F30-C64F-A56F-940D-42C8FCCC0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6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63A1E9-396E-D79B-4828-7A8DDF0C9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E26E0C-C29B-3AE6-8B40-C2BF35C27BF8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68387-594F-0A80-E5C3-C2809C0D5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82" b="42121"/>
          <a:stretch>
            <a:fillRect/>
          </a:stretch>
        </p:blipFill>
        <p:spPr>
          <a:xfrm>
            <a:off x="0" y="637973"/>
            <a:ext cx="2850212" cy="97106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776E1F-86F8-138A-6EA4-559310EE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80050"/>
              </p:ext>
            </p:extLst>
          </p:nvPr>
        </p:nvGraphicFramePr>
        <p:xfrm>
          <a:off x="212077" y="2317646"/>
          <a:ext cx="386277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591">
                  <a:extLst>
                    <a:ext uri="{9D8B030D-6E8A-4147-A177-3AD203B41FA5}">
                      <a16:colId xmlns:a16="http://schemas.microsoft.com/office/drawing/2014/main" val="2723661150"/>
                    </a:ext>
                  </a:extLst>
                </a:gridCol>
                <a:gridCol w="1287591">
                  <a:extLst>
                    <a:ext uri="{9D8B030D-6E8A-4147-A177-3AD203B41FA5}">
                      <a16:colId xmlns:a16="http://schemas.microsoft.com/office/drawing/2014/main" val="3084079053"/>
                    </a:ext>
                  </a:extLst>
                </a:gridCol>
                <a:gridCol w="1287591">
                  <a:extLst>
                    <a:ext uri="{9D8B030D-6E8A-4147-A177-3AD203B41FA5}">
                      <a16:colId xmlns:a16="http://schemas.microsoft.com/office/drawing/2014/main" val="2118999511"/>
                    </a:ext>
                  </a:extLst>
                </a:gridCol>
              </a:tblGrid>
              <a:tr h="325552">
                <a:tc>
                  <a:txBody>
                    <a:bodyPr/>
                    <a:lstStyle/>
                    <a:p>
                      <a:pPr algn="r">
                        <a:buNone/>
                      </a:pPr>
                      <a:b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Matches Analysed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Field First (%)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Toss Winner Won Match (%)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026597"/>
                  </a:ext>
                </a:extLst>
              </a:tr>
              <a:tr h="197656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1095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64.292237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50.593607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60743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0B72B6-B94A-87EF-17CC-71103CEDA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83342"/>
              </p:ext>
            </p:extLst>
          </p:nvPr>
        </p:nvGraphicFramePr>
        <p:xfrm>
          <a:off x="1295632" y="3465935"/>
          <a:ext cx="155458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90">
                  <a:extLst>
                    <a:ext uri="{9D8B030D-6E8A-4147-A177-3AD203B41FA5}">
                      <a16:colId xmlns:a16="http://schemas.microsoft.com/office/drawing/2014/main" val="746256718"/>
                    </a:ext>
                  </a:extLst>
                </a:gridCol>
                <a:gridCol w="777290">
                  <a:extLst>
                    <a:ext uri="{9D8B030D-6E8A-4147-A177-3AD203B41FA5}">
                      <a16:colId xmlns:a16="http://schemas.microsoft.com/office/drawing/2014/main" val="1680770729"/>
                    </a:ext>
                  </a:extLst>
                </a:gridCol>
              </a:tblGrid>
              <a:tr h="168484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Decision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713580"/>
                  </a:ext>
                </a:extLst>
              </a:tr>
              <a:tr h="168484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bat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391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161796"/>
                  </a:ext>
                </a:extLst>
              </a:tr>
              <a:tr h="168484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field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704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5949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027667-159F-BFEB-BD04-C0AD2E24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4490"/>
              </p:ext>
            </p:extLst>
          </p:nvPr>
        </p:nvGraphicFramePr>
        <p:xfrm>
          <a:off x="4659789" y="898219"/>
          <a:ext cx="7387208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802">
                  <a:extLst>
                    <a:ext uri="{9D8B030D-6E8A-4147-A177-3AD203B41FA5}">
                      <a16:colId xmlns:a16="http://schemas.microsoft.com/office/drawing/2014/main" val="3228168472"/>
                    </a:ext>
                  </a:extLst>
                </a:gridCol>
                <a:gridCol w="1846802">
                  <a:extLst>
                    <a:ext uri="{9D8B030D-6E8A-4147-A177-3AD203B41FA5}">
                      <a16:colId xmlns:a16="http://schemas.microsoft.com/office/drawing/2014/main" val="2145959344"/>
                    </a:ext>
                  </a:extLst>
                </a:gridCol>
                <a:gridCol w="1846802">
                  <a:extLst>
                    <a:ext uri="{9D8B030D-6E8A-4147-A177-3AD203B41FA5}">
                      <a16:colId xmlns:a16="http://schemas.microsoft.com/office/drawing/2014/main" val="2887348045"/>
                    </a:ext>
                  </a:extLst>
                </a:gridCol>
                <a:gridCol w="1846802">
                  <a:extLst>
                    <a:ext uri="{9D8B030D-6E8A-4147-A177-3AD203B41FA5}">
                      <a16:colId xmlns:a16="http://schemas.microsoft.com/office/drawing/2014/main" val="3681886432"/>
                    </a:ext>
                  </a:extLst>
                </a:gridCol>
              </a:tblGrid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Team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Matches Analysed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Field First (%)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Toss Winner Won Match (%)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420370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Overall (All Teams)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1095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64.29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50.59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930828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Chennai Super Kings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238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56.30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53.78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736319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Deccan Chargers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50.67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54.67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986126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Delhi Capitals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91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73.63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49.45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141358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Delhi Daredevils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161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58.39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51.55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223783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Gujarat Lions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90.00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73.33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82907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Gujarat Titans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68.89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51.11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644666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Kings XI Punjab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190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67.37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46.84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511028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Kochi Tuskers Kerala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64.29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57.14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917668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Kolkata Knight Riders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251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66.14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53.39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9197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Lucknow Super Giants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68.18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45.45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79409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Mumbai Indians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261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65.52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49.81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586384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Pune Warriors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39.13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41.30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079812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Punjab Kings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80.36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46.43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258410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Rajasthan Royals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221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61.09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49.32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112874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Rising Pune Supergiant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87.50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62.50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170571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Rising Pune Supergiants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57.14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57.14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32225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Royal Challengers Bangalore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240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70.00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51.25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7973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Royal Challengers Bengaluru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86.67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53.33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830867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Sunrisers Hyderabad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182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61.54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45.05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1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86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022C3B-412A-664E-B637-CB85943E6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0ED71FE-DA13-12C2-2540-8977BDAA3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12" y="0"/>
            <a:ext cx="10373603" cy="653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25EEE1-4CBE-93A2-FB82-779778CB49E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627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E8FBF9-68BB-6FC6-4652-0C0BD6FC9375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7766E-DF64-C2FB-60A4-2CDA73975C31}"/>
              </a:ext>
            </a:extLst>
          </p:cNvPr>
          <p:cNvSpPr txBox="1"/>
          <p:nvPr/>
        </p:nvSpPr>
        <p:spPr>
          <a:xfrm>
            <a:off x="435006" y="842675"/>
            <a:ext cx="1386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Montserrat Black" pitchFamily="2" charset="0"/>
              </a:rPr>
              <a:t>THE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EC32F-AFBA-FDF5-71EB-5ADAAD36E6BA}"/>
              </a:ext>
            </a:extLst>
          </p:cNvPr>
          <p:cNvSpPr txBox="1"/>
          <p:nvPr/>
        </p:nvSpPr>
        <p:spPr>
          <a:xfrm>
            <a:off x="435006" y="1453274"/>
            <a:ext cx="4338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Montserrat Black" pitchFamily="2" charset="0"/>
              </a:rPr>
              <a:t>INSIGHT INDEX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5C6CE9-F8EE-22D6-7DD3-37CB4FD2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46"/>
          <a:stretch>
            <a:fillRect/>
          </a:stretch>
        </p:blipFill>
        <p:spPr>
          <a:xfrm>
            <a:off x="435006" y="2534358"/>
            <a:ext cx="2850212" cy="1340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74E3D3-C5A1-9BE1-2D8F-35A237774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1" b="68172"/>
          <a:stretch>
            <a:fillRect/>
          </a:stretch>
        </p:blipFill>
        <p:spPr>
          <a:xfrm>
            <a:off x="4379064" y="2903678"/>
            <a:ext cx="2850212" cy="9710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F44C2B-E89B-2B66-17A4-177EDE192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6" b="55417"/>
          <a:stretch>
            <a:fillRect/>
          </a:stretch>
        </p:blipFill>
        <p:spPr>
          <a:xfrm>
            <a:off x="7929659" y="2868317"/>
            <a:ext cx="2850212" cy="971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919302-0CCA-1534-C08A-1AA2E0552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82" b="42121"/>
          <a:stretch>
            <a:fillRect/>
          </a:stretch>
        </p:blipFill>
        <p:spPr>
          <a:xfrm>
            <a:off x="4379064" y="4480399"/>
            <a:ext cx="2850212" cy="971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DB1BFC-2C39-30B1-4868-25544098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1" b="30232"/>
          <a:stretch>
            <a:fillRect/>
          </a:stretch>
        </p:blipFill>
        <p:spPr>
          <a:xfrm>
            <a:off x="435006" y="4480396"/>
            <a:ext cx="2850212" cy="9710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E4C4D5-F731-3EE5-2482-146568826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04" b="17999"/>
          <a:stretch>
            <a:fillRect/>
          </a:stretch>
        </p:blipFill>
        <p:spPr>
          <a:xfrm>
            <a:off x="7929659" y="4480396"/>
            <a:ext cx="2850212" cy="971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CDBFBB-99A4-0A22-3019-DCDC56507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14" b="5589"/>
          <a:stretch>
            <a:fillRect/>
          </a:stretch>
        </p:blipFill>
        <p:spPr>
          <a:xfrm>
            <a:off x="4773053" y="1431585"/>
            <a:ext cx="2141406" cy="729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C00DCC-A3C4-156B-545B-6E9F656BF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17" r="67404"/>
          <a:stretch>
            <a:fillRect/>
          </a:stretch>
        </p:blipFill>
        <p:spPr>
          <a:xfrm>
            <a:off x="9426142" y="421841"/>
            <a:ext cx="1761184" cy="211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0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913B39-B6DA-4BD3-2899-78E1FEB70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54A282-B79B-8995-6843-7AE62BA5D728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EC328-B2A1-9C2B-4ECF-C14180CF7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46"/>
          <a:stretch>
            <a:fillRect/>
          </a:stretch>
        </p:blipFill>
        <p:spPr>
          <a:xfrm>
            <a:off x="0" y="0"/>
            <a:ext cx="2850212" cy="134038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88FC10-D434-EB72-0EBF-FD9BB653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42601"/>
              </p:ext>
            </p:extLst>
          </p:nvPr>
        </p:nvGraphicFramePr>
        <p:xfrm>
          <a:off x="281865" y="1658147"/>
          <a:ext cx="1162827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827">
                  <a:extLst>
                    <a:ext uri="{9D8B030D-6E8A-4147-A177-3AD203B41FA5}">
                      <a16:colId xmlns:a16="http://schemas.microsoft.com/office/drawing/2014/main" val="50738513"/>
                    </a:ext>
                  </a:extLst>
                </a:gridCol>
                <a:gridCol w="1162827">
                  <a:extLst>
                    <a:ext uri="{9D8B030D-6E8A-4147-A177-3AD203B41FA5}">
                      <a16:colId xmlns:a16="http://schemas.microsoft.com/office/drawing/2014/main" val="3836551145"/>
                    </a:ext>
                  </a:extLst>
                </a:gridCol>
                <a:gridCol w="1162827">
                  <a:extLst>
                    <a:ext uri="{9D8B030D-6E8A-4147-A177-3AD203B41FA5}">
                      <a16:colId xmlns:a16="http://schemas.microsoft.com/office/drawing/2014/main" val="3245397641"/>
                    </a:ext>
                  </a:extLst>
                </a:gridCol>
                <a:gridCol w="1162827">
                  <a:extLst>
                    <a:ext uri="{9D8B030D-6E8A-4147-A177-3AD203B41FA5}">
                      <a16:colId xmlns:a16="http://schemas.microsoft.com/office/drawing/2014/main" val="2006215344"/>
                    </a:ext>
                  </a:extLst>
                </a:gridCol>
                <a:gridCol w="1162827">
                  <a:extLst>
                    <a:ext uri="{9D8B030D-6E8A-4147-A177-3AD203B41FA5}">
                      <a16:colId xmlns:a16="http://schemas.microsoft.com/office/drawing/2014/main" val="1356708637"/>
                    </a:ext>
                  </a:extLst>
                </a:gridCol>
                <a:gridCol w="1162827">
                  <a:extLst>
                    <a:ext uri="{9D8B030D-6E8A-4147-A177-3AD203B41FA5}">
                      <a16:colId xmlns:a16="http://schemas.microsoft.com/office/drawing/2014/main" val="1744635662"/>
                    </a:ext>
                  </a:extLst>
                </a:gridCol>
                <a:gridCol w="1162827">
                  <a:extLst>
                    <a:ext uri="{9D8B030D-6E8A-4147-A177-3AD203B41FA5}">
                      <a16:colId xmlns:a16="http://schemas.microsoft.com/office/drawing/2014/main" val="1958616640"/>
                    </a:ext>
                  </a:extLst>
                </a:gridCol>
                <a:gridCol w="1162827">
                  <a:extLst>
                    <a:ext uri="{9D8B030D-6E8A-4147-A177-3AD203B41FA5}">
                      <a16:colId xmlns:a16="http://schemas.microsoft.com/office/drawing/2014/main" val="1503493062"/>
                    </a:ext>
                  </a:extLst>
                </a:gridCol>
                <a:gridCol w="1162827">
                  <a:extLst>
                    <a:ext uri="{9D8B030D-6E8A-4147-A177-3AD203B41FA5}">
                      <a16:colId xmlns:a16="http://schemas.microsoft.com/office/drawing/2014/main" val="2287164218"/>
                    </a:ext>
                  </a:extLst>
                </a:gridCol>
                <a:gridCol w="1162827">
                  <a:extLst>
                    <a:ext uri="{9D8B030D-6E8A-4147-A177-3AD203B41FA5}">
                      <a16:colId xmlns:a16="http://schemas.microsoft.com/office/drawing/2014/main" val="3074012832"/>
                    </a:ext>
                  </a:extLst>
                </a:gridCol>
              </a:tblGrid>
              <a:tr h="2590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</a:rPr>
                        <a:t>Season</a:t>
                      </a:r>
                    </a:p>
                  </a:txBody>
                  <a:tcPr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</a:rPr>
                        <a:t>Matches</a:t>
                      </a:r>
                    </a:p>
                  </a:txBody>
                  <a:tcPr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</a:rPr>
                        <a:t>Wins</a:t>
                      </a:r>
                    </a:p>
                  </a:txBody>
                  <a:tcPr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</a:rPr>
                        <a:t>Losses</a:t>
                      </a:r>
                    </a:p>
                  </a:txBody>
                  <a:tcPr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 err="1">
                          <a:solidFill>
                            <a:schemeClr val="bg1"/>
                          </a:solidFill>
                          <a:effectLst/>
                        </a:rPr>
                        <a:t>WinPct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 err="1">
                          <a:solidFill>
                            <a:schemeClr val="bg1"/>
                          </a:solidFill>
                          <a:effectLst/>
                        </a:rPr>
                        <a:t>RunsScored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 err="1">
                          <a:solidFill>
                            <a:schemeClr val="bg1"/>
                          </a:solidFill>
                          <a:effectLst/>
                        </a:rPr>
                        <a:t>RunsConceded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 err="1">
                          <a:solidFill>
                            <a:schemeClr val="bg1"/>
                          </a:solidFill>
                          <a:effectLst/>
                        </a:rPr>
                        <a:t>AvgRunsFor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 err="1">
                          <a:solidFill>
                            <a:schemeClr val="bg1"/>
                          </a:solidFill>
                          <a:effectLst/>
                        </a:rPr>
                        <a:t>AvgRunsAgainst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 err="1">
                          <a:solidFill>
                            <a:schemeClr val="bg1"/>
                          </a:solidFill>
                          <a:effectLst/>
                        </a:rPr>
                        <a:t>NetRunRate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849134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2007/08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50.0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2080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2096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148.57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149.71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0.25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688274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2009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38.46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1897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1802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145.92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138.62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0.14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1620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2009/10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68.75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2738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2417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171.12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151.06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0.773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113631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2011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62.5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2288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2283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143.0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142.69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-0.016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095528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2012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58.82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2462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2530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144.82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148.82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-0.201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645308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2013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68.42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2975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2832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156.58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149.05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0.276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773953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2014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46.67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2353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2346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156.87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156.4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0.061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759265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2015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62.5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2734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2694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170.88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168.38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0.168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282362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2016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50.0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2194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2190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156.71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156.43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-0.076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398382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70.59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2800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2645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164.71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155.59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0.634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400908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42.86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2380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2282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170.0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163.0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0.283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207563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2019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68.75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2670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2569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166.88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160.56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0.33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958813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2020/21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68.75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2758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2517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172.38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157.31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1.083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626438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50.0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2117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2128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151.21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152.0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0.174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13085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2022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28.57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2217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2351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158.36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167.93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-0.589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28530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2023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56.25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2945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2954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184.06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184.62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-0.044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314386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2024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28.57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2568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2660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183.43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190.0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-0.287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1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3516F6-148A-A65F-BBEB-A475D0DC4791}"/>
              </a:ext>
            </a:extLst>
          </p:cNvPr>
          <p:cNvSpPr txBox="1"/>
          <p:nvPr/>
        </p:nvSpPr>
        <p:spPr>
          <a:xfrm>
            <a:off x="0" y="5761608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Montserrat Black" pitchFamily="2" charset="0"/>
              </a:rPr>
              <a:t>MUMBAI INDIANS </a:t>
            </a:r>
          </a:p>
        </p:txBody>
      </p:sp>
    </p:spTree>
    <p:extLst>
      <p:ext uri="{BB962C8B-B14F-4D97-AF65-F5344CB8AC3E}">
        <p14:creationId xmlns:p14="http://schemas.microsoft.com/office/powerpoint/2010/main" val="151718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6234A-F4C4-9112-0BCE-65A2C7A32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9F4BFF-8B4F-9834-4BF5-00C8B9F5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4627"/>
            <a:ext cx="3311688" cy="3997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738AC5-3050-39EF-3BCB-EC07E335623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D66EB2-8E6E-777C-D809-6EB83599F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516" y="42715"/>
            <a:ext cx="5778623" cy="2830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54C9FB-108C-DEFD-3921-B1185EA01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517" y="2900842"/>
            <a:ext cx="5778623" cy="3560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4E398F-B9EF-41BA-3336-0779871E3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971" y="70496"/>
            <a:ext cx="3133545" cy="6493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4355F-EFBB-9B27-27D8-05CDA9154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496" y="70496"/>
            <a:ext cx="3219964" cy="254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73DD4-5398-E051-66AC-5077D7BFD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0FFDA4-3329-46C4-4ABC-98BA792080F8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D3C4A-038F-095F-779D-EA2DCEEF5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1" b="68172"/>
          <a:stretch>
            <a:fillRect/>
          </a:stretch>
        </p:blipFill>
        <p:spPr>
          <a:xfrm>
            <a:off x="0" y="359923"/>
            <a:ext cx="2850212" cy="97106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895B9E-080F-38DE-79DB-676CBEB23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066928"/>
              </p:ext>
            </p:extLst>
          </p:nvPr>
        </p:nvGraphicFramePr>
        <p:xfrm>
          <a:off x="71014" y="1581882"/>
          <a:ext cx="120114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963">
                  <a:extLst>
                    <a:ext uri="{9D8B030D-6E8A-4147-A177-3AD203B41FA5}">
                      <a16:colId xmlns:a16="http://schemas.microsoft.com/office/drawing/2014/main" val="1213395227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3410189988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1120037710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782600167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1532419035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1625904451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581351857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944944293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2178738832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1068422883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944388976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3670454047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3696800271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3760827512"/>
                    </a:ext>
                  </a:extLst>
                </a:gridCol>
              </a:tblGrid>
              <a:tr h="460261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Runs Scored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Balls Faced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Strike Rate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Batting Average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Fours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Sixes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Dot Ball 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50s / 100s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Dismissal Types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Consistency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Boundary 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Runs per Match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High Score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Batting Impact Score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236080"/>
                  </a:ext>
                </a:extLst>
              </a:tr>
              <a:tr h="71989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8014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6069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132.05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38.71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708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273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33.47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56 / 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{'caught': 138, 'bowled': 39, '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lbw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': 12, 'run ...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47.13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55.78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32.84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113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4337.02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1072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D7D83D-3F4C-EA3D-8B3A-F9766469A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45164"/>
              </p:ext>
            </p:extLst>
          </p:nvPr>
        </p:nvGraphicFramePr>
        <p:xfrm>
          <a:off x="71022" y="3356776"/>
          <a:ext cx="1201148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963">
                  <a:extLst>
                    <a:ext uri="{9D8B030D-6E8A-4147-A177-3AD203B41FA5}">
                      <a16:colId xmlns:a16="http://schemas.microsoft.com/office/drawing/2014/main" val="1359927574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306343426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3394103702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3887788908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846899896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672051647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2158834673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1262524762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2672370172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1806867042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231537650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1547027370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3050271249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14852462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Wickets Taken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Overs Bowled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Economy Rate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Bowling Average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Bowling Strike Rate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Dot Ball 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Maiden Overs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Best Bowling Figures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4-Wicket Hauls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5-Wicket Hauls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Wide Balls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No Balls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Runs Conceded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Bowling Impact Score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178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41.83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8.87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92.75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62.75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20.72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2/25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371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9.73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2825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EC166DE-A5E1-7C33-6B86-FA212B48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348512"/>
              </p:ext>
            </p:extLst>
          </p:nvPr>
        </p:nvGraphicFramePr>
        <p:xfrm>
          <a:off x="71020" y="4647194"/>
          <a:ext cx="119404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077">
                  <a:extLst>
                    <a:ext uri="{9D8B030D-6E8A-4147-A177-3AD203B41FA5}">
                      <a16:colId xmlns:a16="http://schemas.microsoft.com/office/drawing/2014/main" val="2206738085"/>
                    </a:ext>
                  </a:extLst>
                </a:gridCol>
                <a:gridCol w="1990077">
                  <a:extLst>
                    <a:ext uri="{9D8B030D-6E8A-4147-A177-3AD203B41FA5}">
                      <a16:colId xmlns:a16="http://schemas.microsoft.com/office/drawing/2014/main" val="3061603367"/>
                    </a:ext>
                  </a:extLst>
                </a:gridCol>
                <a:gridCol w="1990077">
                  <a:extLst>
                    <a:ext uri="{9D8B030D-6E8A-4147-A177-3AD203B41FA5}">
                      <a16:colId xmlns:a16="http://schemas.microsoft.com/office/drawing/2014/main" val="7320282"/>
                    </a:ext>
                  </a:extLst>
                </a:gridCol>
                <a:gridCol w="1990077">
                  <a:extLst>
                    <a:ext uri="{9D8B030D-6E8A-4147-A177-3AD203B41FA5}">
                      <a16:colId xmlns:a16="http://schemas.microsoft.com/office/drawing/2014/main" val="2776352609"/>
                    </a:ext>
                  </a:extLst>
                </a:gridCol>
                <a:gridCol w="1990077">
                  <a:extLst>
                    <a:ext uri="{9D8B030D-6E8A-4147-A177-3AD203B41FA5}">
                      <a16:colId xmlns:a16="http://schemas.microsoft.com/office/drawing/2014/main" val="3527759293"/>
                    </a:ext>
                  </a:extLst>
                </a:gridCol>
                <a:gridCol w="1990077">
                  <a:extLst>
                    <a:ext uri="{9D8B030D-6E8A-4147-A177-3AD203B41FA5}">
                      <a16:colId xmlns:a16="http://schemas.microsoft.com/office/drawing/2014/main" val="21611654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Catches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Run Outs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Stumpings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Direct Hits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Dismissals Involved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Fielding Impact Score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597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131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1116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1818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3F7E87-7E69-148D-AF51-3BF695F0D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5181"/>
              </p:ext>
            </p:extLst>
          </p:nvPr>
        </p:nvGraphicFramePr>
        <p:xfrm>
          <a:off x="71020" y="5596797"/>
          <a:ext cx="1201148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57">
                  <a:extLst>
                    <a:ext uri="{9D8B030D-6E8A-4147-A177-3AD203B41FA5}">
                      <a16:colId xmlns:a16="http://schemas.microsoft.com/office/drawing/2014/main" val="1693269881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438874388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2241528900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1801505095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3180863509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616900960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1685045160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2800530946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2036350759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3008510953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4001049889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3596665632"/>
                    </a:ext>
                  </a:extLst>
                </a:gridCol>
              </a:tblGrid>
              <a:tr h="19846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Batter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Runs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Balls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Strike Rate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Fours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Sixes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Match ID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Venue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Batting Team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Opponent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02217"/>
                  </a:ext>
                </a:extLst>
              </a:tr>
              <a:tr h="45529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V Kohli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113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235.42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980999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2016-05-18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Bangalore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M </a:t>
                      </a:r>
                      <a:r>
                        <a:rPr lang="en-IN" sz="1100" dirty="0" err="1">
                          <a:solidFill>
                            <a:schemeClr val="bg1"/>
                          </a:solidFill>
                          <a:effectLst/>
                        </a:rPr>
                        <a:t>Chinnaswamy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 Stadium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Royal Challengers Bangalore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Kings XI Punjab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8884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3422172-E316-A900-AC95-2F4E931DACAB}"/>
              </a:ext>
            </a:extLst>
          </p:cNvPr>
          <p:cNvSpPr txBox="1"/>
          <p:nvPr/>
        </p:nvSpPr>
        <p:spPr>
          <a:xfrm>
            <a:off x="0" y="9140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Montserrat Black" pitchFamily="2" charset="0"/>
              </a:rPr>
              <a:t>VIRAT KOHLI </a:t>
            </a:r>
          </a:p>
        </p:txBody>
      </p:sp>
    </p:spTree>
    <p:extLst>
      <p:ext uri="{BB962C8B-B14F-4D97-AF65-F5344CB8AC3E}">
        <p14:creationId xmlns:p14="http://schemas.microsoft.com/office/powerpoint/2010/main" val="56787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0F8413-5637-8755-B11E-308483731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F8459-6EE5-4069-0335-7B10F784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023"/>
            <a:ext cx="3895219" cy="3887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F34B7D-321A-19FD-0D2B-40B7ACD1F05A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16447-5C62-6516-3D24-A4C9CA800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1" b="68172"/>
          <a:stretch>
            <a:fillRect/>
          </a:stretch>
        </p:blipFill>
        <p:spPr>
          <a:xfrm>
            <a:off x="0" y="359923"/>
            <a:ext cx="2850212" cy="971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FFF87-4331-1FB6-8AF0-55070B9CB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95" y="5459612"/>
            <a:ext cx="4458834" cy="764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E42E0-1765-B8BD-5163-BAF483CA1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219" y="1308022"/>
            <a:ext cx="3919363" cy="3887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5EC401-46B2-DB63-E6DA-C7A9ECD1898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8116"/>
          <a:stretch>
            <a:fillRect/>
          </a:stretch>
        </p:blipFill>
        <p:spPr>
          <a:xfrm>
            <a:off x="8965006" y="1933273"/>
            <a:ext cx="2744795" cy="263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5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E9D70-420D-7312-C545-72026859C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90F11A-8A2F-1B30-0A45-61FFDFE927D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E1D98-E75F-AE11-CD8D-ABE86A9FF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6" b="55417"/>
          <a:stretch>
            <a:fillRect/>
          </a:stretch>
        </p:blipFill>
        <p:spPr>
          <a:xfrm>
            <a:off x="0" y="455857"/>
            <a:ext cx="2850212" cy="97106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025E23-95E4-5212-913A-334D8B5F3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89057"/>
              </p:ext>
            </p:extLst>
          </p:nvPr>
        </p:nvGraphicFramePr>
        <p:xfrm>
          <a:off x="78915" y="2157849"/>
          <a:ext cx="7325059" cy="294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37">
                  <a:extLst>
                    <a:ext uri="{9D8B030D-6E8A-4147-A177-3AD203B41FA5}">
                      <a16:colId xmlns:a16="http://schemas.microsoft.com/office/drawing/2014/main" val="1563317392"/>
                    </a:ext>
                  </a:extLst>
                </a:gridCol>
                <a:gridCol w="1046437">
                  <a:extLst>
                    <a:ext uri="{9D8B030D-6E8A-4147-A177-3AD203B41FA5}">
                      <a16:colId xmlns:a16="http://schemas.microsoft.com/office/drawing/2014/main" val="3495971316"/>
                    </a:ext>
                  </a:extLst>
                </a:gridCol>
                <a:gridCol w="1046437">
                  <a:extLst>
                    <a:ext uri="{9D8B030D-6E8A-4147-A177-3AD203B41FA5}">
                      <a16:colId xmlns:a16="http://schemas.microsoft.com/office/drawing/2014/main" val="872253863"/>
                    </a:ext>
                  </a:extLst>
                </a:gridCol>
                <a:gridCol w="1046437">
                  <a:extLst>
                    <a:ext uri="{9D8B030D-6E8A-4147-A177-3AD203B41FA5}">
                      <a16:colId xmlns:a16="http://schemas.microsoft.com/office/drawing/2014/main" val="1289166929"/>
                    </a:ext>
                  </a:extLst>
                </a:gridCol>
                <a:gridCol w="1046437">
                  <a:extLst>
                    <a:ext uri="{9D8B030D-6E8A-4147-A177-3AD203B41FA5}">
                      <a16:colId xmlns:a16="http://schemas.microsoft.com/office/drawing/2014/main" val="264533868"/>
                    </a:ext>
                  </a:extLst>
                </a:gridCol>
                <a:gridCol w="1046437">
                  <a:extLst>
                    <a:ext uri="{9D8B030D-6E8A-4147-A177-3AD203B41FA5}">
                      <a16:colId xmlns:a16="http://schemas.microsoft.com/office/drawing/2014/main" val="453029872"/>
                    </a:ext>
                  </a:extLst>
                </a:gridCol>
                <a:gridCol w="1046437">
                  <a:extLst>
                    <a:ext uri="{9D8B030D-6E8A-4147-A177-3AD203B41FA5}">
                      <a16:colId xmlns:a16="http://schemas.microsoft.com/office/drawing/2014/main" val="3192956616"/>
                    </a:ext>
                  </a:extLst>
                </a:gridCol>
              </a:tblGrid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Player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Wickets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Overs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RunsConceded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Economy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Average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StrikeRate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71756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YS Chahal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205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586.833333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4681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7.98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22.83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17.18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935923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PP Chawla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192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641.666667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5179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8.07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26.97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20.05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85135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DJ Bravo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183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520.000000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4436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8.53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24.24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17.05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581826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B Kumar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651.666667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5051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7.75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27.91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21.60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563654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SP Narine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680.166667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4672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6.87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25.96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22.67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99943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R Ashwin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754.000000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5435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7.21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30.19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25.13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46627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A Mishra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174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561.833333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4193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7.46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24.10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19.37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33874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SL Malinga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471.333333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3486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7.40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20.51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16.64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414100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JJ Bumrah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512.500000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3840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7.49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22.86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18.30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686570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RA Jadeja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638.166667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4917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7.70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30.73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23.93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1422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35233A-75D4-5B89-39FB-C9F14F751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755861"/>
              </p:ext>
            </p:extLst>
          </p:nvPr>
        </p:nvGraphicFramePr>
        <p:xfrm>
          <a:off x="7601257" y="2157849"/>
          <a:ext cx="4511828" cy="294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7">
                  <a:extLst>
                    <a:ext uri="{9D8B030D-6E8A-4147-A177-3AD203B41FA5}">
                      <a16:colId xmlns:a16="http://schemas.microsoft.com/office/drawing/2014/main" val="2932562140"/>
                    </a:ext>
                  </a:extLst>
                </a:gridCol>
                <a:gridCol w="1127957">
                  <a:extLst>
                    <a:ext uri="{9D8B030D-6E8A-4147-A177-3AD203B41FA5}">
                      <a16:colId xmlns:a16="http://schemas.microsoft.com/office/drawing/2014/main" val="13706804"/>
                    </a:ext>
                  </a:extLst>
                </a:gridCol>
                <a:gridCol w="1127957">
                  <a:extLst>
                    <a:ext uri="{9D8B030D-6E8A-4147-A177-3AD203B41FA5}">
                      <a16:colId xmlns:a16="http://schemas.microsoft.com/office/drawing/2014/main" val="2542747181"/>
                    </a:ext>
                  </a:extLst>
                </a:gridCol>
                <a:gridCol w="1127957">
                  <a:extLst>
                    <a:ext uri="{9D8B030D-6E8A-4147-A177-3AD203B41FA5}">
                      <a16:colId xmlns:a16="http://schemas.microsoft.com/office/drawing/2014/main" val="418252682"/>
                    </a:ext>
                  </a:extLst>
                </a:gridCol>
              </a:tblGrid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Player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Runs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Balls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StrikeRate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635780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V Kohli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8014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6051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132.44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723986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S Dhawan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6769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5304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127.62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70198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RG Sharma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6630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5039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131.57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553120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DA Warner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6567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4682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140.26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309113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SK Raina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5536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4025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137.54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873096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MS Dhoni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5243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3790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138.34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294528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AB de Villiers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5181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3400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152.38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742945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CH Gayle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4997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3331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150.02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022704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RV Uthappa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4954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3784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130.92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527143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KD Karthik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4843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3570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135.66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8581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C3E3F4-6DF2-1F7B-0B48-4FDFFAD8807A}"/>
              </a:ext>
            </a:extLst>
          </p:cNvPr>
          <p:cNvSpPr txBox="1"/>
          <p:nvPr/>
        </p:nvSpPr>
        <p:spPr>
          <a:xfrm>
            <a:off x="8451542" y="1633491"/>
            <a:ext cx="315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 Batsman As Per All Season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9BD63-D752-661E-3725-0E97B23B867F}"/>
              </a:ext>
            </a:extLst>
          </p:cNvPr>
          <p:cNvSpPr txBox="1"/>
          <p:nvPr/>
        </p:nvSpPr>
        <p:spPr>
          <a:xfrm>
            <a:off x="1894889" y="1633491"/>
            <a:ext cx="294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 Bowler As Per All Season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9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D52A0B-3C0F-3078-CFAA-BA84BC708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64D5D6-FD29-0BBA-45D9-E75B105C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006" y="3327492"/>
            <a:ext cx="5079755" cy="33458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82EF47-C051-2372-56CC-6E4E4C76C98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0F4909-0C05-1704-79E6-6DE4D5B51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006" y="0"/>
            <a:ext cx="5079755" cy="33458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8AD315-66B6-14CE-2378-2DE3DE13E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4" y="3364636"/>
            <a:ext cx="6433658" cy="3157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68C33A-7EBF-B436-138F-DE4EAC58F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6433658" cy="315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9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09E6F7-2CC1-6EA3-34BD-BC4CFE4F5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CD4425-EE22-6EDA-CCE5-DE6772007073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F3C6BE-76FD-5EB4-E4EF-A6D7AEF5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5900379" cy="4101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D37DD7-2A05-109A-F3FC-2AA3C5BC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79" y="944108"/>
            <a:ext cx="6291621" cy="4986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80F11E-10D1-206E-F4C6-0D57586AE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6" b="55417"/>
          <a:stretch>
            <a:fillRect/>
          </a:stretch>
        </p:blipFill>
        <p:spPr>
          <a:xfrm>
            <a:off x="0" y="455857"/>
            <a:ext cx="2850212" cy="971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599A31-20B4-8047-0E93-701C399AB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1" b="30232"/>
          <a:stretch>
            <a:fillRect/>
          </a:stretch>
        </p:blipFill>
        <p:spPr>
          <a:xfrm>
            <a:off x="0" y="540694"/>
            <a:ext cx="2850212" cy="9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9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F0CB326-A86A-42E2-B7E3-F76CAF805A8F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3084</TotalTime>
  <Words>707</Words>
  <Application>Microsoft Office PowerPoint</Application>
  <PresentationFormat>Widescreen</PresentationFormat>
  <Paragraphs>506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Mohnish Bhardwaj</dc:creator>
  <cp:lastModifiedBy>Mohnish Bhardwaj</cp:lastModifiedBy>
  <cp:revision>8</cp:revision>
  <dcterms:created xsi:type="dcterms:W3CDTF">2025-06-23T07:42:25Z</dcterms:created>
  <dcterms:modified xsi:type="dcterms:W3CDTF">2025-07-07T19:41:25Z</dcterms:modified>
</cp:coreProperties>
</file>