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ontserrat-regular.fntdata"/><Relationship Id="rId21" Type="http://schemas.openxmlformats.org/officeDocument/2006/relationships/font" Target="fonts/Roboto-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3480a1805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3480a1805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5a7b16b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5a7b16b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3480a1805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3480a1805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3480a180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3480a180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3480a1805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3480a1805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3480a1805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3480a180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3480a1805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3480a1805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3480a1805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3480a1805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3480a1805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3480a1805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3480a1805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3480a1805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3480a1805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3480a1805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Arduino Project</a:t>
            </a:r>
            <a:endParaRPr/>
          </a:p>
          <a:p>
            <a:pPr indent="0" lvl="0" marL="0" rtl="0" algn="l">
              <a:spcBef>
                <a:spcPts val="0"/>
              </a:spcBef>
              <a:spcAft>
                <a:spcPts val="0"/>
              </a:spcAft>
              <a:buNone/>
            </a:pPr>
            <a:r>
              <a:rPr lang="en"/>
              <a:t>              by </a:t>
            </a:r>
            <a:endParaRPr/>
          </a:p>
        </p:txBody>
      </p:sp>
      <p:sp>
        <p:nvSpPr>
          <p:cNvPr id="135" name="Google Shape;135;p13"/>
          <p:cNvSpPr txBox="1"/>
          <p:nvPr>
            <p:ph idx="1" type="subTitle"/>
          </p:nvPr>
        </p:nvSpPr>
        <p:spPr>
          <a:xfrm>
            <a:off x="4572000" y="3157300"/>
            <a:ext cx="3470700" cy="12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03</a:t>
            </a:r>
            <a:r>
              <a:rPr lang="en"/>
              <a:t>.  Kaushiki Ambi</a:t>
            </a:r>
            <a:endParaRPr/>
          </a:p>
          <a:p>
            <a:pPr indent="0" lvl="0" marL="0" rtl="0" algn="l">
              <a:spcBef>
                <a:spcPts val="0"/>
              </a:spcBef>
              <a:spcAft>
                <a:spcPts val="0"/>
              </a:spcAft>
              <a:buNone/>
            </a:pPr>
            <a:r>
              <a:rPr lang="en"/>
              <a:t>04.  Ved Aralkar</a:t>
            </a:r>
            <a:endParaRPr/>
          </a:p>
          <a:p>
            <a:pPr indent="0" lvl="0" marL="0" rtl="0" algn="l">
              <a:spcBef>
                <a:spcPts val="0"/>
              </a:spcBef>
              <a:spcAft>
                <a:spcPts val="0"/>
              </a:spcAft>
              <a:buNone/>
            </a:pPr>
            <a:r>
              <a:rPr lang="en"/>
              <a:t>06.  Aamir Sabir</a:t>
            </a:r>
            <a:endParaRPr/>
          </a:p>
          <a:p>
            <a:pPr indent="0" lvl="0" marL="0" rtl="0" algn="l">
              <a:spcBef>
                <a:spcPts val="0"/>
              </a:spcBef>
              <a:spcAft>
                <a:spcPts val="0"/>
              </a:spcAft>
              <a:buNone/>
            </a:pPr>
            <a:r>
              <a:rPr lang="en"/>
              <a:t>33.  Saanya Jain</a:t>
            </a:r>
            <a:endParaRPr/>
          </a:p>
          <a:p>
            <a:pPr indent="0" lvl="0" marL="0" rtl="0" algn="l">
              <a:spcBef>
                <a:spcPts val="0"/>
              </a:spcBef>
              <a:spcAft>
                <a:spcPts val="0"/>
              </a:spcAft>
              <a:buNone/>
            </a:pPr>
            <a:r>
              <a:rPr lang="en"/>
              <a:t>37.  Mohnish Jham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Codes continued..</a:t>
            </a:r>
            <a:endParaRPr/>
          </a:p>
        </p:txBody>
      </p:sp>
      <p:sp>
        <p:nvSpPr>
          <p:cNvPr id="191" name="Google Shape;191;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555555"/>
                </a:solidFill>
                <a:highlight>
                  <a:srgbClr val="F5F5F5"/>
                </a:highlight>
                <a:latin typeface="Roboto"/>
                <a:ea typeface="Roboto"/>
                <a:cs typeface="Roboto"/>
                <a:sym typeface="Roboto"/>
              </a:rPr>
              <a:t>lcd.setCursor(0,1);</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 lcd.print("Distance:");</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 lcd.print(distance/100);</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 lcd.print("m");</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 delay(1000);</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1600"/>
              </a:spcAft>
              <a:buNone/>
            </a:pPr>
            <a:r>
              <a:rPr lang="en" sz="1000">
                <a:solidFill>
                  <a:srgbClr val="555555"/>
                </a:solidFill>
                <a:highlight>
                  <a:srgbClr val="F5F5F5"/>
                </a:highlight>
                <a:latin typeface="Roboto"/>
                <a:ea typeface="Roboto"/>
                <a:cs typeface="Roboto"/>
                <a:sym typeface="Roboto"/>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197" name="Google Shape;197;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highlight>
                  <a:srgbClr val="FFFFFF"/>
                </a:highlight>
              </a:rPr>
              <a:t>Ultrasonic  sensors can precisely measure the distance to a target object. They </a:t>
            </a:r>
            <a:endParaRPr b="1">
              <a:solidFill>
                <a:srgbClr val="000000"/>
              </a:solidFill>
              <a:highlight>
                <a:srgbClr val="FFFFFF"/>
              </a:highlight>
            </a:endParaRPr>
          </a:p>
          <a:p>
            <a:pPr indent="0" lvl="0" marL="0" rtl="0" algn="l">
              <a:spcBef>
                <a:spcPts val="1600"/>
              </a:spcBef>
              <a:spcAft>
                <a:spcPts val="0"/>
              </a:spcAft>
              <a:buNone/>
            </a:pPr>
            <a:r>
              <a:rPr b="1" lang="en">
                <a:solidFill>
                  <a:srgbClr val="000000"/>
                </a:solidFill>
                <a:highlight>
                  <a:srgbClr val="FFFFFF"/>
                </a:highlight>
              </a:rPr>
              <a:t>are preferred to traditional sensors because of their ability to detect and</a:t>
            </a:r>
            <a:endParaRPr b="1">
              <a:solidFill>
                <a:srgbClr val="000000"/>
              </a:solidFill>
              <a:highlight>
                <a:srgbClr val="FFFFFF"/>
              </a:highlight>
            </a:endParaRPr>
          </a:p>
          <a:p>
            <a:pPr indent="0" lvl="0" marL="0" rtl="0" algn="l">
              <a:spcBef>
                <a:spcPts val="1600"/>
              </a:spcBef>
              <a:spcAft>
                <a:spcPts val="0"/>
              </a:spcAft>
              <a:buNone/>
            </a:pPr>
            <a:r>
              <a:rPr b="1" lang="en">
                <a:solidFill>
                  <a:srgbClr val="000000"/>
                </a:solidFill>
                <a:highlight>
                  <a:srgbClr val="FFFFFF"/>
                </a:highlight>
              </a:rPr>
              <a:t>Measure moving objects. They can measure the distance of an object regardless</a:t>
            </a:r>
            <a:endParaRPr b="1">
              <a:solidFill>
                <a:srgbClr val="000000"/>
              </a:solidFill>
              <a:highlight>
                <a:srgbClr val="FFFFFF"/>
              </a:highlight>
            </a:endParaRPr>
          </a:p>
          <a:p>
            <a:pPr indent="0" lvl="0" marL="0" rtl="0" algn="l">
              <a:spcBef>
                <a:spcPts val="1600"/>
              </a:spcBef>
              <a:spcAft>
                <a:spcPts val="0"/>
              </a:spcAft>
              <a:buNone/>
            </a:pPr>
            <a:r>
              <a:rPr b="1" lang="en">
                <a:solidFill>
                  <a:srgbClr val="000000"/>
                </a:solidFill>
                <a:highlight>
                  <a:srgbClr val="FFFFFF"/>
                </a:highlight>
              </a:rPr>
              <a:t>o</a:t>
            </a:r>
            <a:r>
              <a:rPr b="1" lang="en">
                <a:solidFill>
                  <a:srgbClr val="000000"/>
                </a:solidFill>
                <a:highlight>
                  <a:srgbClr val="FFFFFF"/>
                </a:highlight>
              </a:rPr>
              <a:t>f  its shape, colour or surface texture.</a:t>
            </a:r>
            <a:endParaRPr b="1">
              <a:solidFill>
                <a:srgbClr val="000000"/>
              </a:solidFill>
              <a:highlight>
                <a:srgbClr val="FFFFFF"/>
              </a:highlight>
            </a:endParaRPr>
          </a:p>
          <a:p>
            <a:pPr indent="0" lvl="0" marL="0" rtl="0" algn="l">
              <a:spcBef>
                <a:spcPts val="1600"/>
              </a:spcBef>
              <a:spcAft>
                <a:spcPts val="1600"/>
              </a:spcAft>
              <a:buNone/>
            </a:pPr>
            <a:r>
              <a:t/>
            </a:r>
            <a:endParaRPr b="1">
              <a:solidFill>
                <a:srgbClr val="000000"/>
              </a:solidFill>
              <a:highlight>
                <a:srgbClr val="FFFFFF"/>
              </a:highlight>
            </a:endParaRPr>
          </a:p>
        </p:txBody>
      </p:sp>
      <p:pic>
        <p:nvPicPr>
          <p:cNvPr id="198" name="Google Shape;198;p23"/>
          <p:cNvPicPr preferRelativeResize="0"/>
          <p:nvPr/>
        </p:nvPicPr>
        <p:blipFill>
          <a:blip r:embed="rId3">
            <a:alphaModFix/>
          </a:blip>
          <a:stretch>
            <a:fillRect/>
          </a:stretch>
        </p:blipFill>
        <p:spPr>
          <a:xfrm>
            <a:off x="7299450" y="323400"/>
            <a:ext cx="1844550" cy="2830975"/>
          </a:xfrm>
          <a:prstGeom prst="rect">
            <a:avLst/>
          </a:prstGeom>
          <a:noFill/>
          <a:ln>
            <a:noFill/>
          </a:ln>
        </p:spPr>
      </p:pic>
      <p:pic>
        <p:nvPicPr>
          <p:cNvPr id="199" name="Google Shape;199;p23"/>
          <p:cNvPicPr preferRelativeResize="0"/>
          <p:nvPr/>
        </p:nvPicPr>
        <p:blipFill>
          <a:blip r:embed="rId4">
            <a:alphaModFix/>
          </a:blip>
          <a:stretch>
            <a:fillRect/>
          </a:stretch>
        </p:blipFill>
        <p:spPr>
          <a:xfrm>
            <a:off x="4572000" y="3341725"/>
            <a:ext cx="3372525" cy="1614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Distance measurement using Arduino.</a:t>
            </a:r>
            <a:endParaRPr/>
          </a:p>
        </p:txBody>
      </p:sp>
      <p:sp>
        <p:nvSpPr>
          <p:cNvPr id="141" name="Google Shape;141;p14"/>
          <p:cNvSpPr txBox="1"/>
          <p:nvPr>
            <p:ph idx="1" type="body"/>
          </p:nvPr>
        </p:nvSpPr>
        <p:spPr>
          <a:xfrm>
            <a:off x="1297500" y="1567550"/>
            <a:ext cx="6433200" cy="212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555555"/>
                </a:solidFill>
                <a:highlight>
                  <a:srgbClr val="FFFFFF"/>
                </a:highlight>
                <a:latin typeface="Roboto"/>
                <a:ea typeface="Roboto"/>
                <a:cs typeface="Roboto"/>
                <a:sym typeface="Roboto"/>
              </a:rPr>
              <a:t>Ultrasonic sensors are great tools to measure distance without actual contact and used at several places like water level measurement, distance measurement etc. This is an efficient way to measure small distances precisely. In this project we have used an </a:t>
            </a:r>
            <a:r>
              <a:rPr b="1" lang="en" sz="1800">
                <a:solidFill>
                  <a:srgbClr val="555555"/>
                </a:solidFill>
                <a:highlight>
                  <a:srgbClr val="FFFFFF"/>
                </a:highlight>
                <a:latin typeface="Roboto"/>
                <a:ea typeface="Roboto"/>
                <a:cs typeface="Roboto"/>
                <a:sym typeface="Roboto"/>
              </a:rPr>
              <a:t>Ultrasonic Sensor</a:t>
            </a:r>
            <a:r>
              <a:rPr lang="en" sz="1800">
                <a:solidFill>
                  <a:srgbClr val="555555"/>
                </a:solidFill>
                <a:highlight>
                  <a:srgbClr val="FFFFFF"/>
                </a:highlight>
                <a:latin typeface="Roboto"/>
                <a:ea typeface="Roboto"/>
                <a:cs typeface="Roboto"/>
                <a:sym typeface="Roboto"/>
              </a:rPr>
              <a:t> to determine the distance of an obstacle from the sensor.</a:t>
            </a:r>
            <a:endParaRPr sz="1800">
              <a:solidFill>
                <a:srgbClr val="555555"/>
              </a:solidFill>
            </a:endParaRPr>
          </a:p>
        </p:txBody>
      </p:sp>
      <p:pic>
        <p:nvPicPr>
          <p:cNvPr id="142" name="Google Shape;142;p14"/>
          <p:cNvPicPr preferRelativeResize="0"/>
          <p:nvPr/>
        </p:nvPicPr>
        <p:blipFill>
          <a:blip r:embed="rId3">
            <a:alphaModFix/>
          </a:blip>
          <a:stretch>
            <a:fillRect/>
          </a:stretch>
        </p:blipFill>
        <p:spPr>
          <a:xfrm>
            <a:off x="1420700" y="3696050"/>
            <a:ext cx="3220249" cy="126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Principles used </a:t>
            </a:r>
            <a:endParaRPr/>
          </a:p>
        </p:txBody>
      </p:sp>
      <p:sp>
        <p:nvSpPr>
          <p:cNvPr id="148" name="Google Shape;148;p15"/>
          <p:cNvSpPr txBox="1"/>
          <p:nvPr>
            <p:ph idx="1" type="body"/>
          </p:nvPr>
        </p:nvSpPr>
        <p:spPr>
          <a:xfrm>
            <a:off x="1297500" y="1136350"/>
            <a:ext cx="6633300" cy="195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555555"/>
                </a:solidFill>
                <a:highlight>
                  <a:srgbClr val="FFFFFF"/>
                </a:highlight>
                <a:latin typeface="Roboto"/>
                <a:ea typeface="Roboto"/>
                <a:cs typeface="Roboto"/>
                <a:sym typeface="Roboto"/>
              </a:rPr>
              <a:t>Basic principal of ultrasonic distance measurement is based on ECHO. When sound waves are transmitted in environment then waves are return back to origin as ECHO after striking on the obstacle. So we only need to calculate the travelling time of both sounds means outgoing time and returning time to origin after striking on the obstacle. As speed of the sound is known to us, after some calculation we can calculate the distance. </a:t>
            </a:r>
            <a:r>
              <a:rPr lang="en" sz="1800">
                <a:solidFill>
                  <a:srgbClr val="555555"/>
                </a:solidFill>
                <a:highlight>
                  <a:srgbClr val="FFFFFF"/>
                </a:highlight>
                <a:latin typeface="Roboto"/>
                <a:ea typeface="Roboto"/>
                <a:cs typeface="Roboto"/>
                <a:sym typeface="Roboto"/>
              </a:rPr>
              <a:t>  </a:t>
            </a:r>
            <a:endParaRPr sz="1800"/>
          </a:p>
        </p:txBody>
      </p:sp>
      <p:pic>
        <p:nvPicPr>
          <p:cNvPr id="149" name="Google Shape;149;p15"/>
          <p:cNvPicPr preferRelativeResize="0"/>
          <p:nvPr/>
        </p:nvPicPr>
        <p:blipFill>
          <a:blip r:embed="rId3">
            <a:alphaModFix/>
          </a:blip>
          <a:stretch>
            <a:fillRect/>
          </a:stretch>
        </p:blipFill>
        <p:spPr>
          <a:xfrm>
            <a:off x="1447600" y="2888550"/>
            <a:ext cx="4551350" cy="1823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 used </a:t>
            </a:r>
            <a:endParaRPr/>
          </a:p>
        </p:txBody>
      </p:sp>
      <p:sp>
        <p:nvSpPr>
          <p:cNvPr id="155" name="Google Shape;155;p16"/>
          <p:cNvSpPr txBox="1"/>
          <p:nvPr>
            <p:ph idx="1" type="body"/>
          </p:nvPr>
        </p:nvSpPr>
        <p:spPr>
          <a:xfrm>
            <a:off x="874673" y="1539847"/>
            <a:ext cx="7038900" cy="28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555555"/>
                </a:solidFill>
                <a:highlight>
                  <a:srgbClr val="FFFFFF"/>
                </a:highlight>
                <a:latin typeface="Roboto"/>
                <a:ea typeface="Roboto"/>
                <a:cs typeface="Roboto"/>
                <a:sym typeface="Roboto"/>
              </a:rPr>
              <a:t>1.  Arduino Uno or Pro Mini</a:t>
            </a:r>
            <a:endParaRPr sz="1200">
              <a:solidFill>
                <a:srgbClr val="555555"/>
              </a:solidFill>
              <a:highlight>
                <a:srgbClr val="FFFFFF"/>
              </a:highlight>
              <a:latin typeface="Roboto"/>
              <a:ea typeface="Roboto"/>
              <a:cs typeface="Roboto"/>
              <a:sym typeface="Roboto"/>
            </a:endParaRPr>
          </a:p>
          <a:p>
            <a:pPr indent="0" lvl="0" marL="0" rtl="0" algn="l">
              <a:spcBef>
                <a:spcPts val="1600"/>
              </a:spcBef>
              <a:spcAft>
                <a:spcPts val="0"/>
              </a:spcAft>
              <a:buNone/>
            </a:pPr>
            <a:r>
              <a:rPr lang="en" sz="1200">
                <a:solidFill>
                  <a:srgbClr val="555555"/>
                </a:solidFill>
                <a:highlight>
                  <a:srgbClr val="FFFFFF"/>
                </a:highlight>
                <a:latin typeface="Roboto"/>
                <a:ea typeface="Roboto"/>
                <a:cs typeface="Roboto"/>
                <a:sym typeface="Roboto"/>
              </a:rPr>
              <a:t>2. Ultrasonic sensor Module</a:t>
            </a:r>
            <a:endParaRPr sz="1200">
              <a:solidFill>
                <a:srgbClr val="555555"/>
              </a:solidFill>
              <a:highlight>
                <a:srgbClr val="FFFFFF"/>
              </a:highlight>
              <a:latin typeface="Roboto"/>
              <a:ea typeface="Roboto"/>
              <a:cs typeface="Roboto"/>
              <a:sym typeface="Roboto"/>
            </a:endParaRPr>
          </a:p>
          <a:p>
            <a:pPr indent="0" lvl="0" marL="0" rtl="0" algn="l">
              <a:spcBef>
                <a:spcPts val="1600"/>
              </a:spcBef>
              <a:spcAft>
                <a:spcPts val="0"/>
              </a:spcAft>
              <a:buNone/>
            </a:pPr>
            <a:r>
              <a:rPr lang="en" sz="1200">
                <a:solidFill>
                  <a:srgbClr val="555555"/>
                </a:solidFill>
                <a:highlight>
                  <a:srgbClr val="FFFFFF"/>
                </a:highlight>
                <a:latin typeface="Roboto"/>
                <a:ea typeface="Roboto"/>
                <a:cs typeface="Roboto"/>
                <a:sym typeface="Roboto"/>
              </a:rPr>
              <a:t>3. 16x2 LCD</a:t>
            </a:r>
            <a:endParaRPr sz="1200">
              <a:solidFill>
                <a:srgbClr val="555555"/>
              </a:solidFill>
              <a:highlight>
                <a:srgbClr val="FFFFFF"/>
              </a:highlight>
              <a:latin typeface="Roboto"/>
              <a:ea typeface="Roboto"/>
              <a:cs typeface="Roboto"/>
              <a:sym typeface="Roboto"/>
            </a:endParaRPr>
          </a:p>
          <a:p>
            <a:pPr indent="0" lvl="0" marL="0" rtl="0" algn="l">
              <a:spcBef>
                <a:spcPts val="1600"/>
              </a:spcBef>
              <a:spcAft>
                <a:spcPts val="0"/>
              </a:spcAft>
              <a:buNone/>
            </a:pPr>
            <a:r>
              <a:rPr lang="en" sz="1200">
                <a:solidFill>
                  <a:srgbClr val="555555"/>
                </a:solidFill>
                <a:highlight>
                  <a:srgbClr val="FFFFFF"/>
                </a:highlight>
                <a:latin typeface="Roboto"/>
                <a:ea typeface="Roboto"/>
                <a:cs typeface="Roboto"/>
                <a:sym typeface="Roboto"/>
              </a:rPr>
              <a:t>4. Scale</a:t>
            </a:r>
            <a:endParaRPr sz="1200">
              <a:solidFill>
                <a:srgbClr val="555555"/>
              </a:solidFill>
              <a:highlight>
                <a:srgbClr val="FFFFFF"/>
              </a:highlight>
              <a:latin typeface="Roboto"/>
              <a:ea typeface="Roboto"/>
              <a:cs typeface="Roboto"/>
              <a:sym typeface="Roboto"/>
            </a:endParaRPr>
          </a:p>
          <a:p>
            <a:pPr indent="0" lvl="0" marL="0" rtl="0" algn="l">
              <a:spcBef>
                <a:spcPts val="1600"/>
              </a:spcBef>
              <a:spcAft>
                <a:spcPts val="0"/>
              </a:spcAft>
              <a:buNone/>
            </a:pPr>
            <a:r>
              <a:rPr lang="en" sz="1200">
                <a:solidFill>
                  <a:srgbClr val="555555"/>
                </a:solidFill>
                <a:highlight>
                  <a:srgbClr val="FFFFFF"/>
                </a:highlight>
                <a:latin typeface="Roboto"/>
                <a:ea typeface="Roboto"/>
                <a:cs typeface="Roboto"/>
                <a:sym typeface="Roboto"/>
              </a:rPr>
              <a:t>5. Bread Board</a:t>
            </a:r>
            <a:endParaRPr sz="1200">
              <a:solidFill>
                <a:srgbClr val="555555"/>
              </a:solidFill>
              <a:highlight>
                <a:srgbClr val="FFFFFF"/>
              </a:highlight>
              <a:latin typeface="Roboto"/>
              <a:ea typeface="Roboto"/>
              <a:cs typeface="Roboto"/>
              <a:sym typeface="Roboto"/>
            </a:endParaRPr>
          </a:p>
          <a:p>
            <a:pPr indent="0" lvl="0" marL="0" rtl="0" algn="l">
              <a:spcBef>
                <a:spcPts val="1600"/>
              </a:spcBef>
              <a:spcAft>
                <a:spcPts val="0"/>
              </a:spcAft>
              <a:buNone/>
            </a:pPr>
            <a:r>
              <a:rPr lang="en" sz="1200">
                <a:solidFill>
                  <a:srgbClr val="555555"/>
                </a:solidFill>
                <a:highlight>
                  <a:srgbClr val="FFFFFF"/>
                </a:highlight>
                <a:latin typeface="Roboto"/>
                <a:ea typeface="Roboto"/>
                <a:cs typeface="Roboto"/>
                <a:sym typeface="Roboto"/>
              </a:rPr>
              <a:t>6. 9 volt battery</a:t>
            </a:r>
            <a:endParaRPr sz="1200">
              <a:solidFill>
                <a:srgbClr val="555555"/>
              </a:solidFill>
              <a:highlight>
                <a:srgbClr val="FFFFFF"/>
              </a:highlight>
              <a:latin typeface="Roboto"/>
              <a:ea typeface="Roboto"/>
              <a:cs typeface="Roboto"/>
              <a:sym typeface="Roboto"/>
            </a:endParaRPr>
          </a:p>
          <a:p>
            <a:pPr indent="0" lvl="0" marL="0" rtl="0" algn="l">
              <a:spcBef>
                <a:spcPts val="1600"/>
              </a:spcBef>
              <a:spcAft>
                <a:spcPts val="0"/>
              </a:spcAft>
              <a:buNone/>
            </a:pPr>
            <a:r>
              <a:rPr lang="en" sz="1200">
                <a:solidFill>
                  <a:srgbClr val="555555"/>
                </a:solidFill>
                <a:highlight>
                  <a:srgbClr val="FFFFFF"/>
                </a:highlight>
                <a:latin typeface="Roboto"/>
                <a:ea typeface="Roboto"/>
                <a:cs typeface="Roboto"/>
                <a:sym typeface="Roboto"/>
              </a:rPr>
              <a:t>7. Connecting wires </a:t>
            </a:r>
            <a:endParaRPr sz="1200">
              <a:solidFill>
                <a:srgbClr val="555555"/>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sz="1200">
              <a:solidFill>
                <a:srgbClr val="555555"/>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Connections</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50">
                <a:solidFill>
                  <a:srgbClr val="555555"/>
                </a:solidFill>
                <a:highlight>
                  <a:srgbClr val="FFFFFF"/>
                </a:highlight>
                <a:latin typeface="Roboto"/>
                <a:ea typeface="Roboto"/>
                <a:cs typeface="Roboto"/>
                <a:sym typeface="Roboto"/>
              </a:rPr>
              <a:t>n circuit connections Ultrasonic sensor module’s “trigger” and “echo” pins are directly connected to pin 18(A4) and 19(A5) of arduino. A 16x2 LCD is connected with arduino in 4-bit mode. Control pin RS, RW and En are directly connected to arduino pin 2, GND and 3. And data pin D4-D7 is connected to 4, 5, 6 and 7 of arduino.</a:t>
            </a:r>
            <a:endParaRPr sz="1150">
              <a:solidFill>
                <a:srgbClr val="555555"/>
              </a:solidFill>
              <a:highlight>
                <a:srgbClr val="FFFFFF"/>
              </a:highlight>
              <a:latin typeface="Roboto"/>
              <a:ea typeface="Roboto"/>
              <a:cs typeface="Roboto"/>
              <a:sym typeface="Roboto"/>
            </a:endParaRPr>
          </a:p>
          <a:p>
            <a:pPr indent="0" lvl="0" marL="0" rtl="0" algn="just">
              <a:spcBef>
                <a:spcPts val="1100"/>
              </a:spcBef>
              <a:spcAft>
                <a:spcPts val="0"/>
              </a:spcAft>
              <a:buNone/>
            </a:pPr>
            <a:r>
              <a:rPr lang="en" sz="1150">
                <a:solidFill>
                  <a:srgbClr val="555555"/>
                </a:solidFill>
                <a:highlight>
                  <a:srgbClr val="FFFFFF"/>
                </a:highlight>
                <a:latin typeface="Roboto"/>
                <a:ea typeface="Roboto"/>
                <a:cs typeface="Roboto"/>
                <a:sym typeface="Roboto"/>
              </a:rPr>
              <a:t>First of all we need to trigger the ultrasonic sensor module to transmit signal by using arduino and then wait for receive ECHO. Arduino reads the time between triggering and Received ECHO. We know that speed of sound is around 340m/s. so we can calculate distance by using given formula:</a:t>
            </a:r>
            <a:endParaRPr sz="1150">
              <a:solidFill>
                <a:srgbClr val="555555"/>
              </a:solidFill>
              <a:highlight>
                <a:srgbClr val="FFFFFF"/>
              </a:highlight>
              <a:latin typeface="Roboto"/>
              <a:ea typeface="Roboto"/>
              <a:cs typeface="Roboto"/>
              <a:sym typeface="Roboto"/>
            </a:endParaRPr>
          </a:p>
          <a:p>
            <a:pPr indent="0" lvl="0" marL="0" rtl="0" algn="just">
              <a:spcBef>
                <a:spcPts val="1100"/>
              </a:spcBef>
              <a:spcAft>
                <a:spcPts val="0"/>
              </a:spcAft>
              <a:buNone/>
            </a:pPr>
            <a:r>
              <a:rPr lang="en" sz="1150">
                <a:solidFill>
                  <a:srgbClr val="555555"/>
                </a:solidFill>
                <a:highlight>
                  <a:srgbClr val="FFFFFF"/>
                </a:highlight>
                <a:latin typeface="Roboto"/>
                <a:ea typeface="Roboto"/>
                <a:cs typeface="Roboto"/>
                <a:sym typeface="Roboto"/>
              </a:rPr>
              <a:t>Distance= (travel time/2) * speed of sound</a:t>
            </a:r>
            <a:endParaRPr sz="1150">
              <a:solidFill>
                <a:srgbClr val="555555"/>
              </a:solidFill>
              <a:highlight>
                <a:srgbClr val="FFFFFF"/>
              </a:highlight>
              <a:latin typeface="Roboto"/>
              <a:ea typeface="Roboto"/>
              <a:cs typeface="Roboto"/>
              <a:sym typeface="Roboto"/>
            </a:endParaRPr>
          </a:p>
          <a:p>
            <a:pPr indent="0" lvl="0" marL="0" rtl="0" algn="just">
              <a:spcBef>
                <a:spcPts val="1100"/>
              </a:spcBef>
              <a:spcAft>
                <a:spcPts val="0"/>
              </a:spcAft>
              <a:buNone/>
            </a:pPr>
            <a:r>
              <a:rPr lang="en" sz="1150">
                <a:solidFill>
                  <a:srgbClr val="555555"/>
                </a:solidFill>
                <a:highlight>
                  <a:srgbClr val="FFFFFF"/>
                </a:highlight>
                <a:latin typeface="Roboto"/>
                <a:ea typeface="Roboto"/>
                <a:cs typeface="Roboto"/>
                <a:sym typeface="Roboto"/>
              </a:rPr>
              <a:t>Where speed of sound around 340m per second.</a:t>
            </a:r>
            <a:endParaRPr sz="1150">
              <a:solidFill>
                <a:srgbClr val="555555"/>
              </a:solidFill>
              <a:highlight>
                <a:srgbClr val="FFFFFF"/>
              </a:highlight>
              <a:latin typeface="Roboto"/>
              <a:ea typeface="Roboto"/>
              <a:cs typeface="Roboto"/>
              <a:sym typeface="Roboto"/>
            </a:endParaRPr>
          </a:p>
          <a:p>
            <a:pPr indent="0" lvl="0" marL="0" rtl="0" algn="just">
              <a:spcBef>
                <a:spcPts val="1100"/>
              </a:spcBef>
              <a:spcAft>
                <a:spcPts val="0"/>
              </a:spcAft>
              <a:buNone/>
            </a:pPr>
            <a:r>
              <a:rPr lang="en" sz="1150">
                <a:solidFill>
                  <a:srgbClr val="555555"/>
                </a:solidFill>
                <a:highlight>
                  <a:srgbClr val="FFFFFF"/>
                </a:highlight>
                <a:latin typeface="Roboto"/>
                <a:ea typeface="Roboto"/>
                <a:cs typeface="Roboto"/>
                <a:sym typeface="Roboto"/>
              </a:rPr>
              <a:t>A 16x2 LCD is used for displaying distance.</a:t>
            </a:r>
            <a:endParaRPr sz="1150">
              <a:solidFill>
                <a:srgbClr val="555555"/>
              </a:solidFill>
              <a:highlight>
                <a:srgbClr val="FFFFFF"/>
              </a:highlight>
              <a:latin typeface="Roboto"/>
              <a:ea typeface="Roboto"/>
              <a:cs typeface="Roboto"/>
              <a:sym typeface="Roboto"/>
            </a:endParaRPr>
          </a:p>
          <a:p>
            <a:pPr indent="0" lvl="0" marL="0" rtl="0" algn="l">
              <a:spcBef>
                <a:spcPts val="11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Circuit Diagram </a:t>
            </a:r>
            <a:endParaRPr/>
          </a:p>
        </p:txBody>
      </p:sp>
      <p:pic>
        <p:nvPicPr>
          <p:cNvPr id="167" name="Google Shape;167;p18"/>
          <p:cNvPicPr preferRelativeResize="0"/>
          <p:nvPr/>
        </p:nvPicPr>
        <p:blipFill rotWithShape="1">
          <a:blip r:embed="rId3">
            <a:alphaModFix/>
          </a:blip>
          <a:srcRect b="-3678" l="-23860" r="-38899" t="-13089"/>
          <a:stretch/>
        </p:blipFill>
        <p:spPr>
          <a:xfrm>
            <a:off x="1007650" y="1184650"/>
            <a:ext cx="6789901" cy="304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052550" y="2397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a:t>
            </a:r>
            <a:endParaRPr/>
          </a:p>
        </p:txBody>
      </p:sp>
      <p:sp>
        <p:nvSpPr>
          <p:cNvPr id="173" name="Google Shape;173;p19"/>
          <p:cNvSpPr txBox="1"/>
          <p:nvPr>
            <p:ph idx="1" type="body"/>
          </p:nvPr>
        </p:nvSpPr>
        <p:spPr>
          <a:xfrm>
            <a:off x="975550" y="717850"/>
            <a:ext cx="7038900" cy="466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555555"/>
                </a:solidFill>
                <a:highlight>
                  <a:srgbClr val="F5F5F5"/>
                </a:highlight>
                <a:latin typeface="Roboto"/>
                <a:ea typeface="Roboto"/>
                <a:cs typeface="Roboto"/>
                <a:sym typeface="Roboto"/>
              </a:rPr>
              <a:t>#include &lt;LiquidCrystal.h&gt;</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#define trigger 18</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#define echo 19</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LiquidCrystal lcd(2,3,4,5,6,7)</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float time=0,distance=0;</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void setup()</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 lcd.begin(16,2);</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 pinMode(trigger,OUTPUT);</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 pinMode(echo,INPUT);</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 lcd.print(" Ultra sonic");</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 lcd.setCursor(0,1);</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1600"/>
              </a:spcAft>
              <a:buNone/>
            </a:pPr>
            <a:r>
              <a:rPr lang="en" sz="1000">
                <a:solidFill>
                  <a:srgbClr val="555555"/>
                </a:solidFill>
                <a:highlight>
                  <a:srgbClr val="F5F5F5"/>
                </a:highlight>
                <a:latin typeface="Roboto"/>
                <a:ea typeface="Roboto"/>
                <a:cs typeface="Roboto"/>
                <a:sym typeface="Roboto"/>
              </a:rPr>
              <a:t> </a:t>
            </a:r>
            <a:endParaRPr sz="1000">
              <a:solidFill>
                <a:srgbClr val="555555"/>
              </a:solidFill>
              <a:highlight>
                <a:srgbClr val="F5F5F5"/>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continued..</a:t>
            </a:r>
            <a:endParaRPr/>
          </a:p>
        </p:txBody>
      </p:sp>
      <p:sp>
        <p:nvSpPr>
          <p:cNvPr id="179" name="Google Shape;179;p20"/>
          <p:cNvSpPr txBox="1"/>
          <p:nvPr>
            <p:ph idx="1" type="body"/>
          </p:nvPr>
        </p:nvSpPr>
        <p:spPr>
          <a:xfrm>
            <a:off x="1174300" y="9823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555555"/>
                </a:solidFill>
                <a:highlight>
                  <a:srgbClr val="F5F5F5"/>
                </a:highlight>
                <a:latin typeface="Roboto"/>
                <a:ea typeface="Roboto"/>
                <a:cs typeface="Roboto"/>
                <a:sym typeface="Roboto"/>
              </a:rPr>
              <a:t> lcd.print("Distance Meter");</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 delay(2000);</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 lcd.clear();</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 lcd.print(" Circuit Digest");</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 delay(2000);</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void loop()</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 lcd.clear();</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 digitalWrite(trigger,LOW);</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1600"/>
              </a:spcAft>
              <a:buNone/>
            </a:pPr>
            <a:r>
              <a:rPr lang="en" sz="1000">
                <a:solidFill>
                  <a:srgbClr val="555555"/>
                </a:solidFill>
                <a:highlight>
                  <a:srgbClr val="F5F5F5"/>
                </a:highlight>
                <a:latin typeface="Roboto"/>
                <a:ea typeface="Roboto"/>
                <a:cs typeface="Roboto"/>
                <a:sym typeface="Roboto"/>
              </a:rPr>
              <a:t> delayMicroseconds(2);</a:t>
            </a:r>
            <a:endParaRPr sz="1000">
              <a:solidFill>
                <a:srgbClr val="555555"/>
              </a:solidFill>
              <a:highlight>
                <a:srgbClr val="F5F5F5"/>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Codes continued..</a:t>
            </a:r>
            <a:endParaRPr/>
          </a:p>
        </p:txBody>
      </p:sp>
      <p:sp>
        <p:nvSpPr>
          <p:cNvPr id="185" name="Google Shape;185;p21"/>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555555"/>
                </a:solidFill>
                <a:highlight>
                  <a:srgbClr val="F5F5F5"/>
                </a:highlight>
                <a:latin typeface="Roboto"/>
                <a:ea typeface="Roboto"/>
                <a:cs typeface="Roboto"/>
                <a:sym typeface="Roboto"/>
              </a:rPr>
              <a:t>digitalWrite(trigger,HIGH);</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 delayMicroseconds(10);</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 digitalWrite(trigger,LOW);</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 delayMicroseconds(2);</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 time=pulseIn(echo,HIGH);</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 distance=time*340/20000;</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 lcd.clear();</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lcd.print("Distance:");</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0"/>
              </a:spcAft>
              <a:buNone/>
            </a:pPr>
            <a:r>
              <a:rPr lang="en" sz="1000">
                <a:solidFill>
                  <a:srgbClr val="555555"/>
                </a:solidFill>
                <a:highlight>
                  <a:srgbClr val="F5F5F5"/>
                </a:highlight>
                <a:latin typeface="Roboto"/>
                <a:ea typeface="Roboto"/>
                <a:cs typeface="Roboto"/>
                <a:sym typeface="Roboto"/>
              </a:rPr>
              <a:t> lcd.print(distance);</a:t>
            </a:r>
            <a:endParaRPr sz="1000">
              <a:solidFill>
                <a:srgbClr val="555555"/>
              </a:solidFill>
              <a:highlight>
                <a:srgbClr val="F5F5F5"/>
              </a:highlight>
              <a:latin typeface="Roboto"/>
              <a:ea typeface="Roboto"/>
              <a:cs typeface="Roboto"/>
              <a:sym typeface="Roboto"/>
            </a:endParaRPr>
          </a:p>
          <a:p>
            <a:pPr indent="0" lvl="0" marL="0" rtl="0" algn="l">
              <a:spcBef>
                <a:spcPts val="1600"/>
              </a:spcBef>
              <a:spcAft>
                <a:spcPts val="1600"/>
              </a:spcAft>
              <a:buNone/>
            </a:pPr>
            <a:r>
              <a:rPr lang="en" sz="1000">
                <a:solidFill>
                  <a:srgbClr val="555555"/>
                </a:solidFill>
                <a:highlight>
                  <a:srgbClr val="F5F5F5"/>
                </a:highlight>
                <a:latin typeface="Roboto"/>
                <a:ea typeface="Roboto"/>
                <a:cs typeface="Roboto"/>
                <a:sym typeface="Roboto"/>
              </a:rPr>
              <a:t> lcd.print("cm");</a:t>
            </a:r>
            <a:endParaRPr sz="1000">
              <a:solidFill>
                <a:srgbClr val="555555"/>
              </a:solidFill>
              <a:highlight>
                <a:srgbClr val="F5F5F5"/>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