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8"/>
  </p:notesMasterIdLst>
  <p:sldIdLst>
    <p:sldId id="790" r:id="rId2"/>
    <p:sldId id="792" r:id="rId3"/>
    <p:sldId id="793" r:id="rId4"/>
    <p:sldId id="794" r:id="rId5"/>
    <p:sldId id="796" r:id="rId6"/>
    <p:sldId id="805" r:id="rId7"/>
    <p:sldId id="797" r:id="rId8"/>
    <p:sldId id="798" r:id="rId9"/>
    <p:sldId id="800" r:id="rId10"/>
    <p:sldId id="801" r:id="rId11"/>
    <p:sldId id="804" r:id="rId12"/>
    <p:sldId id="806" r:id="rId13"/>
    <p:sldId id="807" r:id="rId14"/>
    <p:sldId id="808" r:id="rId15"/>
    <p:sldId id="803" r:id="rId16"/>
    <p:sldId id="809" r:id="rId17"/>
    <p:sldId id="810" r:id="rId18"/>
    <p:sldId id="812" r:id="rId19"/>
    <p:sldId id="820" r:id="rId20"/>
    <p:sldId id="815" r:id="rId21"/>
    <p:sldId id="816" r:id="rId22"/>
    <p:sldId id="817" r:id="rId23"/>
    <p:sldId id="818" r:id="rId24"/>
    <p:sldId id="819" r:id="rId25"/>
    <p:sldId id="821"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E79CB1-1785-4A6A-9F97-2211DCB847B1}" v="45" dt="2024-04-04T04:37:40.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nish Sudhan K Selvaraju" userId="S::mohnishsudhan.kselvaraju@expleogroup.com::eea66013-0a78-4c82-959e-ef0e063d2ee4" providerId="AD" clId="Web-{DCE79CB1-1785-4A6A-9F97-2211DCB847B1}"/>
    <pc:docChg chg="addSld modSld">
      <pc:chgData name="Mohnish Sudhan K Selvaraju" userId="S::mohnishsudhan.kselvaraju@expleogroup.com::eea66013-0a78-4c82-959e-ef0e063d2ee4" providerId="AD" clId="Web-{DCE79CB1-1785-4A6A-9F97-2211DCB847B1}" dt="2024-04-04T04:37:40.991" v="42" actId="20577"/>
      <pc:docMkLst>
        <pc:docMk/>
      </pc:docMkLst>
      <pc:sldChg chg="modSp new">
        <pc:chgData name="Mohnish Sudhan K Selvaraju" userId="S::mohnishsudhan.kselvaraju@expleogroup.com::eea66013-0a78-4c82-959e-ef0e063d2ee4" providerId="AD" clId="Web-{DCE79CB1-1785-4A6A-9F97-2211DCB847B1}" dt="2024-04-04T04:37:40.991" v="42" actId="20577"/>
        <pc:sldMkLst>
          <pc:docMk/>
          <pc:sldMk cId="1253906024" sldId="821"/>
        </pc:sldMkLst>
        <pc:spChg chg="mod">
          <ac:chgData name="Mohnish Sudhan K Selvaraju" userId="S::mohnishsudhan.kselvaraju@expleogroup.com::eea66013-0a78-4c82-959e-ef0e063d2ee4" providerId="AD" clId="Web-{DCE79CB1-1785-4A6A-9F97-2211DCB847B1}" dt="2024-04-04T04:37:06.991" v="34" actId="20577"/>
          <ac:spMkLst>
            <pc:docMk/>
            <pc:sldMk cId="1253906024" sldId="821"/>
            <ac:spMk id="2" creationId="{075AEDF8-1996-8AEA-5D57-26606EEF4CA5}"/>
          </ac:spMkLst>
        </pc:spChg>
        <pc:spChg chg="mod">
          <ac:chgData name="Mohnish Sudhan K Selvaraju" userId="S::mohnishsudhan.kselvaraju@expleogroup.com::eea66013-0a78-4c82-959e-ef0e063d2ee4" providerId="AD" clId="Web-{DCE79CB1-1785-4A6A-9F97-2211DCB847B1}" dt="2024-04-04T04:37:40.991" v="42" actId="20577"/>
          <ac:spMkLst>
            <pc:docMk/>
            <pc:sldMk cId="1253906024" sldId="821"/>
            <ac:spMk id="3" creationId="{DEB1BBEB-AEF5-2F44-6626-124FBABF47DB}"/>
          </ac:spMkLst>
        </pc:spChg>
      </pc:sldChg>
    </pc:docChg>
  </pc:docChgLst>
  <pc:docChgLst>
    <pc:chgData name="Mohnish Sudhan K Selvaraju" userId="eea66013-0a78-4c82-959e-ef0e063d2ee4" providerId="ADAL" clId="{8A374255-3437-48B4-9227-A9D326EA6EE0}"/>
    <pc:docChg chg="addSld modSld">
      <pc:chgData name="Mohnish Sudhan K Selvaraju" userId="eea66013-0a78-4c82-959e-ef0e063d2ee4" providerId="ADAL" clId="{8A374255-3437-48B4-9227-A9D326EA6EE0}" dt="2024-03-22T06:13:59.077" v="21" actId="20577"/>
      <pc:docMkLst>
        <pc:docMk/>
      </pc:docMkLst>
      <pc:sldChg chg="modSp new mod">
        <pc:chgData name="Mohnish Sudhan K Selvaraju" userId="eea66013-0a78-4c82-959e-ef0e063d2ee4" providerId="ADAL" clId="{8A374255-3437-48B4-9227-A9D326EA6EE0}" dt="2024-03-22T06:13:53.463" v="19" actId="123"/>
        <pc:sldMkLst>
          <pc:docMk/>
          <pc:sldMk cId="3706151370" sldId="809"/>
        </pc:sldMkLst>
        <pc:spChg chg="mod">
          <ac:chgData name="Mohnish Sudhan K Selvaraju" userId="eea66013-0a78-4c82-959e-ef0e063d2ee4" providerId="ADAL" clId="{8A374255-3437-48B4-9227-A9D326EA6EE0}" dt="2024-03-22T06:12:05.835" v="6" actId="20577"/>
          <ac:spMkLst>
            <pc:docMk/>
            <pc:sldMk cId="3706151370" sldId="809"/>
            <ac:spMk id="2" creationId="{215C6369-84A6-652B-EE36-A684778C953C}"/>
          </ac:spMkLst>
        </pc:spChg>
        <pc:spChg chg="mod">
          <ac:chgData name="Mohnish Sudhan K Selvaraju" userId="eea66013-0a78-4c82-959e-ef0e063d2ee4" providerId="ADAL" clId="{8A374255-3437-48B4-9227-A9D326EA6EE0}" dt="2024-03-22T06:13:53.463" v="19" actId="123"/>
          <ac:spMkLst>
            <pc:docMk/>
            <pc:sldMk cId="3706151370" sldId="809"/>
            <ac:spMk id="3" creationId="{AE3A5B1D-A7F8-4827-5BF8-9E3C4EA48097}"/>
          </ac:spMkLst>
        </pc:spChg>
      </pc:sldChg>
      <pc:sldChg chg="modSp new mod">
        <pc:chgData name="Mohnish Sudhan K Selvaraju" userId="eea66013-0a78-4c82-959e-ef0e063d2ee4" providerId="ADAL" clId="{8A374255-3437-48B4-9227-A9D326EA6EE0}" dt="2024-03-22T06:13:59.077" v="21" actId="20577"/>
        <pc:sldMkLst>
          <pc:docMk/>
          <pc:sldMk cId="351511103" sldId="810"/>
        </pc:sldMkLst>
        <pc:spChg chg="mod">
          <ac:chgData name="Mohnish Sudhan K Selvaraju" userId="eea66013-0a78-4c82-959e-ef0e063d2ee4" providerId="ADAL" clId="{8A374255-3437-48B4-9227-A9D326EA6EE0}" dt="2024-03-22T06:13:59.077" v="21" actId="20577"/>
          <ac:spMkLst>
            <pc:docMk/>
            <pc:sldMk cId="351511103" sldId="810"/>
            <ac:spMk id="2" creationId="{21EEB262-9A17-B1E7-0E28-0A95DC63506A}"/>
          </ac:spMkLst>
        </pc:spChg>
        <pc:spChg chg="mod">
          <ac:chgData name="Mohnish Sudhan K Selvaraju" userId="eea66013-0a78-4c82-959e-ef0e063d2ee4" providerId="ADAL" clId="{8A374255-3437-48B4-9227-A9D326EA6EE0}" dt="2024-03-22T06:13:57.461" v="20" actId="123"/>
          <ac:spMkLst>
            <pc:docMk/>
            <pc:sldMk cId="351511103" sldId="810"/>
            <ac:spMk id="3" creationId="{2C673C3B-63EE-567B-1E49-A3866223B696}"/>
          </ac:spMkLst>
        </pc:spChg>
      </pc:sldChg>
    </pc:docChg>
  </pc:docChgLst>
  <pc:docChgLst>
    <pc:chgData name="Mohnish Sudhan K Selvaraju" userId="eea66013-0a78-4c82-959e-ef0e063d2ee4" providerId="ADAL" clId="{A27DCBA8-1CD2-491A-A09C-BCF9EBE8017A}"/>
    <pc:docChg chg="undo custSel modSld">
      <pc:chgData name="Mohnish Sudhan K Selvaraju" userId="eea66013-0a78-4c82-959e-ef0e063d2ee4" providerId="ADAL" clId="{A27DCBA8-1CD2-491A-A09C-BCF9EBE8017A}" dt="2024-04-04T04:43:00.886" v="387" actId="255"/>
      <pc:docMkLst>
        <pc:docMk/>
      </pc:docMkLst>
      <pc:sldChg chg="modSp mod">
        <pc:chgData name="Mohnish Sudhan K Selvaraju" userId="eea66013-0a78-4c82-959e-ef0e063d2ee4" providerId="ADAL" clId="{A27DCBA8-1CD2-491A-A09C-BCF9EBE8017A}" dt="2024-04-04T04:43:00.886" v="387" actId="255"/>
        <pc:sldMkLst>
          <pc:docMk/>
          <pc:sldMk cId="1253906024" sldId="821"/>
        </pc:sldMkLst>
        <pc:spChg chg="mod">
          <ac:chgData name="Mohnish Sudhan K Selvaraju" userId="eea66013-0a78-4c82-959e-ef0e063d2ee4" providerId="ADAL" clId="{A27DCBA8-1CD2-491A-A09C-BCF9EBE8017A}" dt="2024-04-04T04:43:00.886" v="387" actId="255"/>
          <ac:spMkLst>
            <pc:docMk/>
            <pc:sldMk cId="1253906024" sldId="821"/>
            <ac:spMk id="3" creationId="{DEB1BBEB-AEF5-2F44-6626-124FBABF47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57D0D-6D6D-450D-9499-D5B5B96B978D}"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D12FE-7140-4996-8360-0F7F8DA470E5}" type="slidenum">
              <a:rPr lang="en-US" smtClean="0"/>
              <a:t>‹#›</a:t>
            </a:fld>
            <a:endParaRPr lang="en-US"/>
          </a:p>
        </p:txBody>
      </p:sp>
    </p:spTree>
    <p:extLst>
      <p:ext uri="{BB962C8B-B14F-4D97-AF65-F5344CB8AC3E}">
        <p14:creationId xmlns:p14="http://schemas.microsoft.com/office/powerpoint/2010/main" val="425789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A9AB2E-FDE1-4BC6-85B4-B5D76715CF3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569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82664" y="1160463"/>
            <a:ext cx="7543820" cy="1986498"/>
          </a:xfrm>
        </p:spPr>
        <p:txBody>
          <a:bodyPr anchor="b"/>
          <a:lstStyle>
            <a:lvl1pPr algn="l">
              <a:defRPr sz="4200">
                <a:solidFill>
                  <a:schemeClr val="bg1"/>
                </a:solidFill>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982663"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Presentation subtitle, 20pt, max. 1 line</a:t>
            </a:r>
          </a:p>
        </p:txBody>
      </p:sp>
      <p:sp>
        <p:nvSpPr>
          <p:cNvPr id="11" name="Textplatzhalter 10"/>
          <p:cNvSpPr>
            <a:spLocks noGrp="1"/>
          </p:cNvSpPr>
          <p:nvPr>
            <p:ph type="body" sz="quarter" idx="10" hasCustomPrompt="1"/>
          </p:nvPr>
        </p:nvSpPr>
        <p:spPr>
          <a:xfrm>
            <a:off x="982663" y="3950237"/>
            <a:ext cx="7543820" cy="18619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cap="all" baseline="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C0814"/>
                </a:solidFill>
                <a:effectLst/>
                <a:uLnTx/>
                <a:uFillTx/>
                <a:latin typeface="Verdana" panose="020B0604030504040204" pitchFamily="34" charset="0"/>
                <a:ea typeface="Verdana" panose="020B0604030504040204" pitchFamily="34" charset="0"/>
                <a:cs typeface="Verdana" panose="020B0604030504040204" pitchFamily="34" charset="0"/>
              </a:rPr>
              <a:t>DATE, 12PT, BLACK, CAPITAL LETTERS</a:t>
            </a:r>
          </a:p>
        </p:txBody>
      </p:sp>
      <p:pic>
        <p:nvPicPr>
          <p:cNvPr id="5" name="Grafik 4">
            <a:extLst>
              <a:ext uri="{FF2B5EF4-FFF2-40B4-BE49-F238E27FC236}">
                <a16:creationId xmlns:a16="http://schemas.microsoft.com/office/drawing/2014/main" id="{B993C1CD-5B2D-4E96-AD92-7CC1B6561AC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347457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3_text_boxes_and_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2" name="Bildplatzhalter 11"/>
          <p:cNvSpPr>
            <a:spLocks noGrp="1"/>
          </p:cNvSpPr>
          <p:nvPr>
            <p:ph type="pic" sz="quarter" idx="17" hasCustomPrompt="1"/>
          </p:nvPr>
        </p:nvSpPr>
        <p:spPr>
          <a:xfrm>
            <a:off x="982662" y="2549524"/>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4" name="Bildplatzhalter 11"/>
          <p:cNvSpPr>
            <a:spLocks noGrp="1"/>
          </p:cNvSpPr>
          <p:nvPr>
            <p:ph type="pic" sz="quarter" idx="18" hasCustomPrompt="1"/>
          </p:nvPr>
        </p:nvSpPr>
        <p:spPr>
          <a:xfrm>
            <a:off x="4719462" y="2549524"/>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5" name="Bildplatzhalter 11"/>
          <p:cNvSpPr>
            <a:spLocks noGrp="1"/>
          </p:cNvSpPr>
          <p:nvPr>
            <p:ph type="pic" sz="quarter" idx="19" hasCustomPrompt="1"/>
          </p:nvPr>
        </p:nvSpPr>
        <p:spPr>
          <a:xfrm>
            <a:off x="8462612" y="2549524"/>
            <a:ext cx="3448800" cy="2324733"/>
          </a:xfrm>
          <a:pattFill prst="pct5">
            <a:fgClr>
              <a:schemeClr val="accent1"/>
            </a:fgClr>
            <a:bgClr>
              <a:schemeClr val="bg1"/>
            </a:bgClr>
          </a:pattFill>
        </p:spPr>
        <p:txBody>
          <a:bodyPr anchor="ctr"/>
          <a:lstStyle>
            <a:lvl1pPr algn="ctr">
              <a:defRPr/>
            </a:lvl1pPr>
          </a:lstStyle>
          <a:p>
            <a:r>
              <a:rPr lang="en-US" dirty="0"/>
              <a:t>Picture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sp>
        <p:nvSpPr>
          <p:cNvPr id="19" name="Untertitel 2">
            <a:extLst>
              <a:ext uri="{FF2B5EF4-FFF2-40B4-BE49-F238E27FC236}">
                <a16:creationId xmlns:a16="http://schemas.microsoft.com/office/drawing/2014/main" id="{24314A69-5AB4-4634-9F90-13D8B3A0BEAD}"/>
              </a:ext>
            </a:extLst>
          </p:cNvPr>
          <p:cNvSpPr>
            <a:spLocks noGrp="1"/>
          </p:cNvSpPr>
          <p:nvPr>
            <p:ph type="subTitle" idx="1" hasCustomPrompt="1"/>
          </p:nvPr>
        </p:nvSpPr>
        <p:spPr>
          <a:xfrm>
            <a:off x="982662" y="5013957"/>
            <a:ext cx="3448800" cy="1137605"/>
          </a:xfrm>
          <a:prstGeom prst="rect">
            <a:avLst/>
          </a:prstGeom>
        </p:spPr>
        <p:txBody>
          <a:bodyPr lIns="0" tIns="0" rIns="0" bIns="0">
            <a:noAutofit/>
          </a:bodyPr>
          <a:lstStyle>
            <a:lvl1pPr marL="0" marR="0" indent="0" algn="l" defTabSz="914400" rtl="0" eaLnBrk="1" fontAlgn="auto" latinLnBrk="0" hangingPunct="1">
              <a:lnSpc>
                <a:spcPct val="95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Flowing Text level, Verdana, 11 </a:t>
            </a:r>
            <a:r>
              <a:rPr lang="en-GB" noProof="0" dirty="0" err="1"/>
              <a:t>pt</a:t>
            </a:r>
            <a:endParaRPr lang="en-GB" noProof="0" dirty="0"/>
          </a:p>
        </p:txBody>
      </p:sp>
      <p:sp>
        <p:nvSpPr>
          <p:cNvPr id="29" name="Textplatzhalter 28">
            <a:extLst>
              <a:ext uri="{FF2B5EF4-FFF2-40B4-BE49-F238E27FC236}">
                <a16:creationId xmlns:a16="http://schemas.microsoft.com/office/drawing/2014/main" id="{3A925377-5D13-4DEC-99D1-1EAA25E32184}"/>
              </a:ext>
            </a:extLst>
          </p:cNvPr>
          <p:cNvSpPr>
            <a:spLocks noGrp="1"/>
          </p:cNvSpPr>
          <p:nvPr>
            <p:ph type="body" sz="quarter" idx="20" hasCustomPrompt="1"/>
          </p:nvPr>
        </p:nvSpPr>
        <p:spPr>
          <a:xfrm>
            <a:off x="4719462" y="5013325"/>
            <a:ext cx="3448226" cy="1138238"/>
          </a:xfrm>
        </p:spPr>
        <p:txBody>
          <a:bodyPr/>
          <a:lstStyle>
            <a:lvl1pPr>
              <a:defRPr sz="1100" b="0">
                <a:solidFill>
                  <a:schemeClr val="tx2"/>
                </a:solidFill>
              </a:defRPr>
            </a:lvl1pPr>
          </a:lstStyle>
          <a:p>
            <a:pPr lvl="0"/>
            <a:r>
              <a:rPr lang="en-GB" noProof="0" dirty="0"/>
              <a:t>Flowing Text level, Verdana, 11 </a:t>
            </a:r>
            <a:r>
              <a:rPr lang="en-GB" noProof="0" dirty="0" err="1"/>
              <a:t>pt</a:t>
            </a:r>
            <a:endParaRPr lang="en-GB" noProof="0" dirty="0"/>
          </a:p>
        </p:txBody>
      </p:sp>
      <p:sp>
        <p:nvSpPr>
          <p:cNvPr id="31" name="Textplatzhalter 30">
            <a:extLst>
              <a:ext uri="{FF2B5EF4-FFF2-40B4-BE49-F238E27FC236}">
                <a16:creationId xmlns:a16="http://schemas.microsoft.com/office/drawing/2014/main" id="{B2C22B51-9BCC-4306-98B7-D4011A0F69BD}"/>
              </a:ext>
            </a:extLst>
          </p:cNvPr>
          <p:cNvSpPr>
            <a:spLocks noGrp="1"/>
          </p:cNvSpPr>
          <p:nvPr>
            <p:ph type="body" sz="quarter" idx="21" hasCustomPrompt="1"/>
          </p:nvPr>
        </p:nvSpPr>
        <p:spPr>
          <a:xfrm>
            <a:off x="8462612" y="5013325"/>
            <a:ext cx="3442051" cy="1138238"/>
          </a:xfrm>
        </p:spPr>
        <p:txBody>
          <a:bodyPr/>
          <a:lstStyle>
            <a:lvl1pPr>
              <a:defRPr sz="1100" b="0">
                <a:solidFill>
                  <a:schemeClr val="tx2"/>
                </a:solidFill>
              </a:defRPr>
            </a:lvl1pPr>
          </a:lstStyle>
          <a:p>
            <a:pPr lvl="0"/>
            <a:r>
              <a:rPr lang="en-GB" noProof="0" dirty="0"/>
              <a:t>Flowing Text level, Verdana, 11 </a:t>
            </a:r>
            <a:r>
              <a:rPr lang="en-GB" noProof="0" dirty="0" err="1"/>
              <a:t>pt</a:t>
            </a:r>
            <a:endParaRPr lang="en-GB" noProof="0" dirty="0"/>
          </a:p>
        </p:txBody>
      </p:sp>
    </p:spTree>
    <p:extLst>
      <p:ext uri="{BB962C8B-B14F-4D97-AF65-F5344CB8AC3E}">
        <p14:creationId xmlns:p14="http://schemas.microsoft.com/office/powerpoint/2010/main" val="81658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Only_Headline_Whi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spTree>
    <p:extLst>
      <p:ext uri="{BB962C8B-B14F-4D97-AF65-F5344CB8AC3E}">
        <p14:creationId xmlns:p14="http://schemas.microsoft.com/office/powerpoint/2010/main" val="3506521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Only_Headline_Purpl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bg1"/>
                </a:solidFill>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dirty="0"/>
              <a:t>© Expleo Group  |  Confidential  |  Version 2.3  </a:t>
            </a:r>
          </a:p>
        </p:txBody>
      </p:sp>
      <p:pic>
        <p:nvPicPr>
          <p:cNvPr id="9" name="Grafik 8">
            <a:extLst>
              <a:ext uri="{FF2B5EF4-FFF2-40B4-BE49-F238E27FC236}">
                <a16:creationId xmlns:a16="http://schemas.microsoft.com/office/drawing/2014/main" id="{41B4C33F-C9AF-4497-B940-A739851DB5B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568254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Half_Picture_Left">
    <p:spTree>
      <p:nvGrpSpPr>
        <p:cNvPr id="1" name=""/>
        <p:cNvGrpSpPr/>
        <p:nvPr/>
      </p:nvGrpSpPr>
      <p:grpSpPr>
        <a:xfrm>
          <a:off x="0" y="0"/>
          <a:ext cx="0" cy="0"/>
          <a:chOff x="0" y="0"/>
          <a:chExt cx="0" cy="0"/>
        </a:xfrm>
      </p:grpSpPr>
      <p:sp>
        <p:nvSpPr>
          <p:cNvPr id="6" name="Bildplatzhalter 5"/>
          <p:cNvSpPr>
            <a:spLocks noGrp="1"/>
          </p:cNvSpPr>
          <p:nvPr>
            <p:ph type="pic" sz="quarter" idx="12" hasCustomPrompt="1"/>
          </p:nvPr>
        </p:nvSpPr>
        <p:spPr>
          <a:xfrm>
            <a:off x="0" y="0"/>
            <a:ext cx="6094800"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6537959" y="1169837"/>
            <a:ext cx="5373453"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6537959" y="2549525"/>
            <a:ext cx="5366704"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9"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spTree>
    <p:extLst>
      <p:ext uri="{BB962C8B-B14F-4D97-AF65-F5344CB8AC3E}">
        <p14:creationId xmlns:p14="http://schemas.microsoft.com/office/powerpoint/2010/main" val="3333169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12" name="Bildplatzhalter 6"/>
          <p:cNvSpPr>
            <a:spLocks noGrp="1"/>
          </p:cNvSpPr>
          <p:nvPr>
            <p:ph type="pic" sz="quarter" idx="15" hasCustomPrompt="1"/>
          </p:nvPr>
        </p:nvSpPr>
        <p:spPr>
          <a:xfrm>
            <a:off x="982662" y="1160464"/>
            <a:ext cx="4709477" cy="4991098"/>
          </a:xfrm>
          <a:pattFill prst="pct5">
            <a:fgClr>
              <a:schemeClr val="accent1"/>
            </a:fgClr>
            <a:bgClr>
              <a:schemeClr val="bg1"/>
            </a:bgClr>
          </a:pattFill>
        </p:spPr>
        <p:txBody>
          <a:bodyPr anchor="ctr"/>
          <a:lstStyle>
            <a:lvl1pPr algn="ctr">
              <a:defRPr sz="3600"/>
            </a:lvl1pPr>
          </a:lstStyle>
          <a:p>
            <a:r>
              <a:rPr lang="en-US" dirty="0"/>
              <a:t>Picture</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5" name="Titel 1"/>
          <p:cNvSpPr>
            <a:spLocks noGrp="1"/>
          </p:cNvSpPr>
          <p:nvPr>
            <p:ph type="title" hasCustomPrompt="1"/>
          </p:nvPr>
        </p:nvSpPr>
        <p:spPr>
          <a:xfrm>
            <a:off x="6537959" y="1169837"/>
            <a:ext cx="5373453" cy="988500"/>
          </a:xfrm>
        </p:spPr>
        <p:txBody>
          <a:bodyPr/>
          <a:lstStyle>
            <a:lvl1pPr>
              <a:defRPr/>
            </a:lvl1pPr>
          </a:lstStyle>
          <a:p>
            <a:r>
              <a:rPr lang="en-US" dirty="0"/>
              <a:t>Title, 34pt, bold,</a:t>
            </a:r>
            <a:br>
              <a:rPr lang="en-US" dirty="0"/>
            </a:br>
            <a:r>
              <a:rPr lang="en-US" dirty="0"/>
              <a:t>max. 2 lines</a:t>
            </a:r>
          </a:p>
        </p:txBody>
      </p:sp>
      <p:sp>
        <p:nvSpPr>
          <p:cNvPr id="16" name="Textplatzhalter 7"/>
          <p:cNvSpPr>
            <a:spLocks noGrp="1"/>
          </p:cNvSpPr>
          <p:nvPr>
            <p:ph type="body" sz="quarter" idx="13" hasCustomPrompt="1"/>
          </p:nvPr>
        </p:nvSpPr>
        <p:spPr>
          <a:xfrm>
            <a:off x="6537959" y="2549525"/>
            <a:ext cx="5366704"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pic>
        <p:nvPicPr>
          <p:cNvPr id="13" name="Grafik 12">
            <a:extLst>
              <a:ext uri="{FF2B5EF4-FFF2-40B4-BE49-F238E27FC236}">
                <a16:creationId xmlns:a16="http://schemas.microsoft.com/office/drawing/2014/main" id="{C9CF8CAC-C66A-4CE8-BA72-CBFE66FBDC5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732341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2" name="Titel 1"/>
          <p:cNvSpPr>
            <a:spLocks noGrp="1"/>
          </p:cNvSpPr>
          <p:nvPr>
            <p:ph type="title" hasCustomPrompt="1"/>
          </p:nvPr>
        </p:nvSpPr>
        <p:spPr>
          <a:xfrm>
            <a:off x="982663" y="1169837"/>
            <a:ext cx="4526597"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2663" y="2549525"/>
            <a:ext cx="4520911"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2" name="Bildplatzhalter 6"/>
          <p:cNvSpPr>
            <a:spLocks noGrp="1"/>
          </p:cNvSpPr>
          <p:nvPr>
            <p:ph type="pic" sz="quarter" idx="15" hasCustomPrompt="1"/>
          </p:nvPr>
        </p:nvSpPr>
        <p:spPr>
          <a:xfrm>
            <a:off x="6400799" y="1160464"/>
            <a:ext cx="5503863" cy="3581586"/>
          </a:xfrm>
          <a:pattFill prst="pct5">
            <a:fgClr>
              <a:schemeClr val="accent1"/>
            </a:fgClr>
            <a:bgClr>
              <a:schemeClr val="bg1"/>
            </a:bgClr>
          </a:pattFill>
        </p:spPr>
        <p:txBody>
          <a:bodyPr anchor="ctr"/>
          <a:lstStyle>
            <a:lvl1pPr algn="ctr">
              <a:defRPr sz="3600"/>
            </a:lvl1pPr>
          </a:lstStyle>
          <a:p>
            <a:r>
              <a:rPr lang="en-US" dirty="0"/>
              <a:t>Picture</a:t>
            </a:r>
          </a:p>
        </p:txBody>
      </p:sp>
      <p:sp>
        <p:nvSpPr>
          <p:cNvPr id="13" name="Textplatzhalter 7"/>
          <p:cNvSpPr>
            <a:spLocks noGrp="1"/>
          </p:cNvSpPr>
          <p:nvPr>
            <p:ph type="body" sz="quarter" idx="16" hasCustomPrompt="1"/>
          </p:nvPr>
        </p:nvSpPr>
        <p:spPr>
          <a:xfrm>
            <a:off x="6400799" y="4884421"/>
            <a:ext cx="5503864" cy="1267142"/>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p:txBody>
      </p:sp>
      <p:sp>
        <p:nvSpPr>
          <p:cNvPr id="15"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pic>
        <p:nvPicPr>
          <p:cNvPr id="14" name="Grafik 13">
            <a:extLst>
              <a:ext uri="{FF2B5EF4-FFF2-40B4-BE49-F238E27FC236}">
                <a16:creationId xmlns:a16="http://schemas.microsoft.com/office/drawing/2014/main" id="{CEDA6F36-02DA-4355-870D-4BF940AE1EF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67519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iagram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2" name="Titel 1"/>
          <p:cNvSpPr>
            <a:spLocks noGrp="1"/>
          </p:cNvSpPr>
          <p:nvPr>
            <p:ph type="title" hasCustomPrompt="1"/>
          </p:nvPr>
        </p:nvSpPr>
        <p:spPr>
          <a:xfrm>
            <a:off x="982663" y="1169837"/>
            <a:ext cx="4526597"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2663" y="2549525"/>
            <a:ext cx="4520911"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1" name="Diagrammplatzhalter 10"/>
          <p:cNvSpPr>
            <a:spLocks noGrp="1"/>
          </p:cNvSpPr>
          <p:nvPr>
            <p:ph type="chart" sz="quarter" idx="14"/>
          </p:nvPr>
        </p:nvSpPr>
        <p:spPr>
          <a:xfrm>
            <a:off x="6400800" y="1160462"/>
            <a:ext cx="5503863" cy="4991099"/>
          </a:xfrm>
          <a:pattFill prst="ltUpDiag">
            <a:fgClr>
              <a:schemeClr val="accent1"/>
            </a:fgClr>
            <a:bgClr>
              <a:schemeClr val="bg1"/>
            </a:bgClr>
          </a:pattFill>
        </p:spPr>
        <p:txBody>
          <a:bodyPr anchor="ctr"/>
          <a:lstStyle>
            <a:lvl1pPr algn="ctr">
              <a:defRPr sz="3600"/>
            </a:lvl1pPr>
          </a:lstStyle>
          <a:p>
            <a:r>
              <a:rPr lang="en-US"/>
              <a:t>Click icon to add chart</a:t>
            </a:r>
            <a:endParaRPr lang="en-US" dirty="0"/>
          </a:p>
        </p:txBody>
      </p:sp>
      <p:sp>
        <p:nvSpPr>
          <p:cNvPr id="12" name="Textplatzhalter 4"/>
          <p:cNvSpPr>
            <a:spLocks noGrp="1"/>
          </p:cNvSpPr>
          <p:nvPr>
            <p:ph type="body" sz="quarter" idx="15"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pic>
        <p:nvPicPr>
          <p:cNvPr id="14" name="Grafik 13">
            <a:extLst>
              <a:ext uri="{FF2B5EF4-FFF2-40B4-BE49-F238E27FC236}">
                <a16:creationId xmlns:a16="http://schemas.microsoft.com/office/drawing/2014/main" id="{BC836333-0C7A-48B7-A96A-CC9BB1EAB2C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411197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Picture_Left_2_Text_Boxes_Right">
    <p:spTree>
      <p:nvGrpSpPr>
        <p:cNvPr id="1" name=""/>
        <p:cNvGrpSpPr/>
        <p:nvPr/>
      </p:nvGrpSpPr>
      <p:grpSpPr>
        <a:xfrm>
          <a:off x="0" y="0"/>
          <a:ext cx="0" cy="0"/>
          <a:chOff x="0" y="0"/>
          <a:chExt cx="0" cy="0"/>
        </a:xfrm>
      </p:grpSpPr>
      <p:sp>
        <p:nvSpPr>
          <p:cNvPr id="6" name="Bildplatzhalter 5"/>
          <p:cNvSpPr>
            <a:spLocks noGrp="1"/>
          </p:cNvSpPr>
          <p:nvPr>
            <p:ph type="pic" sz="quarter" idx="16" hasCustomPrompt="1"/>
          </p:nvPr>
        </p:nvSpPr>
        <p:spPr>
          <a:xfrm>
            <a:off x="0" y="0"/>
            <a:ext cx="3870325"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4161000" y="1169837"/>
            <a:ext cx="7749352"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4161000" y="2549525"/>
            <a:ext cx="3726000"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6" name="Textplatzhalter 7"/>
          <p:cNvSpPr>
            <a:spLocks noGrp="1"/>
          </p:cNvSpPr>
          <p:nvPr>
            <p:ph type="body" sz="quarter" idx="15" hasCustomPrompt="1"/>
          </p:nvPr>
        </p:nvSpPr>
        <p:spPr>
          <a:xfrm>
            <a:off x="8184352" y="2549525"/>
            <a:ext cx="3726000" cy="3602037"/>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spTree>
    <p:extLst>
      <p:ext uri="{BB962C8B-B14F-4D97-AF65-F5344CB8AC3E}">
        <p14:creationId xmlns:p14="http://schemas.microsoft.com/office/powerpoint/2010/main" val="1941748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_Picture_Left_4_Text_Boxes_Right">
    <p:spTree>
      <p:nvGrpSpPr>
        <p:cNvPr id="1" name=""/>
        <p:cNvGrpSpPr/>
        <p:nvPr/>
      </p:nvGrpSpPr>
      <p:grpSpPr>
        <a:xfrm>
          <a:off x="0" y="0"/>
          <a:ext cx="0" cy="0"/>
          <a:chOff x="0" y="0"/>
          <a:chExt cx="0" cy="0"/>
        </a:xfrm>
      </p:grpSpPr>
      <p:sp>
        <p:nvSpPr>
          <p:cNvPr id="15" name="Bildplatzhalter 5"/>
          <p:cNvSpPr>
            <a:spLocks noGrp="1"/>
          </p:cNvSpPr>
          <p:nvPr>
            <p:ph type="pic" sz="quarter" idx="18" hasCustomPrompt="1"/>
          </p:nvPr>
        </p:nvSpPr>
        <p:spPr>
          <a:xfrm>
            <a:off x="0" y="0"/>
            <a:ext cx="3870325" cy="6858000"/>
          </a:xfrm>
          <a:pattFill prst="pct5">
            <a:fgClr>
              <a:schemeClr val="accent1"/>
            </a:fgClr>
            <a:bgClr>
              <a:schemeClr val="bg1"/>
            </a:bgClr>
          </a:pattFill>
        </p:spPr>
        <p:txBody>
          <a:bodyPr lIns="0" anchor="ctr"/>
          <a:lstStyle>
            <a:lvl1pPr algn="ctr">
              <a:defRPr sz="3600"/>
            </a:lvl1pPr>
          </a:lstStyle>
          <a:p>
            <a:r>
              <a:rPr lang="en-US" dirty="0"/>
              <a:t>Picture</a:t>
            </a:r>
          </a:p>
        </p:txBody>
      </p:sp>
      <p:sp>
        <p:nvSpPr>
          <p:cNvPr id="2" name="Titel 1"/>
          <p:cNvSpPr>
            <a:spLocks noGrp="1"/>
          </p:cNvSpPr>
          <p:nvPr>
            <p:ph type="title" hasCustomPrompt="1"/>
          </p:nvPr>
        </p:nvSpPr>
        <p:spPr>
          <a:xfrm>
            <a:off x="4161000" y="1169837"/>
            <a:ext cx="7749352"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4161000" y="2549525"/>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sp>
        <p:nvSpPr>
          <p:cNvPr id="16" name="Textplatzhalter 7"/>
          <p:cNvSpPr>
            <a:spLocks noGrp="1"/>
          </p:cNvSpPr>
          <p:nvPr>
            <p:ph type="body" sz="quarter" idx="15" hasCustomPrompt="1"/>
          </p:nvPr>
        </p:nvSpPr>
        <p:spPr>
          <a:xfrm>
            <a:off x="8184352" y="2549525"/>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2" name="Textplatzhalter 7"/>
          <p:cNvSpPr>
            <a:spLocks noGrp="1"/>
          </p:cNvSpPr>
          <p:nvPr>
            <p:ph type="body" sz="quarter" idx="16" hasCustomPrompt="1"/>
          </p:nvPr>
        </p:nvSpPr>
        <p:spPr>
          <a:xfrm>
            <a:off x="4161000" y="4492388"/>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3" name="Textplatzhalter 7"/>
          <p:cNvSpPr>
            <a:spLocks noGrp="1"/>
          </p:cNvSpPr>
          <p:nvPr>
            <p:ph type="body" sz="quarter" idx="17" hasCustomPrompt="1"/>
          </p:nvPr>
        </p:nvSpPr>
        <p:spPr>
          <a:xfrm>
            <a:off x="8184352" y="4492388"/>
            <a:ext cx="37260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spTree>
    <p:extLst>
      <p:ext uri="{BB962C8B-B14F-4D97-AF65-F5344CB8AC3E}">
        <p14:creationId xmlns:p14="http://schemas.microsoft.com/office/powerpoint/2010/main" val="1869479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_Conclusion">
    <p:spTree>
      <p:nvGrpSpPr>
        <p:cNvPr id="1" name=""/>
        <p:cNvGrpSpPr/>
        <p:nvPr/>
      </p:nvGrpSpPr>
      <p:grpSpPr>
        <a:xfrm>
          <a:off x="0" y="0"/>
          <a:ext cx="0" cy="0"/>
          <a:chOff x="0" y="0"/>
          <a:chExt cx="0" cy="0"/>
        </a:xfrm>
      </p:grpSpPr>
      <p:sp>
        <p:nvSpPr>
          <p:cNvPr id="5" name="Rechteck 4"/>
          <p:cNvSpPr/>
          <p:nvPr userDrawn="1"/>
        </p:nvSpPr>
        <p:spPr bwMode="ltGray">
          <a:xfrm>
            <a:off x="6874800" y="0"/>
            <a:ext cx="531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dirty="0"/>
          </a:p>
        </p:txBody>
      </p:sp>
      <p:sp>
        <p:nvSpPr>
          <p:cNvPr id="2" name="Titel 1"/>
          <p:cNvSpPr>
            <a:spLocks noGrp="1"/>
          </p:cNvSpPr>
          <p:nvPr>
            <p:ph type="title" hasCustomPrompt="1"/>
          </p:nvPr>
        </p:nvSpPr>
        <p:spPr>
          <a:xfrm>
            <a:off x="989014" y="1169837"/>
            <a:ext cx="5317200" cy="988500"/>
          </a:xfrm>
        </p:spPr>
        <p:txBody>
          <a:bodyPr/>
          <a:lstStyle>
            <a:lvl1pPr>
              <a:defRPr/>
            </a:lvl1p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8" name="Textplatzhalter 7"/>
          <p:cNvSpPr>
            <a:spLocks noGrp="1"/>
          </p:cNvSpPr>
          <p:nvPr>
            <p:ph type="body" sz="quarter" idx="13" hasCustomPrompt="1"/>
          </p:nvPr>
        </p:nvSpPr>
        <p:spPr>
          <a:xfrm>
            <a:off x="989013" y="2549525"/>
            <a:ext cx="5317200" cy="1656000"/>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accent1"/>
                </a:solidFill>
              </a:defRPr>
            </a:lvl1pPr>
          </a:lstStyle>
          <a:p>
            <a:pPr lvl="0"/>
            <a:r>
              <a:rPr lang="en-US" dirty="0"/>
              <a:t>Chapter title</a:t>
            </a:r>
          </a:p>
        </p:txBody>
      </p:sp>
      <p:sp>
        <p:nvSpPr>
          <p:cNvPr id="17" name="Textplatzhalter 7"/>
          <p:cNvSpPr>
            <a:spLocks noGrp="1"/>
          </p:cNvSpPr>
          <p:nvPr>
            <p:ph type="body" sz="quarter" idx="15" hasCustomPrompt="1"/>
          </p:nvPr>
        </p:nvSpPr>
        <p:spPr bwMode="ltGray">
          <a:xfrm>
            <a:off x="7400925" y="2549525"/>
            <a:ext cx="4503738" cy="1656000"/>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pic>
        <p:nvPicPr>
          <p:cNvPr id="11" name="Grafik 10">
            <a:extLst>
              <a:ext uri="{FF2B5EF4-FFF2-40B4-BE49-F238E27FC236}">
                <a16:creationId xmlns:a16="http://schemas.microsoft.com/office/drawing/2014/main" id="{2AA1EC6B-943E-48EE-87AB-5042EFD24A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94240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Picture_lef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20pt, max. 1 line</a:t>
            </a:r>
          </a:p>
        </p:txBody>
      </p:sp>
      <p:sp>
        <p:nvSpPr>
          <p:cNvPr id="11" name="Textplatzhalter 10"/>
          <p:cNvSpPr>
            <a:spLocks noGrp="1"/>
          </p:cNvSpPr>
          <p:nvPr>
            <p:ph type="body" sz="quarter" idx="10" hasCustomPrompt="1"/>
          </p:nvPr>
        </p:nvSpPr>
        <p:spPr>
          <a:xfrm>
            <a:off x="4360842" y="3950237"/>
            <a:ext cx="7543820" cy="18619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cap="all" baseline="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C0814"/>
                </a:solidFill>
                <a:effectLst/>
                <a:uLnTx/>
                <a:uFillTx/>
                <a:latin typeface="Verdana" panose="020B0604030504040204" pitchFamily="34" charset="0"/>
                <a:ea typeface="Verdana" panose="020B0604030504040204" pitchFamily="34" charset="0"/>
                <a:cs typeface="Verdana" panose="020B0604030504040204" pitchFamily="34" charset="0"/>
              </a:rPr>
              <a:t>DATE, 12PT, BLACK, CAPITAL LETTERS</a:t>
            </a:r>
          </a:p>
        </p:txBody>
      </p:sp>
      <p:pic>
        <p:nvPicPr>
          <p:cNvPr id="6" name="Image 7">
            <a:extLst>
              <a:ext uri="{FF2B5EF4-FFF2-40B4-BE49-F238E27FC236}">
                <a16:creationId xmlns:a16="http://schemas.microsoft.com/office/drawing/2014/main" id="{F5970FD9-0633-6F48-BD30-5F22C3005E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73" y="0"/>
            <a:ext cx="3084286" cy="6858000"/>
          </a:xfrm>
          <a:prstGeom prst="rect">
            <a:avLst/>
          </a:prstGeom>
        </p:spPr>
      </p:pic>
      <p:pic>
        <p:nvPicPr>
          <p:cNvPr id="7" name="Grafik 6">
            <a:extLst>
              <a:ext uri="{FF2B5EF4-FFF2-40B4-BE49-F238E27FC236}">
                <a16:creationId xmlns:a16="http://schemas.microsoft.com/office/drawing/2014/main" id="{F5D7BEA1-3610-4AFC-AC2F-F022F434A2D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129978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_Quot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48941" y="1918496"/>
            <a:ext cx="6294119" cy="2623024"/>
          </a:xfrm>
        </p:spPr>
        <p:txBody>
          <a:bodyPr anchor="ctr"/>
          <a:lstStyle>
            <a:lvl1pPr algn="ctr">
              <a:defRPr sz="4200" baseline="0">
                <a:solidFill>
                  <a:schemeClr val="bg1"/>
                </a:solidFill>
              </a:defRPr>
            </a:lvl1pPr>
          </a:lstStyle>
          <a:p>
            <a:r>
              <a:rPr lang="en-US" dirty="0"/>
              <a:t>Quote, 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2948940" y="4676395"/>
            <a:ext cx="6294120" cy="607985"/>
          </a:xfrm>
        </p:spPr>
        <p:txBody>
          <a:bodyPr/>
          <a:lstStyle>
            <a:lvl1pPr marL="0" indent="0" algn="ctr">
              <a:buNone/>
              <a:defRPr sz="15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 15pt, bold, capital letters</a:t>
            </a:r>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grpSp>
        <p:nvGrpSpPr>
          <p:cNvPr id="5" name="Gruppieren 4"/>
          <p:cNvGrpSpPr/>
          <p:nvPr userDrawn="1"/>
        </p:nvGrpSpPr>
        <p:grpSpPr>
          <a:xfrm>
            <a:off x="2012909" y="1918497"/>
            <a:ext cx="8166183" cy="2966985"/>
            <a:chOff x="2124513" y="1918497"/>
            <a:chExt cx="8166183" cy="2966985"/>
          </a:xfrm>
        </p:grpSpPr>
        <p:pic>
          <p:nvPicPr>
            <p:cNvPr id="10" name="Imag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24513" y="1918497"/>
              <a:ext cx="657503" cy="2966985"/>
            </a:xfrm>
            <a:prstGeom prst="rect">
              <a:avLst/>
            </a:prstGeom>
          </p:spPr>
        </p:pic>
        <p:pic>
          <p:nvPicPr>
            <p:cNvPr id="11" name="Imag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9633193" y="1918497"/>
              <a:ext cx="657503" cy="2966985"/>
            </a:xfrm>
            <a:prstGeom prst="rect">
              <a:avLst/>
            </a:prstGeom>
          </p:spPr>
        </p:pic>
      </p:grpSp>
      <p:sp>
        <p:nvSpPr>
          <p:cNvPr id="12"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dirty="0"/>
              <a:t>© Expleo Group  |  Confidential  |  Version 2.3  </a:t>
            </a:r>
          </a:p>
        </p:txBody>
      </p:sp>
      <p:pic>
        <p:nvPicPr>
          <p:cNvPr id="13" name="Grafik 12">
            <a:extLst>
              <a:ext uri="{FF2B5EF4-FFF2-40B4-BE49-F238E27FC236}">
                <a16:creationId xmlns:a16="http://schemas.microsoft.com/office/drawing/2014/main" id="{F2BFAE9A-D4BE-4142-A99D-7B426D9C0A30}"/>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296464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_Statemen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48941" y="2346960"/>
            <a:ext cx="6294119" cy="824467"/>
          </a:xfrm>
        </p:spPr>
        <p:txBody>
          <a:bodyPr anchor="b"/>
          <a:lstStyle>
            <a:lvl1pPr algn="ctr">
              <a:defRPr sz="2400" baseline="0">
                <a:solidFill>
                  <a:schemeClr val="tx1"/>
                </a:solidFill>
              </a:defRPr>
            </a:lvl1pPr>
          </a:lstStyle>
          <a:p>
            <a:r>
              <a:rPr lang="en-US" dirty="0"/>
              <a:t>Statement, 24pt,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bg1"/>
                </a:solidFill>
              </a:defRPr>
            </a:lvl1pPr>
          </a:lstStyle>
          <a:p>
            <a:pPr lvl="0"/>
            <a:r>
              <a:rPr lang="en-US" dirty="0"/>
              <a:t>Chapter title</a:t>
            </a:r>
          </a:p>
        </p:txBody>
      </p:sp>
      <p:grpSp>
        <p:nvGrpSpPr>
          <p:cNvPr id="5" name="Gruppieren 4"/>
          <p:cNvGrpSpPr/>
          <p:nvPr userDrawn="1"/>
        </p:nvGrpSpPr>
        <p:grpSpPr>
          <a:xfrm>
            <a:off x="2012909" y="1918497"/>
            <a:ext cx="8166183" cy="2966985"/>
            <a:chOff x="2124513" y="1918497"/>
            <a:chExt cx="8166183" cy="2966985"/>
          </a:xfrm>
        </p:grpSpPr>
        <p:pic>
          <p:nvPicPr>
            <p:cNvPr id="10" name="Imag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24513" y="1918497"/>
              <a:ext cx="657503" cy="2966985"/>
            </a:xfrm>
            <a:prstGeom prst="rect">
              <a:avLst/>
            </a:prstGeom>
          </p:spPr>
        </p:pic>
        <p:pic>
          <p:nvPicPr>
            <p:cNvPr id="11" name="Imag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9633193" y="1918497"/>
              <a:ext cx="657503" cy="2966985"/>
            </a:xfrm>
            <a:prstGeom prst="rect">
              <a:avLst/>
            </a:prstGeom>
          </p:spPr>
        </p:pic>
      </p:gr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dirty="0"/>
              <a:t>© Expleo Group  |  Confidential  |  Version 2.3  </a:t>
            </a:r>
          </a:p>
        </p:txBody>
      </p:sp>
      <p:sp>
        <p:nvSpPr>
          <p:cNvPr id="7" name="Textplatzhalter 6">
            <a:extLst>
              <a:ext uri="{FF2B5EF4-FFF2-40B4-BE49-F238E27FC236}">
                <a16:creationId xmlns:a16="http://schemas.microsoft.com/office/drawing/2014/main" id="{E6542259-5C42-4B5C-8BFE-C3D877E21CBC}"/>
              </a:ext>
            </a:extLst>
          </p:cNvPr>
          <p:cNvSpPr>
            <a:spLocks noGrp="1"/>
          </p:cNvSpPr>
          <p:nvPr>
            <p:ph type="body" sz="quarter" idx="14" hasCustomPrompt="1"/>
          </p:nvPr>
        </p:nvSpPr>
        <p:spPr>
          <a:xfrm>
            <a:off x="2949575" y="3307080"/>
            <a:ext cx="6292850" cy="1204912"/>
          </a:xfrm>
        </p:spPr>
        <p:txBody>
          <a:bodyPr/>
          <a:lstStyle>
            <a:lvl1pPr algn="ctr">
              <a:defRPr sz="1100" b="0">
                <a:solidFill>
                  <a:schemeClr val="bg1"/>
                </a:solidFill>
              </a:defRPr>
            </a:lvl1pPr>
            <a:lvl2pPr algn="ctr">
              <a:defRPr sz="1100" b="0">
                <a:solidFill>
                  <a:schemeClr val="bg1"/>
                </a:solidFill>
              </a:defRPr>
            </a:lvl2pPr>
            <a:lvl3pPr algn="ctr">
              <a:defRPr sz="1100" b="0">
                <a:solidFill>
                  <a:schemeClr val="bg1"/>
                </a:solidFill>
              </a:defRPr>
            </a:lvl3pPr>
            <a:lvl4pPr algn="ctr">
              <a:defRPr sz="1100" b="0">
                <a:solidFill>
                  <a:schemeClr val="bg1"/>
                </a:solidFill>
              </a:defRPr>
            </a:lvl4pPr>
            <a:lvl5pPr algn="ctr">
              <a:defRPr sz="1100" b="0">
                <a:solidFill>
                  <a:schemeClr val="bg1"/>
                </a:solidFill>
              </a:defRPr>
            </a:lvl5pPr>
          </a:lstStyle>
          <a:p>
            <a:pPr lvl="0"/>
            <a:r>
              <a:rPr lang="en-GB" noProof="0" dirty="0"/>
              <a:t>Flowing text level, 11 </a:t>
            </a:r>
            <a:r>
              <a:rPr lang="en-GB" noProof="0" dirty="0" err="1"/>
              <a:t>pt</a:t>
            </a:r>
            <a:endParaRPr lang="en-GB" noProof="0" dirty="0"/>
          </a:p>
        </p:txBody>
      </p:sp>
      <p:pic>
        <p:nvPicPr>
          <p:cNvPr id="12" name="Grafik 11">
            <a:extLst>
              <a:ext uri="{FF2B5EF4-FFF2-40B4-BE49-F238E27FC236}">
                <a16:creationId xmlns:a16="http://schemas.microsoft.com/office/drawing/2014/main" id="{8E36D6B8-34E1-4D4D-98B3-C61E32029F30}"/>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26638112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slide_Black">
    <p:bg>
      <p:bgPr>
        <a:solidFill>
          <a:schemeClr val="tx1"/>
        </a:solidFill>
        <a:effectLst/>
      </p:bgPr>
    </p:bg>
    <p:spTree>
      <p:nvGrpSpPr>
        <p:cNvPr id="1" name=""/>
        <p:cNvGrpSpPr/>
        <p:nvPr/>
      </p:nvGrpSpPr>
      <p:grpSpPr>
        <a:xfrm>
          <a:off x="0" y="0"/>
          <a:ext cx="0" cy="0"/>
          <a:chOff x="0" y="0"/>
          <a:chExt cx="0" cy="0"/>
        </a:xfrm>
      </p:grpSpPr>
      <p:sp>
        <p:nvSpPr>
          <p:cNvPr id="6" name="ZoneTexte 7"/>
          <p:cNvSpPr txBox="1"/>
          <p:nvPr userDrawn="1"/>
        </p:nvSpPr>
        <p:spPr>
          <a:xfrm>
            <a:off x="9939337" y="6362807"/>
            <a:ext cx="1965325" cy="264688"/>
          </a:xfrm>
          <a:prstGeom prst="rect">
            <a:avLst/>
          </a:prstGeom>
          <a:noFill/>
        </p:spPr>
        <p:txBody>
          <a:bodyPr wrap="square" lIns="0" tIns="0" rIns="0" bIns="0" rtlCol="0" anchor="ctr">
            <a:noAutofit/>
          </a:bodyPr>
          <a:lstStyle/>
          <a:p>
            <a:pPr algn="r">
              <a:lnSpc>
                <a:spcPct val="80000"/>
              </a:lnSpc>
            </a:pPr>
            <a:r>
              <a:rPr lang="en-US" sz="1400" b="1" dirty="0">
                <a:solidFill>
                  <a:srgbClr val="805CE5"/>
                </a:solidFill>
                <a:latin typeface="Verdana" panose="020B0604030504040204" pitchFamily="34" charset="0"/>
                <a:ea typeface="Verdana" panose="020B0604030504040204" pitchFamily="34" charset="0"/>
                <a:cs typeface="Verdana" panose="020B0604030504040204" pitchFamily="34" charset="0"/>
              </a:rPr>
              <a:t>expleogroup.com</a:t>
            </a:r>
          </a:p>
        </p:txBody>
      </p:sp>
      <p:pic>
        <p:nvPicPr>
          <p:cNvPr id="9" name="Grafik 8">
            <a:extLst>
              <a:ext uri="{FF2B5EF4-FFF2-40B4-BE49-F238E27FC236}">
                <a16:creationId xmlns:a16="http://schemas.microsoft.com/office/drawing/2014/main" id="{15B3DD9F-06AE-4950-9B98-9D656A2EC4A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14723" y="2197100"/>
            <a:ext cx="4757766" cy="1567460"/>
          </a:xfrm>
          <a:prstGeom prst="rect">
            <a:avLst/>
          </a:prstGeom>
        </p:spPr>
      </p:pic>
      <p:sp>
        <p:nvSpPr>
          <p:cNvPr id="4" name="Textfeld 3">
            <a:extLst>
              <a:ext uri="{FF2B5EF4-FFF2-40B4-BE49-F238E27FC236}">
                <a16:creationId xmlns:a16="http://schemas.microsoft.com/office/drawing/2014/main" id="{EC395935-B820-426F-B6B7-1E382F11D82C}"/>
              </a:ext>
            </a:extLst>
          </p:cNvPr>
          <p:cNvSpPr txBox="1"/>
          <p:nvPr userDrawn="1"/>
        </p:nvSpPr>
        <p:spPr>
          <a:xfrm>
            <a:off x="3983942" y="3479679"/>
            <a:ext cx="4210050" cy="200055"/>
          </a:xfrm>
          <a:prstGeom prst="rect">
            <a:avLst/>
          </a:prstGeom>
          <a:noFill/>
        </p:spPr>
        <p:txBody>
          <a:bodyPr wrap="square" lIns="0" tIns="0" rIns="0" bIns="0" rtlCol="0">
            <a:spAutoFit/>
          </a:bodyPr>
          <a:lstStyle/>
          <a:p>
            <a:pPr algn="ctr"/>
            <a:r>
              <a:rPr lang="en-US" sz="1300" b="1" noProof="0" dirty="0">
                <a:solidFill>
                  <a:schemeClr val="bg1"/>
                </a:solidFill>
              </a:rPr>
              <a:t>Think bold, act reliable</a:t>
            </a:r>
            <a:endParaRPr lang="de-DE" sz="1300" b="1" dirty="0" err="1">
              <a:solidFill>
                <a:schemeClr val="bg1"/>
              </a:solidFill>
            </a:endParaRPr>
          </a:p>
        </p:txBody>
      </p:sp>
      <p:sp>
        <p:nvSpPr>
          <p:cNvPr id="11" name="Textplatzhalter 7">
            <a:extLst>
              <a:ext uri="{FF2B5EF4-FFF2-40B4-BE49-F238E27FC236}">
                <a16:creationId xmlns:a16="http://schemas.microsoft.com/office/drawing/2014/main" id="{2CA68B89-F2AB-4C3C-ADF3-1F9A973ED363}"/>
              </a:ext>
            </a:extLst>
          </p:cNvPr>
          <p:cNvSpPr>
            <a:spLocks noGrp="1"/>
          </p:cNvSpPr>
          <p:nvPr>
            <p:ph type="body" sz="quarter" idx="13" hasCustomPrompt="1"/>
          </p:nvPr>
        </p:nvSpPr>
        <p:spPr>
          <a:xfrm>
            <a:off x="982663" y="5593080"/>
            <a:ext cx="4579937" cy="286597"/>
          </a:xfrm>
        </p:spPr>
        <p:txBody>
          <a:bodyPr anchor="t" anchorCtr="0"/>
          <a:lstStyle>
            <a:lvl1pPr>
              <a:spcBef>
                <a:spcPts val="300"/>
              </a:spcBef>
              <a:defRPr>
                <a:solidFill>
                  <a:schemeClr val="bg1"/>
                </a:solidFill>
              </a:defRPr>
            </a:lvl1pPr>
            <a:lvl2pPr>
              <a:spcBef>
                <a:spcPts val="300"/>
              </a:spcBef>
              <a:defRPr>
                <a:solidFill>
                  <a:schemeClr val="tx2"/>
                </a:solidFill>
              </a:defRPr>
            </a:lvl2pPr>
          </a:lstStyle>
          <a:p>
            <a:pPr lvl="0"/>
            <a:r>
              <a:rPr lang="de-DE" dirty="0"/>
              <a:t>Name Last Name</a:t>
            </a:r>
          </a:p>
        </p:txBody>
      </p:sp>
      <p:sp>
        <p:nvSpPr>
          <p:cNvPr id="12" name="Untertitel 2">
            <a:extLst>
              <a:ext uri="{FF2B5EF4-FFF2-40B4-BE49-F238E27FC236}">
                <a16:creationId xmlns:a16="http://schemas.microsoft.com/office/drawing/2014/main" id="{47E7C8B8-7F34-403C-83C0-B85862D7457B}"/>
              </a:ext>
            </a:extLst>
          </p:cNvPr>
          <p:cNvSpPr>
            <a:spLocks noGrp="1"/>
          </p:cNvSpPr>
          <p:nvPr>
            <p:ph type="subTitle" idx="1" hasCustomPrompt="1"/>
          </p:nvPr>
        </p:nvSpPr>
        <p:spPr>
          <a:xfrm>
            <a:off x="982661" y="5870152"/>
            <a:ext cx="4579939" cy="757343"/>
          </a:xfrm>
          <a:prstGeom prst="rect">
            <a:avLst/>
          </a:prstGeom>
        </p:spPr>
        <p:txBody>
          <a:bodyPr lIns="0" tIns="0" rIns="0" bIns="0">
            <a:noAutofit/>
          </a:bodyPr>
          <a:lstStyle>
            <a:lvl1pPr marL="0" marR="0" indent="0" algn="l" defTabSz="914400" rtl="0" eaLnBrk="1" fontAlgn="auto" latinLnBrk="0" hangingPunct="1">
              <a:lnSpc>
                <a:spcPct val="140000"/>
              </a:lnSpc>
              <a:spcBef>
                <a:spcPts val="0"/>
              </a:spcBef>
              <a:spcAft>
                <a:spcPts val="0"/>
              </a:spcAft>
              <a:buClrTx/>
              <a:buSzTx/>
              <a:buFont typeface="Arial" pitchFamily="34" charset="0"/>
              <a:buNone/>
              <a:tabLst/>
              <a:defRPr lang="de-DE" sz="1100" b="0" kern="1200" noProof="0" smtClean="0">
                <a:solidFill>
                  <a:schemeClr val="bg1"/>
                </a:solidFill>
                <a:latin typeface="+mn-lt"/>
                <a:ea typeface="+mn-ea"/>
                <a:cs typeface="+mn-cs"/>
                <a:sym typeface="Symbol" panose="05050102010706020507" pitchFamily="18" charset="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Position  City  Country</a:t>
            </a:r>
            <a:br>
              <a:rPr lang="en-GB" noProof="0" dirty="0"/>
            </a:br>
            <a:r>
              <a:rPr lang="en-GB" noProof="0" dirty="0"/>
              <a:t>T. +33 01 02 03 04 05 • M. +33 (0) 602 03 04 05</a:t>
            </a:r>
            <a:br>
              <a:rPr lang="en-GB" noProof="0" dirty="0"/>
            </a:br>
            <a:r>
              <a:rPr lang="en-GB" noProof="0" dirty="0"/>
              <a:t>name@expleogroup.com</a:t>
            </a:r>
          </a:p>
          <a:p>
            <a:endParaRPr lang="en-GB" noProof="0" dirty="0"/>
          </a:p>
        </p:txBody>
      </p:sp>
    </p:spTree>
    <p:extLst>
      <p:ext uri="{BB962C8B-B14F-4D97-AF65-F5344CB8AC3E}">
        <p14:creationId xmlns:p14="http://schemas.microsoft.com/office/powerpoint/2010/main" val="3846847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slide_White">
    <p:bg>
      <p:bgPr>
        <a:solidFill>
          <a:schemeClr val="bg1"/>
        </a:solidFill>
        <a:effectLst/>
      </p:bgPr>
    </p:bg>
    <p:spTree>
      <p:nvGrpSpPr>
        <p:cNvPr id="1" name=""/>
        <p:cNvGrpSpPr/>
        <p:nvPr/>
      </p:nvGrpSpPr>
      <p:grpSpPr>
        <a:xfrm>
          <a:off x="0" y="0"/>
          <a:ext cx="0" cy="0"/>
          <a:chOff x="0" y="0"/>
          <a:chExt cx="0" cy="0"/>
        </a:xfrm>
      </p:grpSpPr>
      <p:sp>
        <p:nvSpPr>
          <p:cNvPr id="7" name="ZoneTexte 7"/>
          <p:cNvSpPr txBox="1"/>
          <p:nvPr userDrawn="1"/>
        </p:nvSpPr>
        <p:spPr>
          <a:xfrm>
            <a:off x="9939337" y="6362807"/>
            <a:ext cx="1965325" cy="264688"/>
          </a:xfrm>
          <a:prstGeom prst="rect">
            <a:avLst/>
          </a:prstGeom>
          <a:noFill/>
        </p:spPr>
        <p:txBody>
          <a:bodyPr wrap="square" lIns="0" tIns="0" rIns="0" bIns="0" rtlCol="0" anchor="ctr">
            <a:noAutofit/>
          </a:bodyPr>
          <a:lstStyle/>
          <a:p>
            <a:pPr algn="r">
              <a:lnSpc>
                <a:spcPct val="80000"/>
              </a:lnSpc>
            </a:pPr>
            <a:r>
              <a:rPr lang="en-US" sz="1400" b="1" dirty="0">
                <a:solidFill>
                  <a:schemeClr val="accent1"/>
                </a:solidFill>
                <a:latin typeface="Verdana" panose="020B0604030504040204" pitchFamily="34" charset="0"/>
                <a:ea typeface="Verdana" panose="020B0604030504040204" pitchFamily="34" charset="0"/>
                <a:cs typeface="Verdana" panose="020B0604030504040204" pitchFamily="34" charset="0"/>
              </a:rPr>
              <a:t>expleogroup.com</a:t>
            </a:r>
          </a:p>
        </p:txBody>
      </p:sp>
      <p:pic>
        <p:nvPicPr>
          <p:cNvPr id="9" name="Grafik 8">
            <a:extLst>
              <a:ext uri="{FF2B5EF4-FFF2-40B4-BE49-F238E27FC236}">
                <a16:creationId xmlns:a16="http://schemas.microsoft.com/office/drawing/2014/main" id="{FB556BCE-1D37-4F04-BE99-188FE11E706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14723" y="2197100"/>
            <a:ext cx="4757766" cy="1567460"/>
          </a:xfrm>
          <a:prstGeom prst="rect">
            <a:avLst/>
          </a:prstGeom>
        </p:spPr>
      </p:pic>
      <p:sp>
        <p:nvSpPr>
          <p:cNvPr id="10" name="Textfeld 9">
            <a:extLst>
              <a:ext uri="{FF2B5EF4-FFF2-40B4-BE49-F238E27FC236}">
                <a16:creationId xmlns:a16="http://schemas.microsoft.com/office/drawing/2014/main" id="{A419E1E8-6E9D-4797-9AFA-D329190C4B62}"/>
              </a:ext>
            </a:extLst>
          </p:cNvPr>
          <p:cNvSpPr txBox="1"/>
          <p:nvPr userDrawn="1"/>
        </p:nvSpPr>
        <p:spPr>
          <a:xfrm>
            <a:off x="3983942" y="3479679"/>
            <a:ext cx="4210050" cy="200055"/>
          </a:xfrm>
          <a:prstGeom prst="rect">
            <a:avLst/>
          </a:prstGeom>
          <a:noFill/>
        </p:spPr>
        <p:txBody>
          <a:bodyPr wrap="square" lIns="0" tIns="0" rIns="0" bIns="0" rtlCol="0">
            <a:spAutoFit/>
          </a:bodyPr>
          <a:lstStyle/>
          <a:p>
            <a:pPr algn="ctr"/>
            <a:r>
              <a:rPr lang="en-US" sz="1300" b="1" noProof="0" dirty="0">
                <a:solidFill>
                  <a:schemeClr val="accent1"/>
                </a:solidFill>
              </a:rPr>
              <a:t>Think bold, act reliable</a:t>
            </a:r>
            <a:endParaRPr lang="de-DE" sz="1300" b="1" dirty="0" err="1">
              <a:solidFill>
                <a:schemeClr val="accent1"/>
              </a:solidFill>
            </a:endParaRPr>
          </a:p>
        </p:txBody>
      </p:sp>
      <p:sp>
        <p:nvSpPr>
          <p:cNvPr id="17" name="Textplatzhalter 7">
            <a:extLst>
              <a:ext uri="{FF2B5EF4-FFF2-40B4-BE49-F238E27FC236}">
                <a16:creationId xmlns:a16="http://schemas.microsoft.com/office/drawing/2014/main" id="{250225B8-96F0-47E1-9257-1CC876458949}"/>
              </a:ext>
            </a:extLst>
          </p:cNvPr>
          <p:cNvSpPr>
            <a:spLocks noGrp="1"/>
          </p:cNvSpPr>
          <p:nvPr>
            <p:ph type="body" sz="quarter" idx="14" hasCustomPrompt="1"/>
          </p:nvPr>
        </p:nvSpPr>
        <p:spPr>
          <a:xfrm>
            <a:off x="982663" y="5593080"/>
            <a:ext cx="4579937" cy="286597"/>
          </a:xfrm>
        </p:spPr>
        <p:txBody>
          <a:bodyPr anchor="t" anchorCtr="0"/>
          <a:lstStyle>
            <a:lvl1pPr>
              <a:spcBef>
                <a:spcPts val="300"/>
              </a:spcBef>
              <a:defRPr>
                <a:solidFill>
                  <a:schemeClr val="tx1"/>
                </a:solidFill>
              </a:defRPr>
            </a:lvl1pPr>
            <a:lvl2pPr>
              <a:spcBef>
                <a:spcPts val="300"/>
              </a:spcBef>
              <a:defRPr>
                <a:solidFill>
                  <a:schemeClr val="tx2"/>
                </a:solidFill>
              </a:defRPr>
            </a:lvl2pPr>
          </a:lstStyle>
          <a:p>
            <a:pPr lvl="0"/>
            <a:r>
              <a:rPr lang="de-DE" dirty="0"/>
              <a:t>Name Last Name</a:t>
            </a:r>
          </a:p>
        </p:txBody>
      </p:sp>
      <p:sp>
        <p:nvSpPr>
          <p:cNvPr id="19" name="Untertitel 2">
            <a:extLst>
              <a:ext uri="{FF2B5EF4-FFF2-40B4-BE49-F238E27FC236}">
                <a16:creationId xmlns:a16="http://schemas.microsoft.com/office/drawing/2014/main" id="{D2FB4B49-9D82-4C33-89FC-33AB6BCFCABD}"/>
              </a:ext>
            </a:extLst>
          </p:cNvPr>
          <p:cNvSpPr>
            <a:spLocks noGrp="1"/>
          </p:cNvSpPr>
          <p:nvPr>
            <p:ph type="subTitle" idx="1" hasCustomPrompt="1"/>
          </p:nvPr>
        </p:nvSpPr>
        <p:spPr>
          <a:xfrm>
            <a:off x="982661" y="5870152"/>
            <a:ext cx="4579939" cy="757343"/>
          </a:xfrm>
          <a:prstGeom prst="rect">
            <a:avLst/>
          </a:prstGeom>
        </p:spPr>
        <p:txBody>
          <a:bodyPr lIns="0" tIns="0" rIns="0" bIns="0">
            <a:noAutofit/>
          </a:bodyPr>
          <a:lstStyle>
            <a:lvl1pPr marL="0" marR="0" indent="0" algn="l" defTabSz="914400" rtl="0" eaLnBrk="1" fontAlgn="auto" latinLnBrk="0" hangingPunct="1">
              <a:lnSpc>
                <a:spcPct val="140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sym typeface="Symbol" panose="05050102010706020507" pitchFamily="18" charset="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Position  City  Country</a:t>
            </a:r>
            <a:br>
              <a:rPr lang="en-GB" noProof="0" dirty="0"/>
            </a:br>
            <a:r>
              <a:rPr lang="en-GB" noProof="0" dirty="0"/>
              <a:t>T. +33 01 02 03 04 05 • M. +33 (0) 602 03 04 05</a:t>
            </a:r>
            <a:br>
              <a:rPr lang="en-GB" noProof="0" dirty="0"/>
            </a:br>
            <a:r>
              <a:rPr lang="en-GB" noProof="0" dirty="0"/>
              <a:t>name@expleogroup.com</a:t>
            </a:r>
          </a:p>
          <a:p>
            <a:endParaRPr lang="en-GB" noProof="0" dirty="0"/>
          </a:p>
        </p:txBody>
      </p:sp>
    </p:spTree>
    <p:extLst>
      <p:ext uri="{BB962C8B-B14F-4D97-AF65-F5344CB8AC3E}">
        <p14:creationId xmlns:p14="http://schemas.microsoft.com/office/powerpoint/2010/main" val="1906571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s">
    <p:spTree>
      <p:nvGrpSpPr>
        <p:cNvPr id="1" name=""/>
        <p:cNvGrpSpPr/>
        <p:nvPr/>
      </p:nvGrpSpPr>
      <p:grpSpPr>
        <a:xfrm>
          <a:off x="0" y="0"/>
          <a:ext cx="0" cy="0"/>
          <a:chOff x="0" y="0"/>
          <a:chExt cx="0" cy="0"/>
        </a:xfrm>
      </p:grpSpPr>
      <p:sp>
        <p:nvSpPr>
          <p:cNvPr id="16" name="Titel 1"/>
          <p:cNvSpPr>
            <a:spLocks noGrp="1"/>
          </p:cNvSpPr>
          <p:nvPr>
            <p:ph type="title" hasCustomPrompt="1"/>
          </p:nvPr>
        </p:nvSpPr>
        <p:spPr>
          <a:xfrm>
            <a:off x="527051" y="548680"/>
            <a:ext cx="10177461" cy="720080"/>
          </a:xfrm>
          <a:prstGeom prst="rect">
            <a:avLst/>
          </a:prstGeom>
        </p:spPr>
        <p:txBody>
          <a:bodyPr lIns="0" tIns="0" rIns="0" bIns="0" anchor="t">
            <a:noAutofit/>
          </a:bodyPr>
          <a:lstStyle>
            <a:lvl1pPr algn="l">
              <a:lnSpc>
                <a:spcPct val="95000"/>
              </a:lnSpc>
              <a:defRPr sz="2400" b="1">
                <a:solidFill>
                  <a:schemeClr val="tx2"/>
                </a:solidFill>
                <a:latin typeface="+mn-lt"/>
              </a:defRPr>
            </a:lvl1pPr>
          </a:lstStyle>
          <a:p>
            <a:r>
              <a:rPr lang="en-GB" noProof="0" dirty="0"/>
              <a:t>Click to add core message</a:t>
            </a:r>
          </a:p>
        </p:txBody>
      </p:sp>
      <p:sp>
        <p:nvSpPr>
          <p:cNvPr id="17" name="Text Placeholder 3"/>
          <p:cNvSpPr>
            <a:spLocks noGrp="1"/>
          </p:cNvSpPr>
          <p:nvPr>
            <p:ph type="body" sz="quarter" idx="13" hasCustomPrompt="1"/>
          </p:nvPr>
        </p:nvSpPr>
        <p:spPr>
          <a:xfrm>
            <a:off x="527051" y="288001"/>
            <a:ext cx="10176000" cy="244475"/>
          </a:xfrm>
          <a:prstGeom prst="rect">
            <a:avLst/>
          </a:prstGeom>
        </p:spPr>
        <p:txBody>
          <a:bodyPr lIns="0" tIns="0" rIns="0" bIns="0">
            <a:normAutofit/>
          </a:bodyPr>
          <a:lstStyle>
            <a:lvl1pPr marL="0" indent="0">
              <a:lnSpc>
                <a:spcPct val="95000"/>
              </a:lnSpc>
              <a:spcBef>
                <a:spcPts val="0"/>
              </a:spcBef>
              <a:buFontTx/>
              <a:buNone/>
              <a:defRPr sz="1400" baseline="0">
                <a:solidFill>
                  <a:srgbClr val="353535"/>
                </a:solidFill>
              </a:defRPr>
            </a:lvl1pPr>
          </a:lstStyle>
          <a:p>
            <a:r>
              <a:rPr lang="en-GB" noProof="0" dirty="0"/>
              <a:t>Click to add chapter heading (optional)</a:t>
            </a:r>
          </a:p>
        </p:txBody>
      </p:sp>
      <p:sp>
        <p:nvSpPr>
          <p:cNvPr id="18" name="Footer Placeholder 4"/>
          <p:cNvSpPr>
            <a:spLocks noGrp="1"/>
          </p:cNvSpPr>
          <p:nvPr>
            <p:ph type="ftr" sz="quarter" idx="11"/>
          </p:nvPr>
        </p:nvSpPr>
        <p:spPr>
          <a:xfrm>
            <a:off x="527051" y="6638926"/>
            <a:ext cx="10896643" cy="138392"/>
          </a:xfrm>
          <a:prstGeom prst="rect">
            <a:avLst/>
          </a:prstGeom>
        </p:spPr>
        <p:txBody>
          <a:bodyPr lIns="0" tIns="0" rIns="0" bIns="0"/>
          <a:lstStyle>
            <a:lvl1pPr algn="r">
              <a:lnSpc>
                <a:spcPct val="95000"/>
              </a:lnSpc>
              <a:defRPr sz="800">
                <a:solidFill>
                  <a:srgbClr val="353535"/>
                </a:solidFill>
              </a:defRPr>
            </a:lvl1pPr>
          </a:lstStyle>
          <a:p>
            <a:r>
              <a:rPr lang="en-GB" dirty="0"/>
              <a:t>© SQS Group Limited  |  Title of the Presentation  |  February 2013  |</a:t>
            </a:r>
            <a:endParaRPr lang="de-DE" dirty="0"/>
          </a:p>
        </p:txBody>
      </p:sp>
      <p:sp>
        <p:nvSpPr>
          <p:cNvPr id="19" name="Slide Number Placeholder 5"/>
          <p:cNvSpPr>
            <a:spLocks noGrp="1"/>
          </p:cNvSpPr>
          <p:nvPr>
            <p:ph type="sldNum" sz="quarter" idx="12"/>
          </p:nvPr>
        </p:nvSpPr>
        <p:spPr>
          <a:xfrm>
            <a:off x="11436007" y="6638926"/>
            <a:ext cx="228944" cy="131905"/>
          </a:xfrm>
          <a:prstGeom prst="rect">
            <a:avLst/>
          </a:prstGeom>
        </p:spPr>
        <p:txBody>
          <a:bodyPr lIns="0" tIns="0" rIns="0" bIns="0"/>
          <a:lstStyle>
            <a:lvl1pPr algn="ctr">
              <a:lnSpc>
                <a:spcPct val="95000"/>
              </a:lnSpc>
              <a:defRPr sz="800">
                <a:solidFill>
                  <a:srgbClr val="353535"/>
                </a:solidFill>
              </a:defRPr>
            </a:lvl1pPr>
          </a:lstStyle>
          <a:p>
            <a:fld id="{F219A1F5-B91F-4AB0-9BCF-8F2B2D26DDB9}" type="slidenum">
              <a:rPr lang="de-DE" smtClean="0"/>
              <a:pPr/>
              <a:t>‹#›</a:t>
            </a:fld>
            <a:endParaRPr lang="de-DE" dirty="0"/>
          </a:p>
        </p:txBody>
      </p:sp>
      <p:cxnSp>
        <p:nvCxnSpPr>
          <p:cNvPr id="27" name="Gerade Verbindung 18"/>
          <p:cNvCxnSpPr/>
          <p:nvPr userDrawn="1"/>
        </p:nvCxnSpPr>
        <p:spPr>
          <a:xfrm>
            <a:off x="527051" y="6541144"/>
            <a:ext cx="11137900" cy="0"/>
          </a:xfrm>
          <a:prstGeom prst="line">
            <a:avLst/>
          </a:prstGeom>
          <a:ln w="9525">
            <a:solidFill>
              <a:srgbClr val="777777"/>
            </a:solidFill>
          </a:ln>
        </p:spPr>
        <p:style>
          <a:lnRef idx="1">
            <a:schemeClr val="accent1"/>
          </a:lnRef>
          <a:fillRef idx="0">
            <a:schemeClr val="accent1"/>
          </a:fillRef>
          <a:effectRef idx="0">
            <a:schemeClr val="accent1"/>
          </a:effectRef>
          <a:fontRef idx="minor">
            <a:schemeClr val="tx1"/>
          </a:fontRef>
        </p:style>
      </p:cxnSp>
      <p:cxnSp>
        <p:nvCxnSpPr>
          <p:cNvPr id="28" name="Gerade Verbindung 18"/>
          <p:cNvCxnSpPr/>
          <p:nvPr userDrawn="1"/>
        </p:nvCxnSpPr>
        <p:spPr>
          <a:xfrm>
            <a:off x="527051" y="1299270"/>
            <a:ext cx="11137900" cy="0"/>
          </a:xfrm>
          <a:prstGeom prst="line">
            <a:avLst/>
          </a:prstGeom>
          <a:ln w="9525">
            <a:solidFill>
              <a:srgbClr val="777777"/>
            </a:solidFill>
          </a:ln>
        </p:spPr>
        <p:style>
          <a:lnRef idx="1">
            <a:schemeClr val="accent1"/>
          </a:lnRef>
          <a:fillRef idx="0">
            <a:schemeClr val="accent1"/>
          </a:fillRef>
          <a:effectRef idx="0">
            <a:schemeClr val="accent1"/>
          </a:effectRef>
          <a:fontRef idx="minor">
            <a:schemeClr val="tx1"/>
          </a:fontRef>
        </p:style>
      </p:cxnSp>
      <p:sp>
        <p:nvSpPr>
          <p:cNvPr id="11" name="Inhaltsplatzhalter 2"/>
          <p:cNvSpPr>
            <a:spLocks noGrp="1"/>
          </p:cNvSpPr>
          <p:nvPr>
            <p:ph idx="1" hasCustomPrompt="1"/>
          </p:nvPr>
        </p:nvSpPr>
        <p:spPr>
          <a:xfrm>
            <a:off x="528000" y="1512000"/>
            <a:ext cx="5472752" cy="4950000"/>
          </a:xfrm>
          <a:prstGeom prst="rect">
            <a:avLst/>
          </a:prstGeom>
        </p:spPr>
        <p:txBody>
          <a:bodyPr lIns="0" tIns="0" rIns="0" bIns="0">
            <a:noAutofit/>
          </a:bodyPr>
          <a:lstStyle>
            <a:lvl1pPr marL="0" indent="0">
              <a:lnSpc>
                <a:spcPct val="95000"/>
              </a:lnSpc>
              <a:spcBef>
                <a:spcPts val="0"/>
              </a:spcBef>
              <a:spcAft>
                <a:spcPts val="600"/>
              </a:spcAft>
              <a:buNone/>
              <a:defRPr sz="1800" b="1">
                <a:solidFill>
                  <a:schemeClr val="tx2"/>
                </a:solidFill>
                <a:latin typeface="+mn-lt"/>
              </a:defRPr>
            </a:lvl1pPr>
            <a:lvl2pPr marL="266700" indent="-266700">
              <a:lnSpc>
                <a:spcPct val="95000"/>
              </a:lnSpc>
              <a:spcBef>
                <a:spcPts val="0"/>
              </a:spcBef>
              <a:spcAft>
                <a:spcPts val="600"/>
              </a:spcAft>
              <a:buFont typeface="Arial" pitchFamily="34" charset="0"/>
              <a:buChar char="•"/>
              <a:defRPr sz="1800">
                <a:solidFill>
                  <a:srgbClr val="353535"/>
                </a:solidFill>
                <a:latin typeface="+mn-lt"/>
              </a:defRPr>
            </a:lvl2pPr>
            <a:lvl3pPr marL="542925" indent="-276225">
              <a:lnSpc>
                <a:spcPct val="95000"/>
              </a:lnSpc>
              <a:spcBef>
                <a:spcPts val="0"/>
              </a:spcBef>
              <a:spcAft>
                <a:spcPts val="600"/>
              </a:spcAft>
              <a:defRPr sz="1800">
                <a:solidFill>
                  <a:srgbClr val="353535"/>
                </a:solidFill>
                <a:latin typeface="+mn-lt"/>
              </a:defRPr>
            </a:lvl3pPr>
            <a:lvl4pPr marL="809625" indent="-266700">
              <a:lnSpc>
                <a:spcPct val="95000"/>
              </a:lnSpc>
              <a:spcBef>
                <a:spcPts val="0"/>
              </a:spcBef>
              <a:spcAft>
                <a:spcPts val="600"/>
              </a:spcAft>
              <a:buFont typeface="Arial" pitchFamily="34" charset="0"/>
              <a:buChar char="•"/>
              <a:defRPr sz="1600">
                <a:solidFill>
                  <a:srgbClr val="353535"/>
                </a:solidFill>
                <a:latin typeface="+mn-lt"/>
              </a:defRPr>
            </a:lvl4pPr>
            <a:lvl5pPr marL="1076325" indent="-266700">
              <a:lnSpc>
                <a:spcPct val="95000"/>
              </a:lnSpc>
              <a:spcBef>
                <a:spcPts val="0"/>
              </a:spcBef>
              <a:spcAft>
                <a:spcPts val="600"/>
              </a:spcAft>
              <a:buFont typeface="Arial" pitchFamily="34" charset="0"/>
              <a:buChar char="•"/>
              <a:defRPr sz="1600">
                <a:solidFill>
                  <a:srgbClr val="353535"/>
                </a:solidFill>
                <a:latin typeface="+mn-lt"/>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2" name="Inhaltsplatzhalter 2"/>
          <p:cNvSpPr>
            <a:spLocks noGrp="1"/>
          </p:cNvSpPr>
          <p:nvPr>
            <p:ph idx="14" hasCustomPrompt="1"/>
          </p:nvPr>
        </p:nvSpPr>
        <p:spPr>
          <a:xfrm>
            <a:off x="6214533" y="1512000"/>
            <a:ext cx="5472752" cy="4950000"/>
          </a:xfrm>
          <a:prstGeom prst="rect">
            <a:avLst/>
          </a:prstGeom>
        </p:spPr>
        <p:txBody>
          <a:bodyPr lIns="0" tIns="0" rIns="0" bIns="0">
            <a:noAutofit/>
          </a:bodyPr>
          <a:lstStyle>
            <a:lvl1pPr marL="0" indent="0">
              <a:lnSpc>
                <a:spcPct val="95000"/>
              </a:lnSpc>
              <a:spcBef>
                <a:spcPts val="0"/>
              </a:spcBef>
              <a:spcAft>
                <a:spcPts val="600"/>
              </a:spcAft>
              <a:buNone/>
              <a:defRPr sz="1800" b="1">
                <a:solidFill>
                  <a:schemeClr val="tx2"/>
                </a:solidFill>
                <a:latin typeface="+mn-lt"/>
              </a:defRPr>
            </a:lvl1pPr>
            <a:lvl2pPr marL="266700" indent="-266700">
              <a:lnSpc>
                <a:spcPct val="95000"/>
              </a:lnSpc>
              <a:spcBef>
                <a:spcPts val="0"/>
              </a:spcBef>
              <a:spcAft>
                <a:spcPts val="600"/>
              </a:spcAft>
              <a:buFont typeface="Arial" pitchFamily="34" charset="0"/>
              <a:buChar char="•"/>
              <a:defRPr sz="1800">
                <a:solidFill>
                  <a:srgbClr val="353535"/>
                </a:solidFill>
                <a:latin typeface="+mn-lt"/>
              </a:defRPr>
            </a:lvl2pPr>
            <a:lvl3pPr marL="542925" indent="-276225">
              <a:lnSpc>
                <a:spcPct val="95000"/>
              </a:lnSpc>
              <a:spcBef>
                <a:spcPts val="0"/>
              </a:spcBef>
              <a:spcAft>
                <a:spcPts val="600"/>
              </a:spcAft>
              <a:defRPr sz="1800">
                <a:solidFill>
                  <a:srgbClr val="353535"/>
                </a:solidFill>
                <a:latin typeface="+mn-lt"/>
              </a:defRPr>
            </a:lvl3pPr>
            <a:lvl4pPr marL="809625" indent="-266700">
              <a:lnSpc>
                <a:spcPct val="95000"/>
              </a:lnSpc>
              <a:spcBef>
                <a:spcPts val="0"/>
              </a:spcBef>
              <a:spcAft>
                <a:spcPts val="600"/>
              </a:spcAft>
              <a:buFont typeface="Arial" pitchFamily="34" charset="0"/>
              <a:buChar char="•"/>
              <a:defRPr sz="1600">
                <a:solidFill>
                  <a:srgbClr val="353535"/>
                </a:solidFill>
                <a:latin typeface="+mn-lt"/>
              </a:defRPr>
            </a:lvl4pPr>
            <a:lvl5pPr marL="1076325" indent="-266700">
              <a:lnSpc>
                <a:spcPct val="95000"/>
              </a:lnSpc>
              <a:spcBef>
                <a:spcPts val="0"/>
              </a:spcBef>
              <a:spcAft>
                <a:spcPts val="600"/>
              </a:spcAft>
              <a:buFont typeface="Arial" pitchFamily="34" charset="0"/>
              <a:buChar char="•"/>
              <a:defRPr sz="1600">
                <a:solidFill>
                  <a:srgbClr val="353535"/>
                </a:solidFill>
                <a:latin typeface="+mn-lt"/>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8344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_Picture_left_2">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dirty="0"/>
              <a:t>Presentation title,</a:t>
            </a:r>
            <a:br>
              <a:rPr lang="en-US" dirty="0"/>
            </a:br>
            <a:r>
              <a:rPr lang="en-US" dirty="0"/>
              <a:t>42pt, bold</a:t>
            </a:r>
            <a:br>
              <a:rPr lang="en-US" dirty="0"/>
            </a:br>
            <a:r>
              <a:rPr lang="en-US" dirty="0"/>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20pt, max. 1 line</a:t>
            </a:r>
          </a:p>
        </p:txBody>
      </p:sp>
      <p:sp>
        <p:nvSpPr>
          <p:cNvPr id="9" name="Bildplatzhalter 4"/>
          <p:cNvSpPr>
            <a:spLocks noGrp="1"/>
          </p:cNvSpPr>
          <p:nvPr>
            <p:ph type="pic" sz="quarter" idx="11" hasCustomPrompt="1"/>
          </p:nvPr>
        </p:nvSpPr>
        <p:spPr>
          <a:xfrm>
            <a:off x="-6350" y="0"/>
            <a:ext cx="3083863"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5" name="Textplatzhalter 4">
            <a:extLst>
              <a:ext uri="{FF2B5EF4-FFF2-40B4-BE49-F238E27FC236}">
                <a16:creationId xmlns:a16="http://schemas.microsoft.com/office/drawing/2014/main" id="{601F93EF-9EE2-4683-97DD-DCE694094E60}"/>
              </a:ext>
            </a:extLst>
          </p:cNvPr>
          <p:cNvSpPr>
            <a:spLocks noGrp="1"/>
          </p:cNvSpPr>
          <p:nvPr>
            <p:ph type="body" sz="quarter" idx="12" hasCustomPrompt="1"/>
          </p:nvPr>
        </p:nvSpPr>
        <p:spPr>
          <a:xfrm>
            <a:off x="4360863" y="3960719"/>
            <a:ext cx="7543800" cy="184666"/>
          </a:xfrm>
        </p:spPr>
        <p:txBody>
          <a:bodyPr>
            <a:spAutoFit/>
          </a:bodyPr>
          <a:lstStyle>
            <a:lvl1pPr>
              <a:defRPr sz="1200" b="0" cap="all" baseline="0">
                <a:solidFill>
                  <a:schemeClr val="tx1"/>
                </a:solidFill>
              </a:defRPr>
            </a:lvl1pPr>
          </a:lstStyle>
          <a:p>
            <a:pPr lvl="0"/>
            <a:r>
              <a:rPr lang="en-GB" noProof="0" dirty="0"/>
              <a:t>Date, 12pt, black, capital letters</a:t>
            </a:r>
          </a:p>
        </p:txBody>
      </p:sp>
      <p:pic>
        <p:nvPicPr>
          <p:cNvPr id="10" name="Grafik 9">
            <a:extLst>
              <a:ext uri="{FF2B5EF4-FFF2-40B4-BE49-F238E27FC236}">
                <a16:creationId xmlns:a16="http://schemas.microsoft.com/office/drawing/2014/main" id="{7EA16ABB-F426-448B-AB5E-68EAB628B5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229905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black">
    <p:bg>
      <p:bgPr>
        <a:solidFill>
          <a:schemeClr val="tx1"/>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296545"/>
            <a:ext cx="10922000" cy="371475"/>
          </a:xfrm>
        </p:spPr>
        <p:txBody>
          <a:bodyPr/>
          <a:lstStyle>
            <a:lvl1pPr>
              <a:defRPr>
                <a:solidFill>
                  <a:schemeClr val="accent2"/>
                </a:solidFill>
              </a:defRPr>
            </a:lvl1pPr>
          </a:lstStyle>
          <a:p>
            <a:pPr lvl="0"/>
            <a:r>
              <a:rPr lang="en-US" dirty="0"/>
              <a:t>Chapter title</a:t>
            </a:r>
          </a:p>
        </p:txBody>
      </p:sp>
      <p:sp>
        <p:nvSpPr>
          <p:cNvPr id="7" name="Textplatzhalter 6"/>
          <p:cNvSpPr>
            <a:spLocks noGrp="1"/>
          </p:cNvSpPr>
          <p:nvPr>
            <p:ph type="body" sz="quarter" idx="11" hasCustomPrompt="1"/>
          </p:nvPr>
        </p:nvSpPr>
        <p:spPr>
          <a:xfrm>
            <a:off x="982663" y="2549525"/>
            <a:ext cx="9485312" cy="3602038"/>
          </a:xfrm>
        </p:spPr>
        <p:txBody>
          <a:bodyPr/>
          <a:lstStyle>
            <a:lvl1pPr>
              <a:defRPr sz="2000">
                <a:solidFill>
                  <a:schemeClr val="bg1"/>
                </a:solidFill>
              </a:defRPr>
            </a:lvl1pPr>
            <a:lvl2pPr>
              <a:defRPr sz="2000">
                <a:solidFill>
                  <a:schemeClr val="bg1"/>
                </a:solidFill>
              </a:defRPr>
            </a:lvl2pPr>
            <a:lvl3pPr marL="180975" indent="-180975">
              <a:buClr>
                <a:schemeClr val="bg1"/>
              </a:buClr>
              <a:defRPr sz="2000" baseline="0">
                <a:solidFill>
                  <a:schemeClr val="bg1"/>
                </a:solidFill>
              </a:defRPr>
            </a:lvl3pPr>
            <a:lvl4pPr marL="357188" indent="-176213">
              <a:defRPr sz="2000">
                <a:solidFill>
                  <a:schemeClr val="bg1"/>
                </a:solidFill>
              </a:defRPr>
            </a:lvl4pPr>
            <a:lvl5pPr marL="538163" indent="-180975">
              <a:defRPr sz="2000">
                <a:solidFill>
                  <a:schemeClr val="bg1"/>
                </a:solidFill>
              </a:defRPr>
            </a:lvl5pPr>
          </a:lstStyle>
          <a:p>
            <a:pPr lvl="2"/>
            <a:r>
              <a:rPr lang="en-US" dirty="0"/>
              <a:t>Topic One</a:t>
            </a:r>
          </a:p>
          <a:p>
            <a:pPr lvl="2"/>
            <a:r>
              <a:rPr lang="en-US" dirty="0"/>
              <a:t>Topic Two</a:t>
            </a:r>
          </a:p>
          <a:p>
            <a:pPr lvl="2"/>
            <a:r>
              <a:rPr lang="en-US" dirty="0"/>
              <a:t>Topic Three</a:t>
            </a:r>
          </a:p>
          <a:p>
            <a:pPr lvl="2"/>
            <a:r>
              <a:rPr lang="en-US" dirty="0"/>
              <a:t>Topic Four</a:t>
            </a:r>
          </a:p>
          <a:p>
            <a:pPr lvl="2"/>
            <a:r>
              <a:rPr lang="en-US" dirty="0"/>
              <a:t>Topic Five</a:t>
            </a:r>
          </a:p>
        </p:txBody>
      </p:sp>
      <p:sp>
        <p:nvSpPr>
          <p:cNvPr id="12" name="Foliennummernplatzhalter 11"/>
          <p:cNvSpPr>
            <a:spLocks noGrp="1"/>
          </p:cNvSpPr>
          <p:nvPr>
            <p:ph type="sldNum" sz="quarter" idx="13"/>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dirty="0"/>
              <a:t>© Expleo Group  |  Confidential  |  Version 2.3  </a:t>
            </a:r>
          </a:p>
        </p:txBody>
      </p:sp>
    </p:spTree>
    <p:extLst>
      <p:ext uri="{BB962C8B-B14F-4D97-AF65-F5344CB8AC3E}">
        <p14:creationId xmlns:p14="http://schemas.microsoft.com/office/powerpoint/2010/main" val="255482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white">
    <p:bg>
      <p:bgPr>
        <a:solidFill>
          <a:schemeClr val="bg1"/>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296545"/>
            <a:ext cx="10922000" cy="371475"/>
          </a:xfrm>
        </p:spPr>
        <p:txBody>
          <a:bodyPr/>
          <a:lstStyle>
            <a:lvl1pPr>
              <a:defRPr>
                <a:solidFill>
                  <a:schemeClr val="accent1"/>
                </a:solidFill>
              </a:defRPr>
            </a:lvl1pPr>
          </a:lstStyle>
          <a:p>
            <a:pPr lvl="0"/>
            <a:r>
              <a:rPr lang="en-US" dirty="0"/>
              <a:t>Chapter title</a:t>
            </a:r>
          </a:p>
        </p:txBody>
      </p:sp>
      <p:sp>
        <p:nvSpPr>
          <p:cNvPr id="7" name="Textplatzhalter 6"/>
          <p:cNvSpPr>
            <a:spLocks noGrp="1"/>
          </p:cNvSpPr>
          <p:nvPr>
            <p:ph type="body" sz="quarter" idx="11" hasCustomPrompt="1"/>
          </p:nvPr>
        </p:nvSpPr>
        <p:spPr>
          <a:xfrm>
            <a:off x="982663" y="2549525"/>
            <a:ext cx="9485312" cy="3602038"/>
          </a:xfrm>
        </p:spPr>
        <p:txBody>
          <a:bodyPr/>
          <a:lstStyle>
            <a:lvl1pPr>
              <a:defRPr sz="2000">
                <a:solidFill>
                  <a:schemeClr val="bg1"/>
                </a:solidFill>
              </a:defRPr>
            </a:lvl1pPr>
            <a:lvl2pPr>
              <a:defRPr sz="2000">
                <a:solidFill>
                  <a:schemeClr val="tx2"/>
                </a:solidFill>
              </a:defRPr>
            </a:lvl2pPr>
            <a:lvl3pPr>
              <a:buClr>
                <a:schemeClr val="tx2"/>
              </a:buClr>
              <a:defRPr sz="2000">
                <a:solidFill>
                  <a:schemeClr val="tx2"/>
                </a:solidFill>
              </a:defRPr>
            </a:lvl3pPr>
            <a:lvl4pPr>
              <a:defRPr sz="2000">
                <a:solidFill>
                  <a:schemeClr val="tx2"/>
                </a:solidFill>
              </a:defRPr>
            </a:lvl4pPr>
            <a:lvl5pPr>
              <a:defRPr sz="2000">
                <a:solidFill>
                  <a:schemeClr val="tx2"/>
                </a:solidFill>
              </a:defRPr>
            </a:lvl5pPr>
          </a:lstStyle>
          <a:p>
            <a:pPr lvl="2"/>
            <a:r>
              <a:rPr lang="en-US" dirty="0"/>
              <a:t>Topic One</a:t>
            </a:r>
          </a:p>
          <a:p>
            <a:pPr lvl="2"/>
            <a:r>
              <a:rPr lang="en-US" dirty="0"/>
              <a:t>Topic Two</a:t>
            </a:r>
          </a:p>
          <a:p>
            <a:pPr lvl="2"/>
            <a:r>
              <a:rPr lang="en-US" dirty="0"/>
              <a:t>Topic Three</a:t>
            </a:r>
          </a:p>
          <a:p>
            <a:pPr lvl="2"/>
            <a:r>
              <a:rPr lang="en-US" dirty="0"/>
              <a:t>Topic Four</a:t>
            </a:r>
          </a:p>
          <a:p>
            <a:pPr lvl="2"/>
            <a:r>
              <a:rPr lang="en-US" dirty="0"/>
              <a:t>Topic Five</a:t>
            </a:r>
          </a:p>
        </p:txBody>
      </p:sp>
      <p:sp>
        <p:nvSpPr>
          <p:cNvPr id="12" name="Foliennummernplatzhalter 11"/>
          <p:cNvSpPr>
            <a:spLocks noGrp="1"/>
          </p:cNvSpPr>
          <p:nvPr>
            <p:ph type="sldNum" sz="quarter" idx="13"/>
          </p:nvPr>
        </p:nvSpPr>
        <p:spPr/>
        <p:txBody>
          <a:bodyPr/>
          <a:lstStyle>
            <a:lvl1pPr>
              <a:defRPr>
                <a:solidFill>
                  <a:schemeClr val="tx1"/>
                </a:solidFill>
              </a:defRPr>
            </a:lvl1pPr>
          </a:lstStyle>
          <a:p>
            <a:fld id="{64EFF315-FA4E-4084-ACCF-A94C350B883E}" type="slidenum">
              <a:rPr lang="en-US" smtClean="0"/>
              <a:pPr/>
              <a:t>‹#›</a:t>
            </a:fld>
            <a:endParaRPr lang="en-US" dirty="0"/>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spTree>
    <p:extLst>
      <p:ext uri="{BB962C8B-B14F-4D97-AF65-F5344CB8AC3E}">
        <p14:creationId xmlns:p14="http://schemas.microsoft.com/office/powerpoint/2010/main" val="125718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_Picture_1">
    <p:bg>
      <p:bgPr>
        <a:solidFill>
          <a:schemeClr val="accent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654A921-ECBB-D345-BF59-0FA1392C02C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492726" y="0"/>
            <a:ext cx="5699274" cy="6858000"/>
          </a:xfrm>
          <a:prstGeom prst="rect">
            <a:avLst/>
          </a:prstGeom>
        </p:spPr>
      </p:pic>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dirty="0"/>
              <a:t>Chapter title,</a:t>
            </a:r>
            <a:br>
              <a:rPr lang="en-US" dirty="0"/>
            </a:br>
            <a:r>
              <a:rPr lang="en-US" dirty="0"/>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dirty="0"/>
              <a:t>© Expleo Group  |  Confidential  |  Version 2.3  </a:t>
            </a:r>
          </a:p>
        </p:txBody>
      </p:sp>
      <p:pic>
        <p:nvPicPr>
          <p:cNvPr id="9" name="Grafik 8">
            <a:extLst>
              <a:ext uri="{FF2B5EF4-FFF2-40B4-BE49-F238E27FC236}">
                <a16:creationId xmlns:a16="http://schemas.microsoft.com/office/drawing/2014/main" id="{91C4606C-34F8-45E1-B25B-B369510972D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44860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_PIcture_2">
    <p:bg>
      <p:bgPr>
        <a:solidFill>
          <a:schemeClr val="accent1"/>
        </a:solidFill>
        <a:effectLst/>
      </p:bgPr>
    </p:bg>
    <p:spTree>
      <p:nvGrpSpPr>
        <p:cNvPr id="1" name=""/>
        <p:cNvGrpSpPr/>
        <p:nvPr/>
      </p:nvGrpSpPr>
      <p:grpSpPr>
        <a:xfrm>
          <a:off x="0" y="0"/>
          <a:ext cx="0" cy="0"/>
          <a:chOff x="0" y="0"/>
          <a:chExt cx="0" cy="0"/>
        </a:xfrm>
      </p:grpSpPr>
      <p:sp>
        <p:nvSpPr>
          <p:cNvPr id="9" name="Bildplatzhalter 8"/>
          <p:cNvSpPr>
            <a:spLocks noGrp="1"/>
          </p:cNvSpPr>
          <p:nvPr>
            <p:ph type="pic" sz="quarter" idx="12" hasCustomPrompt="1"/>
          </p:nvPr>
        </p:nvSpPr>
        <p:spPr>
          <a:xfrm>
            <a:off x="6492725" y="0"/>
            <a:ext cx="5699275" cy="6858000"/>
          </a:xfrm>
          <a:pattFill prst="pct5">
            <a:fgClr>
              <a:schemeClr val="accent1"/>
            </a:fgClr>
            <a:bgClr>
              <a:schemeClr val="bg1"/>
            </a:bgClr>
          </a:pattFill>
        </p:spPr>
        <p:txBody>
          <a:bodyPr anchor="ctr"/>
          <a:lstStyle>
            <a:lvl1pPr algn="ctr">
              <a:defRPr sz="3600"/>
            </a:lvl1pPr>
          </a:lstStyle>
          <a:p>
            <a:r>
              <a:rPr lang="en-US" dirty="0"/>
              <a:t>Picture</a:t>
            </a:r>
          </a:p>
        </p:txBody>
      </p:sp>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dirty="0"/>
              <a:t>Chapter title,</a:t>
            </a:r>
            <a:br>
              <a:rPr lang="en-US" dirty="0"/>
            </a:br>
            <a:r>
              <a:rPr lang="en-US" dirty="0"/>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dirty="0"/>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US" dirty="0"/>
              <a:t>© Expleo Group  |  Confidential  |  Version 2.3  </a:t>
            </a:r>
          </a:p>
        </p:txBody>
      </p:sp>
      <p:pic>
        <p:nvPicPr>
          <p:cNvPr id="10" name="Grafik 9">
            <a:extLst>
              <a:ext uri="{FF2B5EF4-FFF2-40B4-BE49-F238E27FC236}">
                <a16:creationId xmlns:a16="http://schemas.microsoft.com/office/drawing/2014/main" id="{46FB3992-54EF-4F1C-815D-B616C86E3DE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212809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1_text_bo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6" name="Textplatzhalter 5"/>
          <p:cNvSpPr>
            <a:spLocks noGrp="1"/>
          </p:cNvSpPr>
          <p:nvPr>
            <p:ph type="body" sz="quarter" idx="12" hasCustomPrompt="1"/>
          </p:nvPr>
        </p:nvSpPr>
        <p:spPr>
          <a:xfrm>
            <a:off x="982661" y="2549525"/>
            <a:ext cx="10922001" cy="3602038"/>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spTree>
    <p:extLst>
      <p:ext uri="{BB962C8B-B14F-4D97-AF65-F5344CB8AC3E}">
        <p14:creationId xmlns:p14="http://schemas.microsoft.com/office/powerpoint/2010/main" val="241059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2_text_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a:t>Title, 34pt, bold</a:t>
            </a:r>
            <a:br>
              <a:rPr lang="en-US" dirty="0"/>
            </a:br>
            <a:r>
              <a:rPr lang="en-US" dirty="0"/>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dirty="0"/>
          </a:p>
        </p:txBody>
      </p:sp>
      <p:sp>
        <p:nvSpPr>
          <p:cNvPr id="6" name="Textplatzhalter 5"/>
          <p:cNvSpPr>
            <a:spLocks noGrp="1"/>
          </p:cNvSpPr>
          <p:nvPr>
            <p:ph type="body" sz="quarter" idx="12" hasCustomPrompt="1"/>
          </p:nvPr>
        </p:nvSpPr>
        <p:spPr>
          <a:xfrm>
            <a:off x="982662" y="2549525"/>
            <a:ext cx="5317200" cy="3602038"/>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7" name="Textplatzhalter 5"/>
          <p:cNvSpPr>
            <a:spLocks noGrp="1"/>
          </p:cNvSpPr>
          <p:nvPr>
            <p:ph type="body" sz="quarter" idx="13" hasCustomPrompt="1"/>
          </p:nvPr>
        </p:nvSpPr>
        <p:spPr>
          <a:xfrm>
            <a:off x="6587463" y="2549525"/>
            <a:ext cx="5317200" cy="3602038"/>
          </a:xfrm>
        </p:spPr>
        <p:txBody>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dirty="0"/>
              <a:t>Chapter title</a:t>
            </a:r>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spTree>
    <p:extLst>
      <p:ext uri="{BB962C8B-B14F-4D97-AF65-F5344CB8AC3E}">
        <p14:creationId xmlns:p14="http://schemas.microsoft.com/office/powerpoint/2010/main" val="52981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89013" y="1169837"/>
            <a:ext cx="10922400" cy="988500"/>
          </a:xfrm>
          <a:prstGeom prst="rect">
            <a:avLst/>
          </a:prstGeom>
        </p:spPr>
        <p:txBody>
          <a:bodyPr vert="horz" lIns="0" tIns="0" rIns="0" bIns="0" rtlCol="0" anchor="t">
            <a:noAutofit/>
          </a:bodyPr>
          <a:lstStyle/>
          <a:p>
            <a:r>
              <a:rPr lang="en-US" dirty="0"/>
              <a:t>Title, 34pt, bold</a:t>
            </a:r>
            <a:br>
              <a:rPr lang="en-US" dirty="0"/>
            </a:br>
            <a:r>
              <a:rPr lang="en-US" dirty="0"/>
              <a:t>max. 2 lines</a:t>
            </a:r>
          </a:p>
        </p:txBody>
      </p:sp>
      <p:sp>
        <p:nvSpPr>
          <p:cNvPr id="3" name="Textplatzhalter 2"/>
          <p:cNvSpPr>
            <a:spLocks noGrp="1"/>
          </p:cNvSpPr>
          <p:nvPr>
            <p:ph type="body" idx="1"/>
          </p:nvPr>
        </p:nvSpPr>
        <p:spPr>
          <a:xfrm>
            <a:off x="989013" y="2551563"/>
            <a:ext cx="10922400" cy="3600000"/>
          </a:xfrm>
          <a:prstGeom prst="rect">
            <a:avLst/>
          </a:prstGeom>
        </p:spPr>
        <p:txBody>
          <a:bodyPr vert="horz" lIns="0" tIns="0" rIns="0" bIns="0" rtlCol="0">
            <a:noAutofit/>
          </a:bodyPr>
          <a:lstStyle/>
          <a:p>
            <a:pPr lvl="0"/>
            <a:r>
              <a:rPr lang="en-US" noProof="0" dirty="0"/>
              <a:t>Subtitle</a:t>
            </a:r>
          </a:p>
          <a:p>
            <a:pPr lvl="1"/>
            <a:r>
              <a:rPr lang="en-US" noProof="0" dirty="0"/>
              <a:t>Flowing text level</a:t>
            </a:r>
          </a:p>
          <a:p>
            <a:pPr lvl="2"/>
            <a:r>
              <a:rPr lang="en-US" noProof="0" dirty="0"/>
              <a:t>Third text level</a:t>
            </a:r>
          </a:p>
          <a:p>
            <a:pPr lvl="3"/>
            <a:r>
              <a:rPr lang="en-US" noProof="0" dirty="0"/>
              <a:t>Fourth text level</a:t>
            </a:r>
          </a:p>
          <a:p>
            <a:pPr lvl="4"/>
            <a:r>
              <a:rPr lang="en-US" noProof="0" dirty="0"/>
              <a:t>Fifth text level</a:t>
            </a:r>
          </a:p>
          <a:p>
            <a:pPr lvl="5"/>
            <a:r>
              <a:rPr lang="en-US" noProof="0" dirty="0"/>
              <a:t>Sixth text level</a:t>
            </a:r>
          </a:p>
        </p:txBody>
      </p:sp>
      <p:sp>
        <p:nvSpPr>
          <p:cNvPr id="5"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US" dirty="0"/>
              <a:t>© Expleo Group  |  Confidential  |  Version 2.3  </a:t>
            </a:r>
          </a:p>
        </p:txBody>
      </p:sp>
      <p:sp>
        <p:nvSpPr>
          <p:cNvPr id="6" name="Foliennummernplatzhalter 5"/>
          <p:cNvSpPr>
            <a:spLocks noGrp="1"/>
          </p:cNvSpPr>
          <p:nvPr>
            <p:ph type="sldNum" sz="quarter" idx="4"/>
          </p:nvPr>
        </p:nvSpPr>
        <p:spPr>
          <a:xfrm>
            <a:off x="388619" y="6291264"/>
            <a:ext cx="594043" cy="280898"/>
          </a:xfrm>
          <a:prstGeom prst="rect">
            <a:avLst/>
          </a:prstGeom>
        </p:spPr>
        <p:txBody>
          <a:bodyPr vert="horz" lIns="91440" tIns="45720" rIns="108000" bIns="45720" rtlCol="0" anchor="ctr"/>
          <a:lstStyle>
            <a:lvl1pPr algn="r">
              <a:defRPr sz="1000" b="1">
                <a:solidFill>
                  <a:schemeClr val="tx1"/>
                </a:solidFill>
              </a:defRPr>
            </a:lvl1pPr>
          </a:lstStyle>
          <a:p>
            <a:fld id="{64EFF315-FA4E-4084-ACCF-A94C350B883E}" type="slidenum">
              <a:rPr lang="en-US" smtClean="0"/>
              <a:pPr/>
              <a:t>‹#›</a:t>
            </a:fld>
            <a:endParaRPr lang="en-US" dirty="0"/>
          </a:p>
        </p:txBody>
      </p:sp>
      <p:pic>
        <p:nvPicPr>
          <p:cNvPr id="8" name="Grafik 7">
            <a:extLst>
              <a:ext uri="{FF2B5EF4-FFF2-40B4-BE49-F238E27FC236}">
                <a16:creationId xmlns:a16="http://schemas.microsoft.com/office/drawing/2014/main" id="{5862CE11-3F42-46F9-8793-F8FB6AB4AF16}"/>
              </a:ext>
            </a:extLst>
          </p:cNvPr>
          <p:cNvPicPr>
            <a:picLocks noChangeAspect="1"/>
          </p:cNvPicPr>
          <p:nvPr userDrawn="1"/>
        </p:nvPicPr>
        <p:blipFill>
          <a:blip r:embed="rId26" cstate="email">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10334204" y="6150537"/>
            <a:ext cx="1706923" cy="562351"/>
          </a:xfrm>
          <a:prstGeom prst="rect">
            <a:avLst/>
          </a:prstGeom>
        </p:spPr>
      </p:pic>
      <p:sp>
        <p:nvSpPr>
          <p:cNvPr id="7" name="TextBox 6">
            <a:extLst>
              <a:ext uri="{FF2B5EF4-FFF2-40B4-BE49-F238E27FC236}">
                <a16:creationId xmlns:a16="http://schemas.microsoft.com/office/drawing/2014/main" id="{6E0669B5-C56E-79D6-ECB9-A06B93DAC4A1}"/>
              </a:ext>
            </a:extLst>
          </p:cNvPr>
          <p:cNvSpPr txBox="1"/>
          <p:nvPr userDrawn="1">
            <p:extLst>
              <p:ext uri="{1162E1C5-73C7-4A58-AE30-91384D911F3F}">
                <p184:classification xmlns:p184="http://schemas.microsoft.com/office/powerpoint/2018/4/main" val="ftr"/>
              </p:ext>
            </p:extLst>
          </p:nvPr>
        </p:nvSpPr>
        <p:spPr>
          <a:xfrm>
            <a:off x="63500" y="6642100"/>
            <a:ext cx="85566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EXPLEO Internal</a:t>
            </a:r>
          </a:p>
        </p:txBody>
      </p:sp>
    </p:spTree>
    <p:extLst>
      <p:ext uri="{BB962C8B-B14F-4D97-AF65-F5344CB8AC3E}">
        <p14:creationId xmlns:p14="http://schemas.microsoft.com/office/powerpoint/2010/main" val="249083079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Lst>
  <p:hf hdr="0" dt="0"/>
  <p:txStyles>
    <p:titleStyle>
      <a:lvl1pPr algn="l" defTabSz="914400" rtl="0" eaLnBrk="1" latinLnBrk="0" hangingPunct="1">
        <a:lnSpc>
          <a:spcPct val="100000"/>
        </a:lnSpc>
        <a:spcBef>
          <a:spcPct val="0"/>
        </a:spcBef>
        <a:buNone/>
        <a:defRPr sz="3400" b="1" kern="1200" baseline="0">
          <a:solidFill>
            <a:schemeClr val="accent1"/>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mn-lt"/>
          <a:ea typeface="+mn-ea"/>
          <a:cs typeface="+mn-cs"/>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mn-lt"/>
          <a:ea typeface="+mn-ea"/>
          <a:cs typeface="+mn-cs"/>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mn-lt"/>
          <a:ea typeface="+mn-ea"/>
          <a:cs typeface="+mn-cs"/>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mn-lt"/>
          <a:ea typeface="+mn-ea"/>
          <a:cs typeface="+mn-cs"/>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594">
          <p15:clr>
            <a:srgbClr val="F26B43"/>
          </p15:clr>
        </p15:guide>
        <p15:guide id="2" pos="7499">
          <p15:clr>
            <a:srgbClr val="F26B43"/>
          </p15:clr>
        </p15:guide>
        <p15:guide id="3" orient="horz" pos="4140">
          <p15:clr>
            <a:srgbClr val="F26B43"/>
          </p15:clr>
        </p15:guide>
        <p15:guide id="4" orient="horz" pos="3963">
          <p15:clr>
            <a:srgbClr val="F26B43"/>
          </p15:clr>
        </p15:guide>
        <p15:guide id="5" orient="horz" pos="3875">
          <p15:clr>
            <a:srgbClr val="F26B43"/>
          </p15:clr>
        </p15:guide>
        <p15:guide id="6" pos="619">
          <p15:clr>
            <a:srgbClr val="F26B43"/>
          </p15:clr>
        </p15:guide>
        <p15:guide id="7" orient="horz" pos="182">
          <p15:clr>
            <a:srgbClr val="F26B43"/>
          </p15:clr>
        </p15:guide>
        <p15:guide id="8" orient="horz" pos="731">
          <p15:clr>
            <a:srgbClr val="F26B43"/>
          </p15:clr>
        </p15:guide>
        <p15:guide id="9" orient="horz" pos="1360">
          <p15:clr>
            <a:srgbClr val="F26B43"/>
          </p15:clr>
        </p15:guide>
        <p15:guide id="10" orient="horz" pos="16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neapay.com/online-tools/emv-tags-list.html" TargetMode="External"/><Relationship Id="rId2" Type="http://schemas.openxmlformats.org/officeDocument/2006/relationships/hyperlink" Target="https://neapay.com/online-tools/bitmap-fields-decoder.html" TargetMode="External"/><Relationship Id="rId1" Type="http://schemas.openxmlformats.org/officeDocument/2006/relationships/slideLayout" Target="../slideLayouts/slideLayout5.xml"/><Relationship Id="rId5" Type="http://schemas.openxmlformats.org/officeDocument/2006/relationships/hyperlink" Target="https://admhelp.microfocus.com/sv/en/2023-2023-r1/Help/Content/UG/c_ISO8583_jPOS.htm" TargetMode="External"/><Relationship Id="rId4" Type="http://schemas.openxmlformats.org/officeDocument/2006/relationships/hyperlink" Target="https://jpos.org/doc/javadoc/org/jpos/iso/channel/package-summar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1160462"/>
            <a:ext cx="12032342" cy="2424567"/>
          </a:xfrm>
        </p:spPr>
        <p:txBody>
          <a:bodyPr/>
          <a:lstStyle/>
          <a:p>
            <a:pPr algn="ctr"/>
            <a:r>
              <a:rPr lang="en-US" dirty="0"/>
              <a:t>ISO 8583</a:t>
            </a:r>
          </a:p>
        </p:txBody>
      </p:sp>
    </p:spTree>
    <p:extLst>
      <p:ext uri="{BB962C8B-B14F-4D97-AF65-F5344CB8AC3E}">
        <p14:creationId xmlns:p14="http://schemas.microsoft.com/office/powerpoint/2010/main" val="85760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3047B2-106F-D67D-ED88-379591B427BD}"/>
              </a:ext>
            </a:extLst>
          </p:cNvPr>
          <p:cNvSpPr>
            <a:spLocks noGrp="1"/>
          </p:cNvSpPr>
          <p:nvPr>
            <p:ph type="body" sz="quarter" idx="10"/>
          </p:nvPr>
        </p:nvSpPr>
        <p:spPr/>
        <p:txBody>
          <a:bodyPr/>
          <a:lstStyle/>
          <a:p>
            <a:r>
              <a:rPr lang="en-US" dirty="0"/>
              <a:t>Message or Data elements</a:t>
            </a:r>
          </a:p>
        </p:txBody>
      </p:sp>
      <p:sp>
        <p:nvSpPr>
          <p:cNvPr id="3" name="Text Placeholder 2">
            <a:extLst>
              <a:ext uri="{FF2B5EF4-FFF2-40B4-BE49-F238E27FC236}">
                <a16:creationId xmlns:a16="http://schemas.microsoft.com/office/drawing/2014/main" id="{3BBBB896-A4CA-D9F9-A490-520FEC39C902}"/>
              </a:ext>
            </a:extLst>
          </p:cNvPr>
          <p:cNvSpPr>
            <a:spLocks noGrp="1"/>
          </p:cNvSpPr>
          <p:nvPr>
            <p:ph type="body" sz="quarter" idx="11"/>
          </p:nvPr>
        </p:nvSpPr>
        <p:spPr>
          <a:xfrm>
            <a:off x="982663" y="668020"/>
            <a:ext cx="9485312" cy="5483543"/>
          </a:xfrm>
        </p:spPr>
        <p:txBody>
          <a:bodyPr/>
          <a:lstStyle/>
          <a:p>
            <a:pPr marL="285750" indent="-285750">
              <a:buFont typeface="Arial" panose="020B0604020202020204" pitchFamily="34" charset="0"/>
              <a:buChar char="•"/>
            </a:pPr>
            <a:r>
              <a:rPr lang="en-US" sz="1400" b="0" dirty="0">
                <a:solidFill>
                  <a:schemeClr val="tx1"/>
                </a:solidFill>
              </a:rPr>
              <a:t>Data elements are essential components of ISO 8583 messages, containing specific information about a transaction.</a:t>
            </a:r>
          </a:p>
          <a:p>
            <a:pPr marL="285750" indent="-285750">
              <a:buFont typeface="Arial" panose="020B0604020202020204" pitchFamily="34" charset="0"/>
              <a:buChar char="•"/>
            </a:pPr>
            <a:r>
              <a:rPr lang="en-US" sz="1400" b="0" dirty="0">
                <a:solidFill>
                  <a:schemeClr val="tx1"/>
                </a:solidFill>
              </a:rPr>
              <a:t>Data elements are organized in a fixed format and identified by numeric identifiers ranging from 2 to 128.</a:t>
            </a:r>
          </a:p>
          <a:p>
            <a:pPr marL="285750" indent="-285750">
              <a:buFont typeface="Arial" panose="020B0604020202020204" pitchFamily="34" charset="0"/>
              <a:buChar char="•"/>
            </a:pPr>
            <a:r>
              <a:rPr lang="en-US" sz="1400" b="0" dirty="0">
                <a:solidFill>
                  <a:schemeClr val="tx1"/>
                </a:solidFill>
              </a:rPr>
              <a:t>Data elements provide essential information for processing and authorizing transactions.</a:t>
            </a:r>
          </a:p>
          <a:p>
            <a:pPr marL="285750" indent="-285750">
              <a:buFont typeface="Arial" panose="020B0604020202020204" pitchFamily="34" charset="0"/>
              <a:buChar char="•"/>
            </a:pPr>
            <a:r>
              <a:rPr lang="en-US" sz="1400" b="0" dirty="0">
                <a:solidFill>
                  <a:schemeClr val="tx1"/>
                </a:solidFill>
              </a:rPr>
              <a:t>They enable interoperability between different systems and ensure accurate transaction processing.</a:t>
            </a:r>
          </a:p>
          <a:p>
            <a:pPr marL="285750" indent="-285750">
              <a:buFont typeface="Arial" panose="020B0604020202020204" pitchFamily="34" charset="0"/>
              <a:buChar char="•"/>
            </a:pPr>
            <a:r>
              <a:rPr lang="en-US" sz="1400" b="0" dirty="0">
                <a:solidFill>
                  <a:schemeClr val="tx1"/>
                </a:solidFill>
              </a:rPr>
              <a:t>Understanding data elements is crucial for accurate transaction processing and interoperability within the payment ecosystem.</a:t>
            </a:r>
          </a:p>
          <a:p>
            <a:pPr marL="285750" indent="-285750">
              <a:buFont typeface="Arial" panose="020B0604020202020204" pitchFamily="34" charset="0"/>
              <a:buChar char="•"/>
            </a:pPr>
            <a:r>
              <a:rPr lang="en-US" sz="1400" b="0" dirty="0">
                <a:solidFill>
                  <a:schemeClr val="tx1"/>
                </a:solidFill>
              </a:rPr>
              <a:t>Common data elements include PAN, Processing Code, Amount, Date and Time, TID, MID, and Authorization Code.</a:t>
            </a:r>
          </a:p>
          <a:p>
            <a:pPr marL="285750" indent="-285750">
              <a:buFont typeface="Arial" panose="020B0604020202020204" pitchFamily="34" charset="0"/>
              <a:buChar char="•"/>
            </a:pPr>
            <a:endParaRPr lang="en-US" sz="1400" b="0" dirty="0">
              <a:solidFill>
                <a:schemeClr val="tx1"/>
              </a:solidFill>
            </a:endParaRPr>
          </a:p>
          <a:p>
            <a:pPr marL="285750" indent="-285750">
              <a:buFont typeface="Arial" panose="020B0604020202020204" pitchFamily="34" charset="0"/>
              <a:buChar char="•"/>
            </a:pPr>
            <a:r>
              <a:rPr lang="en-US" sz="1400" b="0" dirty="0">
                <a:solidFill>
                  <a:schemeClr val="tx1"/>
                </a:solidFill>
              </a:rPr>
              <a:t>Examples:</a:t>
            </a:r>
          </a:p>
          <a:p>
            <a:pPr marL="465138" lvl="2" indent="-285750"/>
            <a:r>
              <a:rPr lang="en-US" sz="1400" b="0" dirty="0">
                <a:solidFill>
                  <a:schemeClr val="tx1"/>
                </a:solidFill>
              </a:rPr>
              <a:t>Primary Account Number (PAN) : Unique identifier for the cardholder's account.</a:t>
            </a:r>
          </a:p>
          <a:p>
            <a:pPr marL="465138" lvl="2" indent="-285750"/>
            <a:r>
              <a:rPr lang="en-US" sz="1400" b="0" dirty="0">
                <a:solidFill>
                  <a:schemeClr val="tx1"/>
                </a:solidFill>
              </a:rPr>
              <a:t>Processing Code : Indicates the type of transaction (e.g., sale, withdrawal, balance inquiry).</a:t>
            </a:r>
          </a:p>
          <a:p>
            <a:pPr marL="465138" lvl="2" indent="-285750"/>
            <a:r>
              <a:rPr lang="en-US" sz="1400" b="0" dirty="0">
                <a:solidFill>
                  <a:schemeClr val="tx1"/>
                </a:solidFill>
              </a:rPr>
              <a:t>Amount : Transaction amount, typically in cents or smallest currency unit.</a:t>
            </a:r>
          </a:p>
          <a:p>
            <a:pPr marL="465138" lvl="2" indent="-285750"/>
            <a:r>
              <a:rPr lang="en-US" sz="1400" b="0" dirty="0">
                <a:solidFill>
                  <a:schemeClr val="tx1"/>
                </a:solidFill>
              </a:rPr>
              <a:t>Date and Time : Timestamp indicating when the transaction occurred.</a:t>
            </a:r>
          </a:p>
          <a:p>
            <a:pPr marL="465138" lvl="2" indent="-285750"/>
            <a:r>
              <a:rPr lang="en-US" sz="1400" b="0" dirty="0">
                <a:solidFill>
                  <a:schemeClr val="tx1"/>
                </a:solidFill>
              </a:rPr>
              <a:t>Terminal Identification (TID) : Identifier for the terminal initiating the transaction.</a:t>
            </a:r>
          </a:p>
        </p:txBody>
      </p:sp>
      <p:sp>
        <p:nvSpPr>
          <p:cNvPr id="4" name="Slide Number Placeholder 3">
            <a:extLst>
              <a:ext uri="{FF2B5EF4-FFF2-40B4-BE49-F238E27FC236}">
                <a16:creationId xmlns:a16="http://schemas.microsoft.com/office/drawing/2014/main" id="{1053B50F-BFD8-E89D-9414-DB5684992B79}"/>
              </a:ext>
            </a:extLst>
          </p:cNvPr>
          <p:cNvSpPr>
            <a:spLocks noGrp="1"/>
          </p:cNvSpPr>
          <p:nvPr>
            <p:ph type="sldNum" sz="quarter" idx="13"/>
          </p:nvPr>
        </p:nvSpPr>
        <p:spPr/>
        <p:txBody>
          <a:bodyPr/>
          <a:lstStyle/>
          <a:p>
            <a:fld id="{64EFF315-FA4E-4084-ACCF-A94C350B883E}" type="slidenum">
              <a:rPr lang="en-US" smtClean="0"/>
              <a:pPr/>
              <a:t>10</a:t>
            </a:fld>
            <a:endParaRPr lang="en-US" dirty="0"/>
          </a:p>
        </p:txBody>
      </p:sp>
      <p:sp>
        <p:nvSpPr>
          <p:cNvPr id="5" name="Footer Placeholder 4">
            <a:extLst>
              <a:ext uri="{FF2B5EF4-FFF2-40B4-BE49-F238E27FC236}">
                <a16:creationId xmlns:a16="http://schemas.microsoft.com/office/drawing/2014/main" id="{25C7CDBC-9003-1EAF-2F8C-D1FBADDDB44C}"/>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347709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34F1D6-ABB4-EFEE-1E94-2416482CD598}"/>
              </a:ext>
            </a:extLst>
          </p:cNvPr>
          <p:cNvSpPr>
            <a:spLocks noGrp="1"/>
          </p:cNvSpPr>
          <p:nvPr>
            <p:ph type="body" sz="quarter" idx="10"/>
          </p:nvPr>
        </p:nvSpPr>
        <p:spPr/>
        <p:txBody>
          <a:bodyPr/>
          <a:lstStyle/>
          <a:p>
            <a:r>
              <a:rPr lang="en-US" dirty="0"/>
              <a:t>Field Identifiers (Type of data present in the field)</a:t>
            </a:r>
          </a:p>
        </p:txBody>
      </p:sp>
      <p:sp>
        <p:nvSpPr>
          <p:cNvPr id="3" name="Text Placeholder 2">
            <a:extLst>
              <a:ext uri="{FF2B5EF4-FFF2-40B4-BE49-F238E27FC236}">
                <a16:creationId xmlns:a16="http://schemas.microsoft.com/office/drawing/2014/main" id="{48D98AE3-B3DC-3D28-8BCD-932FDA9FA9C7}"/>
              </a:ext>
            </a:extLst>
          </p:cNvPr>
          <p:cNvSpPr>
            <a:spLocks noGrp="1"/>
          </p:cNvSpPr>
          <p:nvPr>
            <p:ph type="body" sz="quarter" idx="11"/>
          </p:nvPr>
        </p:nvSpPr>
        <p:spPr>
          <a:xfrm>
            <a:off x="982663" y="962025"/>
            <a:ext cx="9485312" cy="5189538"/>
          </a:xfrm>
        </p:spPr>
        <p:txBody>
          <a:bodyPr/>
          <a:lstStyle/>
          <a:p>
            <a:r>
              <a:rPr lang="en-US" sz="1600" b="0" dirty="0">
                <a:solidFill>
                  <a:schemeClr val="tx1"/>
                </a:solidFill>
              </a:rPr>
              <a:t> </a:t>
            </a:r>
          </a:p>
        </p:txBody>
      </p:sp>
      <p:sp>
        <p:nvSpPr>
          <p:cNvPr id="4" name="Slide Number Placeholder 3">
            <a:extLst>
              <a:ext uri="{FF2B5EF4-FFF2-40B4-BE49-F238E27FC236}">
                <a16:creationId xmlns:a16="http://schemas.microsoft.com/office/drawing/2014/main" id="{769D874B-9676-251D-117A-B5DEA695048E}"/>
              </a:ext>
            </a:extLst>
          </p:cNvPr>
          <p:cNvSpPr>
            <a:spLocks noGrp="1"/>
          </p:cNvSpPr>
          <p:nvPr>
            <p:ph type="sldNum" sz="quarter" idx="13"/>
          </p:nvPr>
        </p:nvSpPr>
        <p:spPr/>
        <p:txBody>
          <a:bodyPr/>
          <a:lstStyle/>
          <a:p>
            <a:fld id="{64EFF315-FA4E-4084-ACCF-A94C350B883E}" type="slidenum">
              <a:rPr lang="en-US" smtClean="0"/>
              <a:pPr/>
              <a:t>11</a:t>
            </a:fld>
            <a:endParaRPr lang="en-US" dirty="0"/>
          </a:p>
        </p:txBody>
      </p:sp>
      <p:sp>
        <p:nvSpPr>
          <p:cNvPr id="5" name="Footer Placeholder 4">
            <a:extLst>
              <a:ext uri="{FF2B5EF4-FFF2-40B4-BE49-F238E27FC236}">
                <a16:creationId xmlns:a16="http://schemas.microsoft.com/office/drawing/2014/main" id="{68493DEA-6C7D-C2CE-7FA8-AD90C4133935}"/>
              </a:ext>
            </a:extLst>
          </p:cNvPr>
          <p:cNvSpPr>
            <a:spLocks noGrp="1"/>
          </p:cNvSpPr>
          <p:nvPr>
            <p:ph type="ftr" sz="quarter" idx="3"/>
          </p:nvPr>
        </p:nvSpPr>
        <p:spPr/>
        <p:txBody>
          <a:bodyPr/>
          <a:lstStyle/>
          <a:p>
            <a:r>
              <a:rPr lang="en-US"/>
              <a:t>© Expleo Group  |  Confidential  |  Version 2.3  </a:t>
            </a:r>
            <a:endParaRPr lang="en-US" dirty="0"/>
          </a:p>
        </p:txBody>
      </p:sp>
      <p:graphicFrame>
        <p:nvGraphicFramePr>
          <p:cNvPr id="7" name="Object 6">
            <a:extLst>
              <a:ext uri="{FF2B5EF4-FFF2-40B4-BE49-F238E27FC236}">
                <a16:creationId xmlns:a16="http://schemas.microsoft.com/office/drawing/2014/main" id="{93306E3D-EE6D-C7EA-D659-23B368AA92AB}"/>
              </a:ext>
            </a:extLst>
          </p:cNvPr>
          <p:cNvGraphicFramePr>
            <a:graphicFrameLocks noChangeAspect="1"/>
          </p:cNvGraphicFramePr>
          <p:nvPr>
            <p:extLst>
              <p:ext uri="{D42A27DB-BD31-4B8C-83A1-F6EECF244321}">
                <p14:modId xmlns:p14="http://schemas.microsoft.com/office/powerpoint/2010/main" val="4183353986"/>
              </p:ext>
            </p:extLst>
          </p:nvPr>
        </p:nvGraphicFramePr>
        <p:xfrm>
          <a:off x="5483225" y="3240088"/>
          <a:ext cx="1225550" cy="374650"/>
        </p:xfrm>
        <a:graphic>
          <a:graphicData uri="http://schemas.openxmlformats.org/presentationml/2006/ole">
            <mc:AlternateContent xmlns:mc="http://schemas.openxmlformats.org/markup-compatibility/2006">
              <mc:Choice xmlns:v="urn:schemas-microsoft-com:vml" Requires="v">
                <p:oleObj name="Worksheet" r:id="rId2" imgW="1225513" imgH="374825" progId="Excel.Sheet.12">
                  <p:embed/>
                </p:oleObj>
              </mc:Choice>
              <mc:Fallback>
                <p:oleObj name="Worksheet" r:id="rId2" imgW="1225513" imgH="374825" progId="Excel.Sheet.12">
                  <p:embed/>
                  <p:pic>
                    <p:nvPicPr>
                      <p:cNvPr id="7" name="Object 6">
                        <a:extLst>
                          <a:ext uri="{FF2B5EF4-FFF2-40B4-BE49-F238E27FC236}">
                            <a16:creationId xmlns:a16="http://schemas.microsoft.com/office/drawing/2014/main" id="{93306E3D-EE6D-C7EA-D659-23B368AA92AB}"/>
                          </a:ext>
                        </a:extLst>
                      </p:cNvPr>
                      <p:cNvPicPr/>
                      <p:nvPr/>
                    </p:nvPicPr>
                    <p:blipFill>
                      <a:blip r:embed="rId3"/>
                      <a:stretch>
                        <a:fillRect/>
                      </a:stretch>
                    </p:blipFill>
                    <p:spPr>
                      <a:xfrm>
                        <a:off x="5483225" y="3240088"/>
                        <a:ext cx="1225550" cy="374650"/>
                      </a:xfrm>
                      <a:prstGeom prst="rect">
                        <a:avLst/>
                      </a:prstGeom>
                    </p:spPr>
                  </p:pic>
                </p:oleObj>
              </mc:Fallback>
            </mc:AlternateContent>
          </a:graphicData>
        </a:graphic>
      </p:graphicFrame>
      <p:graphicFrame>
        <p:nvGraphicFramePr>
          <p:cNvPr id="8" name="Table 7">
            <a:extLst>
              <a:ext uri="{FF2B5EF4-FFF2-40B4-BE49-F238E27FC236}">
                <a16:creationId xmlns:a16="http://schemas.microsoft.com/office/drawing/2014/main" id="{58A11F2D-1A7F-2398-E4B9-FF98100DB3BE}"/>
              </a:ext>
            </a:extLst>
          </p:cNvPr>
          <p:cNvGraphicFramePr>
            <a:graphicFrameLocks noGrp="1"/>
          </p:cNvGraphicFramePr>
          <p:nvPr>
            <p:extLst>
              <p:ext uri="{D42A27DB-BD31-4B8C-83A1-F6EECF244321}">
                <p14:modId xmlns:p14="http://schemas.microsoft.com/office/powerpoint/2010/main" val="4026240601"/>
              </p:ext>
            </p:extLst>
          </p:nvPr>
        </p:nvGraphicFramePr>
        <p:xfrm>
          <a:off x="989011" y="736441"/>
          <a:ext cx="10915652" cy="5190352"/>
        </p:xfrm>
        <a:graphic>
          <a:graphicData uri="http://schemas.openxmlformats.org/drawingml/2006/table">
            <a:tbl>
              <a:tblPr firstRow="1" bandRow="1">
                <a:tableStyleId>{5C22544A-7EE6-4342-B048-85BDC9FD1C3A}</a:tableStyleId>
              </a:tblPr>
              <a:tblGrid>
                <a:gridCol w="1930652">
                  <a:extLst>
                    <a:ext uri="{9D8B030D-6E8A-4147-A177-3AD203B41FA5}">
                      <a16:colId xmlns:a16="http://schemas.microsoft.com/office/drawing/2014/main" val="65786949"/>
                    </a:ext>
                  </a:extLst>
                </a:gridCol>
                <a:gridCol w="8985000">
                  <a:extLst>
                    <a:ext uri="{9D8B030D-6E8A-4147-A177-3AD203B41FA5}">
                      <a16:colId xmlns:a16="http://schemas.microsoft.com/office/drawing/2014/main" val="2026019850"/>
                    </a:ext>
                  </a:extLst>
                </a:gridCol>
              </a:tblGrid>
              <a:tr h="333728">
                <a:tc>
                  <a:txBody>
                    <a:bodyPr/>
                    <a:lstStyle/>
                    <a:p>
                      <a:r>
                        <a:rPr lang="en-US" sz="1400" dirty="0"/>
                        <a:t>Abbreviation</a:t>
                      </a:r>
                    </a:p>
                  </a:txBody>
                  <a:tcPr/>
                </a:tc>
                <a:tc>
                  <a:txBody>
                    <a:bodyPr/>
                    <a:lstStyle/>
                    <a:p>
                      <a:r>
                        <a:rPr lang="en-US" sz="1400" dirty="0"/>
                        <a:t>Meaning</a:t>
                      </a:r>
                    </a:p>
                  </a:txBody>
                  <a:tcPr/>
                </a:tc>
                <a:extLst>
                  <a:ext uri="{0D108BD9-81ED-4DB2-BD59-A6C34878D82A}">
                    <a16:rowId xmlns:a16="http://schemas.microsoft.com/office/drawing/2014/main" val="2398595530"/>
                  </a:ext>
                </a:extLst>
              </a:tr>
              <a:tr h="333728">
                <a:tc>
                  <a:txBody>
                    <a:bodyPr/>
                    <a:lstStyle/>
                    <a:p>
                      <a:r>
                        <a:rPr lang="en-US" sz="1400" dirty="0"/>
                        <a:t>a</a:t>
                      </a:r>
                    </a:p>
                  </a:txBody>
                  <a:tcPr/>
                </a:tc>
                <a:tc>
                  <a:txBody>
                    <a:bodyPr/>
                    <a:lstStyle/>
                    <a:p>
                      <a:r>
                        <a:rPr lang="en-US" sz="1400" dirty="0"/>
                        <a:t>Alpha, including blanks.</a:t>
                      </a:r>
                    </a:p>
                  </a:txBody>
                  <a:tcPr/>
                </a:tc>
                <a:extLst>
                  <a:ext uri="{0D108BD9-81ED-4DB2-BD59-A6C34878D82A}">
                    <a16:rowId xmlns:a16="http://schemas.microsoft.com/office/drawing/2014/main" val="1050418215"/>
                  </a:ext>
                </a:extLst>
              </a:tr>
              <a:tr h="333728">
                <a:tc>
                  <a:txBody>
                    <a:bodyPr/>
                    <a:lstStyle/>
                    <a:p>
                      <a:r>
                        <a:rPr lang="en-US" sz="1400" dirty="0"/>
                        <a:t>n</a:t>
                      </a:r>
                    </a:p>
                  </a:txBody>
                  <a:tcPr/>
                </a:tc>
                <a:tc>
                  <a:txBody>
                    <a:bodyPr/>
                    <a:lstStyle/>
                    <a:p>
                      <a:r>
                        <a:rPr lang="en-US" sz="1400" dirty="0"/>
                        <a:t>Numeric values only.</a:t>
                      </a:r>
                    </a:p>
                  </a:txBody>
                  <a:tcPr/>
                </a:tc>
                <a:extLst>
                  <a:ext uri="{0D108BD9-81ED-4DB2-BD59-A6C34878D82A}">
                    <a16:rowId xmlns:a16="http://schemas.microsoft.com/office/drawing/2014/main" val="2127763685"/>
                  </a:ext>
                </a:extLst>
              </a:tr>
              <a:tr h="333728">
                <a:tc>
                  <a:txBody>
                    <a:bodyPr/>
                    <a:lstStyle/>
                    <a:p>
                      <a:r>
                        <a:rPr lang="en-US" sz="1400" dirty="0"/>
                        <a:t>x + n</a:t>
                      </a:r>
                    </a:p>
                  </a:txBody>
                  <a:tcPr/>
                </a:tc>
                <a:tc>
                  <a:txBody>
                    <a:bodyPr/>
                    <a:lstStyle/>
                    <a:p>
                      <a:r>
                        <a:rPr lang="en-US" sz="1400" dirty="0"/>
                        <a:t>Numeric (amount) values, where the first byte is either 'C' to indicate a positive or Credit value, or 'D' to indicate a negative or Debit value, followed by the numeric value (using n digits).</a:t>
                      </a:r>
                    </a:p>
                  </a:txBody>
                  <a:tcPr/>
                </a:tc>
                <a:extLst>
                  <a:ext uri="{0D108BD9-81ED-4DB2-BD59-A6C34878D82A}">
                    <a16:rowId xmlns:a16="http://schemas.microsoft.com/office/drawing/2014/main" val="1311204693"/>
                  </a:ext>
                </a:extLst>
              </a:tr>
              <a:tr h="333728">
                <a:tc>
                  <a:txBody>
                    <a:bodyPr/>
                    <a:lstStyle/>
                    <a:p>
                      <a:r>
                        <a:rPr lang="en-US" sz="1400" dirty="0"/>
                        <a:t>S</a:t>
                      </a:r>
                    </a:p>
                  </a:txBody>
                  <a:tcPr/>
                </a:tc>
                <a:tc>
                  <a:txBody>
                    <a:bodyPr/>
                    <a:lstStyle/>
                    <a:p>
                      <a:r>
                        <a:rPr lang="en-US" sz="1400" dirty="0"/>
                        <a:t>Special characters only.</a:t>
                      </a:r>
                    </a:p>
                  </a:txBody>
                  <a:tcPr/>
                </a:tc>
                <a:extLst>
                  <a:ext uri="{0D108BD9-81ED-4DB2-BD59-A6C34878D82A}">
                    <a16:rowId xmlns:a16="http://schemas.microsoft.com/office/drawing/2014/main" val="4150212104"/>
                  </a:ext>
                </a:extLst>
              </a:tr>
              <a:tr h="333728">
                <a:tc>
                  <a:txBody>
                    <a:bodyPr/>
                    <a:lstStyle/>
                    <a:p>
                      <a:r>
                        <a:rPr lang="en-US" sz="1400" dirty="0"/>
                        <a:t>an</a:t>
                      </a:r>
                    </a:p>
                  </a:txBody>
                  <a:tcPr/>
                </a:tc>
                <a:tc>
                  <a:txBody>
                    <a:bodyPr/>
                    <a:lstStyle/>
                    <a:p>
                      <a:r>
                        <a:rPr lang="en-US" sz="1400" dirty="0"/>
                        <a:t>Alphanumeric.</a:t>
                      </a:r>
                    </a:p>
                  </a:txBody>
                  <a:tcPr/>
                </a:tc>
                <a:extLst>
                  <a:ext uri="{0D108BD9-81ED-4DB2-BD59-A6C34878D82A}">
                    <a16:rowId xmlns:a16="http://schemas.microsoft.com/office/drawing/2014/main" val="2447379203"/>
                  </a:ext>
                </a:extLst>
              </a:tr>
              <a:tr h="333728">
                <a:tc>
                  <a:txBody>
                    <a:bodyPr/>
                    <a:lstStyle/>
                    <a:p>
                      <a:r>
                        <a:rPr lang="en-US" sz="1400" dirty="0"/>
                        <a:t>as</a:t>
                      </a:r>
                    </a:p>
                  </a:txBody>
                  <a:tcPr/>
                </a:tc>
                <a:tc>
                  <a:txBody>
                    <a:bodyPr/>
                    <a:lstStyle/>
                    <a:p>
                      <a:r>
                        <a:rPr lang="en-US" sz="1400" dirty="0"/>
                        <a:t>Alpha &amp; special characters only.</a:t>
                      </a:r>
                    </a:p>
                  </a:txBody>
                  <a:tcPr/>
                </a:tc>
                <a:extLst>
                  <a:ext uri="{0D108BD9-81ED-4DB2-BD59-A6C34878D82A}">
                    <a16:rowId xmlns:a16="http://schemas.microsoft.com/office/drawing/2014/main" val="76879756"/>
                  </a:ext>
                </a:extLst>
              </a:tr>
              <a:tr h="333728">
                <a:tc>
                  <a:txBody>
                    <a:bodyPr/>
                    <a:lstStyle/>
                    <a:p>
                      <a:r>
                        <a:rPr lang="en-US" sz="1400" dirty="0"/>
                        <a:t>ns</a:t>
                      </a:r>
                    </a:p>
                  </a:txBody>
                  <a:tcPr/>
                </a:tc>
                <a:tc>
                  <a:txBody>
                    <a:bodyPr/>
                    <a:lstStyle/>
                    <a:p>
                      <a:r>
                        <a:rPr lang="en-US" sz="1400" dirty="0"/>
                        <a:t>Numeric and special characters only.</a:t>
                      </a:r>
                    </a:p>
                  </a:txBody>
                  <a:tcPr/>
                </a:tc>
                <a:extLst>
                  <a:ext uri="{0D108BD9-81ED-4DB2-BD59-A6C34878D82A}">
                    <a16:rowId xmlns:a16="http://schemas.microsoft.com/office/drawing/2014/main" val="2101003411"/>
                  </a:ext>
                </a:extLst>
              </a:tr>
              <a:tr h="333728">
                <a:tc>
                  <a:txBody>
                    <a:bodyPr/>
                    <a:lstStyle/>
                    <a:p>
                      <a:r>
                        <a:rPr lang="en-US" sz="1400" dirty="0" err="1"/>
                        <a:t>ans</a:t>
                      </a:r>
                      <a:endParaRPr lang="en-US" sz="1400" dirty="0"/>
                    </a:p>
                  </a:txBody>
                  <a:tcPr/>
                </a:tc>
                <a:tc>
                  <a:txBody>
                    <a:bodyPr/>
                    <a:lstStyle/>
                    <a:p>
                      <a:r>
                        <a:rPr lang="en-US" sz="1400" dirty="0"/>
                        <a:t>Alphabetic, numeric and special characters.</a:t>
                      </a:r>
                    </a:p>
                  </a:txBody>
                  <a:tcPr/>
                </a:tc>
                <a:extLst>
                  <a:ext uri="{0D108BD9-81ED-4DB2-BD59-A6C34878D82A}">
                    <a16:rowId xmlns:a16="http://schemas.microsoft.com/office/drawing/2014/main" val="557498486"/>
                  </a:ext>
                </a:extLst>
              </a:tr>
              <a:tr h="333728">
                <a:tc>
                  <a:txBody>
                    <a:bodyPr/>
                    <a:lstStyle/>
                    <a:p>
                      <a:r>
                        <a:rPr lang="en-US" sz="1400" dirty="0" err="1"/>
                        <a:t>anp</a:t>
                      </a:r>
                      <a:endParaRPr lang="en-US" sz="1400" dirty="0"/>
                    </a:p>
                  </a:txBody>
                  <a:tcPr/>
                </a:tc>
                <a:tc>
                  <a:txBody>
                    <a:bodyPr/>
                    <a:lstStyle/>
                    <a:p>
                      <a:r>
                        <a:rPr lang="en-US" sz="1400" dirty="0"/>
                        <a:t>Alphabetic, numeric and pad characters.</a:t>
                      </a:r>
                    </a:p>
                  </a:txBody>
                  <a:tcPr/>
                </a:tc>
                <a:extLst>
                  <a:ext uri="{0D108BD9-81ED-4DB2-BD59-A6C34878D82A}">
                    <a16:rowId xmlns:a16="http://schemas.microsoft.com/office/drawing/2014/main" val="2310427736"/>
                  </a:ext>
                </a:extLst>
              </a:tr>
              <a:tr h="333728">
                <a:tc>
                  <a:txBody>
                    <a:bodyPr/>
                    <a:lstStyle/>
                    <a:p>
                      <a:r>
                        <a:rPr lang="en-US" sz="1400" dirty="0"/>
                        <a:t>b</a:t>
                      </a:r>
                    </a:p>
                  </a:txBody>
                  <a:tcPr/>
                </a:tc>
                <a:tc>
                  <a:txBody>
                    <a:bodyPr/>
                    <a:lstStyle/>
                    <a:p>
                      <a:r>
                        <a:rPr lang="en-US" sz="1400" dirty="0"/>
                        <a:t>Binary data</a:t>
                      </a:r>
                    </a:p>
                  </a:txBody>
                  <a:tcPr/>
                </a:tc>
                <a:extLst>
                  <a:ext uri="{0D108BD9-81ED-4DB2-BD59-A6C34878D82A}">
                    <a16:rowId xmlns:a16="http://schemas.microsoft.com/office/drawing/2014/main" val="2233522750"/>
                  </a:ext>
                </a:extLst>
              </a:tr>
              <a:tr h="333728">
                <a:tc>
                  <a:txBody>
                    <a:bodyPr/>
                    <a:lstStyle/>
                    <a:p>
                      <a:r>
                        <a:rPr lang="en-US" sz="1400" dirty="0"/>
                        <a:t>p</a:t>
                      </a:r>
                    </a:p>
                  </a:txBody>
                  <a:tcPr/>
                </a:tc>
                <a:tc>
                  <a:txBody>
                    <a:bodyPr/>
                    <a:lstStyle/>
                    <a:p>
                      <a:r>
                        <a:rPr lang="en-US" sz="1400" dirty="0"/>
                        <a:t>Pad character, space</a:t>
                      </a:r>
                    </a:p>
                  </a:txBody>
                  <a:tcPr/>
                </a:tc>
                <a:extLst>
                  <a:ext uri="{0D108BD9-81ED-4DB2-BD59-A6C34878D82A}">
                    <a16:rowId xmlns:a16="http://schemas.microsoft.com/office/drawing/2014/main" val="2393863312"/>
                  </a:ext>
                </a:extLst>
              </a:tr>
              <a:tr h="333728">
                <a:tc>
                  <a:txBody>
                    <a:bodyPr/>
                    <a:lstStyle/>
                    <a:p>
                      <a:r>
                        <a:rPr lang="en-US" sz="1400" dirty="0"/>
                        <a:t>z</a:t>
                      </a:r>
                    </a:p>
                  </a:txBody>
                  <a:tcPr/>
                </a:tc>
                <a:tc>
                  <a:txBody>
                    <a:bodyPr/>
                    <a:lstStyle/>
                    <a:p>
                      <a:r>
                        <a:rPr lang="en-US" sz="1400" dirty="0"/>
                        <a:t>Tracks 2 and 3 code set as defined in ISO/IEC 7813 and ISO/IEC 4909 respectively</a:t>
                      </a:r>
                    </a:p>
                  </a:txBody>
                  <a:tcPr/>
                </a:tc>
                <a:extLst>
                  <a:ext uri="{0D108BD9-81ED-4DB2-BD59-A6C34878D82A}">
                    <a16:rowId xmlns:a16="http://schemas.microsoft.com/office/drawing/2014/main" val="3708535961"/>
                  </a:ext>
                </a:extLst>
              </a:tr>
              <a:tr h="333728">
                <a:tc>
                  <a:txBody>
                    <a:bodyPr/>
                    <a:lstStyle/>
                    <a:p>
                      <a:r>
                        <a:rPr lang="en-US" sz="1400" dirty="0"/>
                        <a:t>. or .. or ...</a:t>
                      </a:r>
                    </a:p>
                  </a:txBody>
                  <a:tcPr/>
                </a:tc>
                <a:tc>
                  <a:txBody>
                    <a:bodyPr/>
                    <a:lstStyle/>
                    <a:p>
                      <a:r>
                        <a:rPr lang="en-US" sz="1400" dirty="0"/>
                        <a:t>variable field length indicator, each . indicating a digit.</a:t>
                      </a:r>
                    </a:p>
                  </a:txBody>
                  <a:tcPr/>
                </a:tc>
                <a:extLst>
                  <a:ext uri="{0D108BD9-81ED-4DB2-BD59-A6C34878D82A}">
                    <a16:rowId xmlns:a16="http://schemas.microsoft.com/office/drawing/2014/main" val="73657008"/>
                  </a:ext>
                </a:extLst>
              </a:tr>
              <a:tr h="333728">
                <a:tc>
                  <a:txBody>
                    <a:bodyPr/>
                    <a:lstStyle/>
                    <a:p>
                      <a:r>
                        <a:rPr lang="en-US" sz="1400" dirty="0"/>
                        <a:t>x or xx or xxx</a:t>
                      </a:r>
                    </a:p>
                  </a:txBody>
                  <a:tcPr/>
                </a:tc>
                <a:tc>
                  <a:txBody>
                    <a:bodyPr/>
                    <a:lstStyle/>
                    <a:p>
                      <a:r>
                        <a:rPr lang="en-US" sz="1400" dirty="0"/>
                        <a:t>fixed length of field, or maximum length in the case of variable length fields.</a:t>
                      </a:r>
                    </a:p>
                  </a:txBody>
                  <a:tcPr/>
                </a:tc>
                <a:extLst>
                  <a:ext uri="{0D108BD9-81ED-4DB2-BD59-A6C34878D82A}">
                    <a16:rowId xmlns:a16="http://schemas.microsoft.com/office/drawing/2014/main" val="1204682775"/>
                  </a:ext>
                </a:extLst>
              </a:tr>
            </a:tbl>
          </a:graphicData>
        </a:graphic>
      </p:graphicFrame>
    </p:spTree>
    <p:extLst>
      <p:ext uri="{BB962C8B-B14F-4D97-AF65-F5344CB8AC3E}">
        <p14:creationId xmlns:p14="http://schemas.microsoft.com/office/powerpoint/2010/main" val="31260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5F4EA5-A7AE-D948-2B19-A0EE6EA88088}"/>
              </a:ext>
            </a:extLst>
          </p:cNvPr>
          <p:cNvSpPr>
            <a:spLocks noGrp="1"/>
          </p:cNvSpPr>
          <p:nvPr>
            <p:ph type="body" sz="quarter" idx="10"/>
          </p:nvPr>
        </p:nvSpPr>
        <p:spPr/>
        <p:txBody>
          <a:bodyPr/>
          <a:lstStyle/>
          <a:p>
            <a:r>
              <a:rPr lang="en-US" dirty="0"/>
              <a:t>Field Identifiers (Length of data present in the field)</a:t>
            </a:r>
          </a:p>
          <a:p>
            <a:endParaRPr lang="en-US" dirty="0"/>
          </a:p>
        </p:txBody>
      </p:sp>
      <p:sp>
        <p:nvSpPr>
          <p:cNvPr id="3" name="Text Placeholder 2">
            <a:extLst>
              <a:ext uri="{FF2B5EF4-FFF2-40B4-BE49-F238E27FC236}">
                <a16:creationId xmlns:a16="http://schemas.microsoft.com/office/drawing/2014/main" id="{8D5B128D-BD72-ABFA-0963-D878B769F919}"/>
              </a:ext>
            </a:extLst>
          </p:cNvPr>
          <p:cNvSpPr>
            <a:spLocks noGrp="1"/>
          </p:cNvSpPr>
          <p:nvPr>
            <p:ph type="body" sz="quarter" idx="11"/>
          </p:nvPr>
        </p:nvSpPr>
        <p:spPr>
          <a:xfrm>
            <a:off x="982663" y="668020"/>
            <a:ext cx="9485312" cy="5483543"/>
          </a:xfrm>
        </p:spPr>
        <p:txBody>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solidFill>
                <a:schemeClr val="tx1"/>
              </a:solidFill>
            </a:endParaRPr>
          </a:p>
          <a:p>
            <a:pPr algn="just"/>
            <a:r>
              <a:rPr lang="en-US" sz="1400" dirty="0">
                <a:solidFill>
                  <a:schemeClr val="tx1"/>
                </a:solidFill>
              </a:rPr>
              <a:t>Note : </a:t>
            </a:r>
            <a:r>
              <a:rPr lang="en-US" sz="1400" b="0" dirty="0">
                <a:solidFill>
                  <a:schemeClr val="tx1"/>
                </a:solidFill>
              </a:rPr>
              <a:t>LL and LLL are hex or ASCII</a:t>
            </a:r>
          </a:p>
          <a:p>
            <a:pPr algn="just"/>
            <a:endParaRPr lang="en-US" sz="1400" b="0" dirty="0">
              <a:solidFill>
                <a:schemeClr val="tx1"/>
              </a:solidFill>
            </a:endParaRPr>
          </a:p>
          <a:p>
            <a:pPr algn="just"/>
            <a:r>
              <a:rPr lang="en-US" sz="1400" dirty="0">
                <a:solidFill>
                  <a:schemeClr val="tx1"/>
                </a:solidFill>
              </a:rPr>
              <a:t>Example:</a:t>
            </a:r>
          </a:p>
          <a:p>
            <a:pPr algn="just"/>
            <a:endParaRPr lang="en-US" sz="1400" dirty="0">
              <a:solidFill>
                <a:schemeClr val="tx1"/>
              </a:solidFill>
            </a:endParaRPr>
          </a:p>
          <a:p>
            <a:pPr algn="just"/>
            <a:endParaRPr lang="en-US" sz="1400" dirty="0">
              <a:solidFill>
                <a:schemeClr val="tx1"/>
              </a:solidFill>
            </a:endParaRPr>
          </a:p>
          <a:p>
            <a:pPr algn="just"/>
            <a:endParaRPr lang="en-US" sz="1400" dirty="0">
              <a:solidFill>
                <a:schemeClr val="tx1"/>
              </a:solidFill>
            </a:endParaRPr>
          </a:p>
          <a:p>
            <a:pPr algn="just"/>
            <a:endParaRPr lang="en-US" sz="1400" dirty="0">
              <a:solidFill>
                <a:schemeClr val="tx1"/>
              </a:solidFill>
            </a:endParaRPr>
          </a:p>
        </p:txBody>
      </p:sp>
      <p:sp>
        <p:nvSpPr>
          <p:cNvPr id="4" name="Slide Number Placeholder 3">
            <a:extLst>
              <a:ext uri="{FF2B5EF4-FFF2-40B4-BE49-F238E27FC236}">
                <a16:creationId xmlns:a16="http://schemas.microsoft.com/office/drawing/2014/main" id="{03CCC85F-2632-F0AC-B50B-033E62519D10}"/>
              </a:ext>
            </a:extLst>
          </p:cNvPr>
          <p:cNvSpPr>
            <a:spLocks noGrp="1"/>
          </p:cNvSpPr>
          <p:nvPr>
            <p:ph type="sldNum" sz="quarter" idx="13"/>
          </p:nvPr>
        </p:nvSpPr>
        <p:spPr/>
        <p:txBody>
          <a:bodyPr/>
          <a:lstStyle/>
          <a:p>
            <a:fld id="{64EFF315-FA4E-4084-ACCF-A94C350B883E}" type="slidenum">
              <a:rPr lang="en-US" smtClean="0"/>
              <a:pPr/>
              <a:t>12</a:t>
            </a:fld>
            <a:endParaRPr lang="en-US" dirty="0"/>
          </a:p>
        </p:txBody>
      </p:sp>
      <p:sp>
        <p:nvSpPr>
          <p:cNvPr id="5" name="Footer Placeholder 4">
            <a:extLst>
              <a:ext uri="{FF2B5EF4-FFF2-40B4-BE49-F238E27FC236}">
                <a16:creationId xmlns:a16="http://schemas.microsoft.com/office/drawing/2014/main" id="{BF55FBB1-07EC-F8BF-ACF6-C5F98EC6A622}"/>
              </a:ext>
            </a:extLst>
          </p:cNvPr>
          <p:cNvSpPr>
            <a:spLocks noGrp="1"/>
          </p:cNvSpPr>
          <p:nvPr>
            <p:ph type="ftr" sz="quarter" idx="3"/>
          </p:nvPr>
        </p:nvSpPr>
        <p:spPr/>
        <p:txBody>
          <a:bodyPr/>
          <a:lstStyle/>
          <a:p>
            <a:r>
              <a:rPr lang="en-US"/>
              <a:t>© Expleo Group  |  Confidential  |  Version 2.3  </a:t>
            </a:r>
            <a:endParaRPr lang="en-US" dirty="0"/>
          </a:p>
        </p:txBody>
      </p:sp>
      <p:graphicFrame>
        <p:nvGraphicFramePr>
          <p:cNvPr id="6" name="Table 5">
            <a:extLst>
              <a:ext uri="{FF2B5EF4-FFF2-40B4-BE49-F238E27FC236}">
                <a16:creationId xmlns:a16="http://schemas.microsoft.com/office/drawing/2014/main" id="{05BE58C8-C547-EBE2-F0F2-F45758772A70}"/>
              </a:ext>
            </a:extLst>
          </p:cNvPr>
          <p:cNvGraphicFramePr>
            <a:graphicFrameLocks noGrp="1"/>
          </p:cNvGraphicFramePr>
          <p:nvPr>
            <p:extLst>
              <p:ext uri="{D42A27DB-BD31-4B8C-83A1-F6EECF244321}">
                <p14:modId xmlns:p14="http://schemas.microsoft.com/office/powerpoint/2010/main" val="2433045069"/>
              </p:ext>
            </p:extLst>
          </p:nvPr>
        </p:nvGraphicFramePr>
        <p:xfrm>
          <a:off x="982662" y="808304"/>
          <a:ext cx="9485312" cy="1778000"/>
        </p:xfrm>
        <a:graphic>
          <a:graphicData uri="http://schemas.openxmlformats.org/drawingml/2006/table">
            <a:tbl>
              <a:tblPr firstRow="1" bandRow="1">
                <a:tableStyleId>{5C22544A-7EE6-4342-B048-85BDC9FD1C3A}</a:tableStyleId>
              </a:tblPr>
              <a:tblGrid>
                <a:gridCol w="1487822">
                  <a:extLst>
                    <a:ext uri="{9D8B030D-6E8A-4147-A177-3AD203B41FA5}">
                      <a16:colId xmlns:a16="http://schemas.microsoft.com/office/drawing/2014/main" val="4177023584"/>
                    </a:ext>
                  </a:extLst>
                </a:gridCol>
                <a:gridCol w="7997490">
                  <a:extLst>
                    <a:ext uri="{9D8B030D-6E8A-4147-A177-3AD203B41FA5}">
                      <a16:colId xmlns:a16="http://schemas.microsoft.com/office/drawing/2014/main" val="3633420289"/>
                    </a:ext>
                  </a:extLst>
                </a:gridCol>
              </a:tblGrid>
              <a:tr h="370840">
                <a:tc>
                  <a:txBody>
                    <a:bodyPr/>
                    <a:lstStyle/>
                    <a:p>
                      <a:r>
                        <a:rPr lang="en-US" sz="1400" dirty="0"/>
                        <a:t>Type</a:t>
                      </a:r>
                    </a:p>
                  </a:txBody>
                  <a:tcPr/>
                </a:tc>
                <a:tc>
                  <a:txBody>
                    <a:bodyPr/>
                    <a:lstStyle/>
                    <a:p>
                      <a:r>
                        <a:rPr lang="en-US" sz="1400" dirty="0"/>
                        <a:t>Meaning</a:t>
                      </a:r>
                    </a:p>
                  </a:txBody>
                  <a:tcPr/>
                </a:tc>
                <a:extLst>
                  <a:ext uri="{0D108BD9-81ED-4DB2-BD59-A6C34878D82A}">
                    <a16:rowId xmlns:a16="http://schemas.microsoft.com/office/drawing/2014/main" val="3021511635"/>
                  </a:ext>
                </a:extLst>
              </a:tr>
              <a:tr h="370840">
                <a:tc>
                  <a:txBody>
                    <a:bodyPr/>
                    <a:lstStyle/>
                    <a:p>
                      <a:r>
                        <a:rPr lang="en-US" sz="1400" dirty="0"/>
                        <a:t>Fixed</a:t>
                      </a:r>
                    </a:p>
                  </a:txBody>
                  <a:tcPr/>
                </a:tc>
                <a:tc>
                  <a:txBody>
                    <a:bodyPr/>
                    <a:lstStyle/>
                    <a:p>
                      <a:r>
                        <a:rPr lang="en-US" sz="1400" dirty="0"/>
                        <a:t>no field length used</a:t>
                      </a:r>
                    </a:p>
                  </a:txBody>
                  <a:tcPr/>
                </a:tc>
                <a:extLst>
                  <a:ext uri="{0D108BD9-81ED-4DB2-BD59-A6C34878D82A}">
                    <a16:rowId xmlns:a16="http://schemas.microsoft.com/office/drawing/2014/main" val="2224382627"/>
                  </a:ext>
                </a:extLst>
              </a:tr>
              <a:tr h="370840">
                <a:tc>
                  <a:txBody>
                    <a:bodyPr/>
                    <a:lstStyle/>
                    <a:p>
                      <a:r>
                        <a:rPr lang="en-US" sz="1400" dirty="0"/>
                        <a:t>LLVAR or (..xx)	</a:t>
                      </a:r>
                    </a:p>
                  </a:txBody>
                  <a:tcPr/>
                </a:tc>
                <a:tc>
                  <a:txBody>
                    <a:bodyPr/>
                    <a:lstStyle/>
                    <a:p>
                      <a:r>
                        <a:rPr lang="en-US" sz="1400" dirty="0"/>
                        <a:t>Where 0 &lt; LL &lt; 100, means two leading digits LL specify the field length of field VAR</a:t>
                      </a:r>
                    </a:p>
                  </a:txBody>
                  <a:tcPr/>
                </a:tc>
                <a:extLst>
                  <a:ext uri="{0D108BD9-81ED-4DB2-BD59-A6C34878D82A}">
                    <a16:rowId xmlns:a16="http://schemas.microsoft.com/office/drawing/2014/main" val="226860081"/>
                  </a:ext>
                </a:extLst>
              </a:tr>
              <a:tr h="370840">
                <a:tc>
                  <a:txBody>
                    <a:bodyPr/>
                    <a:lstStyle/>
                    <a:p>
                      <a:r>
                        <a:rPr lang="en-US" sz="1400" dirty="0"/>
                        <a:t>LLLVAR or (...xxx)</a:t>
                      </a:r>
                    </a:p>
                  </a:txBody>
                  <a:tcPr/>
                </a:tc>
                <a:tc>
                  <a:txBody>
                    <a:bodyPr/>
                    <a:lstStyle/>
                    <a:p>
                      <a:r>
                        <a:rPr lang="en-US" sz="1400" dirty="0"/>
                        <a:t>Where 0 &lt; LLL &lt; 1000, means three leading digits LLL specify the field length of field VAR</a:t>
                      </a:r>
                    </a:p>
                  </a:txBody>
                  <a:tcPr/>
                </a:tc>
                <a:extLst>
                  <a:ext uri="{0D108BD9-81ED-4DB2-BD59-A6C34878D82A}">
                    <a16:rowId xmlns:a16="http://schemas.microsoft.com/office/drawing/2014/main" val="72757453"/>
                  </a:ext>
                </a:extLst>
              </a:tr>
            </a:tbl>
          </a:graphicData>
        </a:graphic>
      </p:graphicFrame>
      <p:graphicFrame>
        <p:nvGraphicFramePr>
          <p:cNvPr id="7" name="Table 6">
            <a:extLst>
              <a:ext uri="{FF2B5EF4-FFF2-40B4-BE49-F238E27FC236}">
                <a16:creationId xmlns:a16="http://schemas.microsoft.com/office/drawing/2014/main" id="{15637EB9-5AC1-87BB-66DF-CB7700E04610}"/>
              </a:ext>
            </a:extLst>
          </p:cNvPr>
          <p:cNvGraphicFramePr>
            <a:graphicFrameLocks noGrp="1"/>
          </p:cNvGraphicFramePr>
          <p:nvPr>
            <p:extLst>
              <p:ext uri="{D42A27DB-BD31-4B8C-83A1-F6EECF244321}">
                <p14:modId xmlns:p14="http://schemas.microsoft.com/office/powerpoint/2010/main" val="1867972433"/>
              </p:ext>
            </p:extLst>
          </p:nvPr>
        </p:nvGraphicFramePr>
        <p:xfrm>
          <a:off x="989012" y="3876674"/>
          <a:ext cx="9485312" cy="2173020"/>
        </p:xfrm>
        <a:graphic>
          <a:graphicData uri="http://schemas.openxmlformats.org/drawingml/2006/table">
            <a:tbl>
              <a:tblPr firstRow="1" bandRow="1">
                <a:tableStyleId>{5C22544A-7EE6-4342-B048-85BDC9FD1C3A}</a:tableStyleId>
              </a:tblPr>
              <a:tblGrid>
                <a:gridCol w="1898567">
                  <a:extLst>
                    <a:ext uri="{9D8B030D-6E8A-4147-A177-3AD203B41FA5}">
                      <a16:colId xmlns:a16="http://schemas.microsoft.com/office/drawing/2014/main" val="969913118"/>
                    </a:ext>
                  </a:extLst>
                </a:gridCol>
                <a:gridCol w="7586745">
                  <a:extLst>
                    <a:ext uri="{9D8B030D-6E8A-4147-A177-3AD203B41FA5}">
                      <a16:colId xmlns:a16="http://schemas.microsoft.com/office/drawing/2014/main" val="1845097180"/>
                    </a:ext>
                  </a:extLst>
                </a:gridCol>
              </a:tblGrid>
              <a:tr h="434604">
                <a:tc>
                  <a:txBody>
                    <a:bodyPr/>
                    <a:lstStyle/>
                    <a:p>
                      <a:r>
                        <a:rPr lang="en-US" sz="1400" dirty="0"/>
                        <a:t>Field Definition</a:t>
                      </a:r>
                    </a:p>
                  </a:txBody>
                  <a:tcPr/>
                </a:tc>
                <a:tc>
                  <a:txBody>
                    <a:bodyPr/>
                    <a:lstStyle/>
                    <a:p>
                      <a:r>
                        <a:rPr lang="en-US" sz="1400" dirty="0"/>
                        <a:t>Meaning</a:t>
                      </a:r>
                    </a:p>
                  </a:txBody>
                  <a:tcPr/>
                </a:tc>
                <a:extLst>
                  <a:ext uri="{0D108BD9-81ED-4DB2-BD59-A6C34878D82A}">
                    <a16:rowId xmlns:a16="http://schemas.microsoft.com/office/drawing/2014/main" val="2734508506"/>
                  </a:ext>
                </a:extLst>
              </a:tr>
              <a:tr h="434604">
                <a:tc>
                  <a:txBody>
                    <a:bodyPr/>
                    <a:lstStyle/>
                    <a:p>
                      <a:r>
                        <a:rPr lang="en-US" sz="1400" dirty="0"/>
                        <a:t>n 6</a:t>
                      </a:r>
                    </a:p>
                  </a:txBody>
                  <a:tcPr/>
                </a:tc>
                <a:tc>
                  <a:txBody>
                    <a:bodyPr/>
                    <a:lstStyle/>
                    <a:p>
                      <a:r>
                        <a:rPr lang="en-US" sz="1400" dirty="0"/>
                        <a:t>Fixed length field of six digits</a:t>
                      </a:r>
                    </a:p>
                  </a:txBody>
                  <a:tcPr/>
                </a:tc>
                <a:extLst>
                  <a:ext uri="{0D108BD9-81ED-4DB2-BD59-A6C34878D82A}">
                    <a16:rowId xmlns:a16="http://schemas.microsoft.com/office/drawing/2014/main" val="3984193216"/>
                  </a:ext>
                </a:extLst>
              </a:tr>
              <a:tr h="434604">
                <a:tc>
                  <a:txBody>
                    <a:bodyPr/>
                    <a:lstStyle/>
                    <a:p>
                      <a:r>
                        <a:rPr lang="en-US" sz="1400" dirty="0"/>
                        <a:t>n.6</a:t>
                      </a:r>
                    </a:p>
                  </a:txBody>
                  <a:tcPr/>
                </a:tc>
                <a:tc>
                  <a:txBody>
                    <a:bodyPr/>
                    <a:lstStyle/>
                    <a:p>
                      <a:r>
                        <a:rPr lang="en-US" sz="1400" dirty="0"/>
                        <a:t>LVAR numeric field of up to 6 digits in length</a:t>
                      </a:r>
                    </a:p>
                  </a:txBody>
                  <a:tcPr/>
                </a:tc>
                <a:extLst>
                  <a:ext uri="{0D108BD9-81ED-4DB2-BD59-A6C34878D82A}">
                    <a16:rowId xmlns:a16="http://schemas.microsoft.com/office/drawing/2014/main" val="516284718"/>
                  </a:ext>
                </a:extLst>
              </a:tr>
              <a:tr h="434604">
                <a:tc>
                  <a:txBody>
                    <a:bodyPr/>
                    <a:lstStyle/>
                    <a:p>
                      <a:r>
                        <a:rPr lang="en-US" sz="1400" dirty="0"/>
                        <a:t>a..11</a:t>
                      </a:r>
                    </a:p>
                  </a:txBody>
                  <a:tcPr/>
                </a:tc>
                <a:tc>
                  <a:txBody>
                    <a:bodyPr/>
                    <a:lstStyle/>
                    <a:p>
                      <a:r>
                        <a:rPr lang="en-US" sz="1400" dirty="0"/>
                        <a:t>LLVAR alpha field of up to 11 characters in length</a:t>
                      </a:r>
                    </a:p>
                  </a:txBody>
                  <a:tcPr/>
                </a:tc>
                <a:extLst>
                  <a:ext uri="{0D108BD9-81ED-4DB2-BD59-A6C34878D82A}">
                    <a16:rowId xmlns:a16="http://schemas.microsoft.com/office/drawing/2014/main" val="2054379259"/>
                  </a:ext>
                </a:extLst>
              </a:tr>
              <a:tr h="434604">
                <a:tc>
                  <a:txBody>
                    <a:bodyPr/>
                    <a:lstStyle/>
                    <a:p>
                      <a:r>
                        <a:rPr lang="en-US" sz="1400" dirty="0"/>
                        <a:t>b...999	</a:t>
                      </a:r>
                    </a:p>
                  </a:txBody>
                  <a:tcPr/>
                </a:tc>
                <a:tc>
                  <a:txBody>
                    <a:bodyPr/>
                    <a:lstStyle/>
                    <a:p>
                      <a:r>
                        <a:rPr lang="en-US" sz="1400" dirty="0"/>
                        <a:t>LLLVAR binary field of up to 999 bytes in length</a:t>
                      </a:r>
                    </a:p>
                  </a:txBody>
                  <a:tcPr/>
                </a:tc>
                <a:extLst>
                  <a:ext uri="{0D108BD9-81ED-4DB2-BD59-A6C34878D82A}">
                    <a16:rowId xmlns:a16="http://schemas.microsoft.com/office/drawing/2014/main" val="588139661"/>
                  </a:ext>
                </a:extLst>
              </a:tr>
            </a:tbl>
          </a:graphicData>
        </a:graphic>
      </p:graphicFrame>
    </p:spTree>
    <p:extLst>
      <p:ext uri="{BB962C8B-B14F-4D97-AF65-F5344CB8AC3E}">
        <p14:creationId xmlns:p14="http://schemas.microsoft.com/office/powerpoint/2010/main" val="91060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1AF639-A38D-1ACF-0C67-94754A31AF49}"/>
              </a:ext>
            </a:extLst>
          </p:cNvPr>
          <p:cNvSpPr>
            <a:spLocks noGrp="1"/>
          </p:cNvSpPr>
          <p:nvPr>
            <p:ph type="body" sz="quarter" idx="10"/>
          </p:nvPr>
        </p:nvSpPr>
        <p:spPr/>
        <p:txBody>
          <a:bodyPr/>
          <a:lstStyle/>
          <a:p>
            <a:r>
              <a:rPr lang="en-US" dirty="0"/>
              <a:t>Key Field in ISO8583</a:t>
            </a:r>
          </a:p>
        </p:txBody>
      </p:sp>
      <p:sp>
        <p:nvSpPr>
          <p:cNvPr id="3" name="Text Placeholder 2">
            <a:extLst>
              <a:ext uri="{FF2B5EF4-FFF2-40B4-BE49-F238E27FC236}">
                <a16:creationId xmlns:a16="http://schemas.microsoft.com/office/drawing/2014/main" id="{D6A2AE44-B05E-8C51-8032-7EB3AC66CFEC}"/>
              </a:ext>
            </a:extLst>
          </p:cNvPr>
          <p:cNvSpPr>
            <a:spLocks noGrp="1"/>
          </p:cNvSpPr>
          <p:nvPr>
            <p:ph type="body" sz="quarter" idx="11"/>
          </p:nvPr>
        </p:nvSpPr>
        <p:spPr>
          <a:xfrm>
            <a:off x="982663" y="668020"/>
            <a:ext cx="9485312" cy="5483543"/>
          </a:xfrm>
        </p:spPr>
        <p:txBody>
          <a:bodyPr/>
          <a:lstStyle/>
          <a:p>
            <a:endParaRPr lang="en-US" dirty="0"/>
          </a:p>
          <a:p>
            <a:endParaRPr lang="en-US" dirty="0"/>
          </a:p>
          <a:p>
            <a:endParaRPr lang="en-US" dirty="0"/>
          </a:p>
          <a:p>
            <a:pPr algn="just"/>
            <a:endParaRPr lang="en-US" sz="1400" b="0" i="0" dirty="0">
              <a:solidFill>
                <a:srgbClr val="0D0D0D"/>
              </a:solidFill>
              <a:effectLst/>
            </a:endParaRPr>
          </a:p>
          <a:p>
            <a:pPr algn="just"/>
            <a:r>
              <a:rPr lang="en-US" sz="1400" b="0" i="0" dirty="0">
                <a:solidFill>
                  <a:srgbClr val="0D0D0D"/>
                </a:solidFill>
                <a:effectLst/>
              </a:rPr>
              <a:t>STAN and RRN play essential roles in transaction tracking, reconciliation, fraud prevention, customer service, and regulatory compliance within payment processing systems. They ensure the smooth and secure operation of electronic transactions while facilitating efficient communication and record-keeping among various stakeholders in the payment ecosystem.</a:t>
            </a:r>
          </a:p>
          <a:p>
            <a:pPr algn="just"/>
            <a:endParaRPr lang="en-US" sz="1400" b="0" dirty="0">
              <a:solidFill>
                <a:srgbClr val="0D0D0D"/>
              </a:solidFill>
            </a:endParaRPr>
          </a:p>
          <a:p>
            <a:pPr algn="just"/>
            <a:endParaRPr lang="en-US" sz="1400" b="0" dirty="0">
              <a:solidFill>
                <a:srgbClr val="0D0D0D"/>
              </a:solidFill>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tabLst/>
            </a:pPr>
            <a:endParaRPr lang="en-US" altLang="en-US" sz="1400" b="0" dirty="0">
              <a:solidFill>
                <a:srgbClr val="0D0D0D"/>
              </a:solidFill>
            </a:endParaRPr>
          </a:p>
          <a:p>
            <a:pPr marL="0" marR="0" lvl="0" indent="0" algn="just" defTabSz="914400" rtl="0" eaLnBrk="0" fontAlgn="base" latinLnBrk="0" hangingPunct="0">
              <a:lnSpc>
                <a:spcPct val="100000"/>
              </a:lnSpc>
              <a:spcBef>
                <a:spcPct val="0"/>
              </a:spcBef>
              <a:spcAft>
                <a:spcPct val="0"/>
              </a:spcAft>
              <a:buClrTx/>
              <a:buSzTx/>
              <a:tabLst/>
            </a:pPr>
            <a:br>
              <a:rPr kumimoji="0" lang="en-US" altLang="en-US" sz="1400" b="0" i="0" u="none" strike="noStrike" cap="none" normalizeH="0" baseline="0" dirty="0">
                <a:ln>
                  <a:noFill/>
                </a:ln>
                <a:solidFill>
                  <a:srgbClr val="0D0D0D"/>
                </a:solidFill>
                <a:effectLst/>
              </a:rPr>
            </a:br>
            <a:endParaRPr kumimoji="0" lang="en-US" altLang="en-US" sz="1400" b="0" i="0" u="none" strike="noStrike" cap="none" normalizeH="0" baseline="0" dirty="0">
              <a:ln>
                <a:noFill/>
              </a:ln>
              <a:solidFill>
                <a:srgbClr val="0D0D0D"/>
              </a:solidFill>
              <a:effectLst/>
            </a:endParaRPr>
          </a:p>
          <a:p>
            <a:pPr marL="0" marR="0" lvl="0" indent="0" algn="just" defTabSz="914400" rtl="0" eaLnBrk="0" fontAlgn="base" latinLnBrk="0" hangingPunct="0">
              <a:lnSpc>
                <a:spcPct val="100000"/>
              </a:lnSpc>
              <a:spcBef>
                <a:spcPct val="0"/>
              </a:spcBef>
              <a:spcAft>
                <a:spcPct val="0"/>
              </a:spcAft>
              <a:buClrTx/>
              <a:buSzTx/>
              <a:tabLst/>
            </a:pPr>
            <a:endParaRPr lang="en-US" sz="1400" b="0" dirty="0">
              <a:solidFill>
                <a:srgbClr val="0D0D0D"/>
              </a:solidFill>
            </a:endParaRPr>
          </a:p>
          <a:p>
            <a:pPr marL="0" marR="0" lvl="0" indent="0" algn="just" defTabSz="914400" rtl="0" eaLnBrk="0" fontAlgn="base" latinLnBrk="0" hangingPunct="0">
              <a:lnSpc>
                <a:spcPct val="100000"/>
              </a:lnSpc>
              <a:spcBef>
                <a:spcPct val="0"/>
              </a:spcBef>
              <a:spcAft>
                <a:spcPct val="0"/>
              </a:spcAft>
              <a:buClrTx/>
              <a:buSzTx/>
              <a:tabLst/>
            </a:pPr>
            <a:endParaRPr lang="en-US" sz="1400" b="0" dirty="0">
              <a:solidFill>
                <a:srgbClr val="0D0D0D"/>
              </a:solidFill>
            </a:endParaRPr>
          </a:p>
          <a:p>
            <a:pPr marL="0" marR="0" lvl="0" indent="0" algn="just" defTabSz="914400" rtl="0" eaLnBrk="0" fontAlgn="base" latinLnBrk="0" hangingPunct="0">
              <a:lnSpc>
                <a:spcPct val="100000"/>
              </a:lnSpc>
              <a:spcBef>
                <a:spcPct val="0"/>
              </a:spcBef>
              <a:spcAft>
                <a:spcPct val="0"/>
              </a:spcAft>
              <a:buClrTx/>
              <a:buSzTx/>
              <a:tabLst/>
            </a:pPr>
            <a:endParaRPr lang="en-US" sz="1400" b="0" i="0" dirty="0">
              <a:solidFill>
                <a:srgbClr val="0D0D0D"/>
              </a:solidFill>
              <a:effectLst/>
            </a:endParaRPr>
          </a:p>
          <a:p>
            <a:pPr marL="0" marR="0" lvl="0" indent="0" algn="just" defTabSz="914400" rtl="0" eaLnBrk="0" fontAlgn="base" latinLnBrk="0" hangingPunct="0">
              <a:lnSpc>
                <a:spcPct val="100000"/>
              </a:lnSpc>
              <a:spcBef>
                <a:spcPct val="0"/>
              </a:spcBef>
              <a:spcAft>
                <a:spcPct val="0"/>
              </a:spcAft>
              <a:buClrTx/>
              <a:buSzTx/>
              <a:tabLst/>
            </a:pPr>
            <a:r>
              <a:rPr lang="en-US" sz="1400" b="0" i="0" dirty="0">
                <a:solidFill>
                  <a:srgbClr val="0D0D0D"/>
                </a:solidFill>
                <a:effectLst/>
              </a:rPr>
              <a:t>Track 2 data is crucial for card-present transactions where the card is swiped through a magnetic stripe reader. This includes the card number (PAN), expiration date, service code, and discretionary data. It's essential for processing card-present transactions securely.</a:t>
            </a:r>
          </a:p>
          <a:p>
            <a:pPr marL="0" marR="0" lvl="0" indent="0" algn="just" defTabSz="914400" rtl="0" eaLnBrk="0" fontAlgn="base" latinLnBrk="0" hangingPunct="0">
              <a:lnSpc>
                <a:spcPct val="100000"/>
              </a:lnSpc>
              <a:spcBef>
                <a:spcPct val="0"/>
              </a:spcBef>
              <a:spcAft>
                <a:spcPct val="0"/>
              </a:spcAft>
              <a:buClrTx/>
              <a:buSzTx/>
              <a:tabLst/>
            </a:pPr>
            <a:endParaRPr lang="en-US" sz="1200" b="0" i="0" dirty="0">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endParaRPr lang="en-US" sz="1200" b="0" i="0" dirty="0">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endParaRPr lang="en-US" sz="1200" b="0" i="0" dirty="0">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endParaRPr lang="en-US" sz="1200" b="0" i="0" dirty="0">
              <a:solidFill>
                <a:srgbClr val="0D0D0D"/>
              </a:solidFill>
              <a:effectLst/>
              <a:latin typeface="Söhne"/>
            </a:endParaRPr>
          </a:p>
          <a:p>
            <a:pPr marL="0" marR="0" lvl="0" indent="0" algn="just" defTabSz="914400" rtl="0" eaLnBrk="0" fontAlgn="base" latinLnBrk="0" hangingPunct="0">
              <a:lnSpc>
                <a:spcPct val="100000"/>
              </a:lnSpc>
              <a:spcBef>
                <a:spcPct val="0"/>
              </a:spcBef>
              <a:spcAft>
                <a:spcPct val="0"/>
              </a:spcAft>
              <a:buClrTx/>
              <a:buSzTx/>
              <a:tabLst/>
            </a:pPr>
            <a:endParaRPr lang="en-US" sz="1400" b="0" dirty="0">
              <a:solidFill>
                <a:srgbClr val="0D0D0D"/>
              </a:solidFill>
            </a:endParaRPr>
          </a:p>
          <a:p>
            <a:pPr marL="0" marR="0" lvl="0" indent="0" algn="just" defTabSz="914400" rtl="0" eaLnBrk="0" fontAlgn="base" latinLnBrk="0" hangingPunct="0">
              <a:lnSpc>
                <a:spcPct val="100000"/>
              </a:lnSpc>
              <a:spcBef>
                <a:spcPct val="0"/>
              </a:spcBef>
              <a:spcAft>
                <a:spcPct val="0"/>
              </a:spcAft>
              <a:buClrTx/>
              <a:buSzTx/>
              <a:tabLst/>
            </a:pPr>
            <a:endParaRPr lang="en-US" sz="1400" dirty="0"/>
          </a:p>
        </p:txBody>
      </p:sp>
      <p:sp>
        <p:nvSpPr>
          <p:cNvPr id="4" name="Slide Number Placeholder 3">
            <a:extLst>
              <a:ext uri="{FF2B5EF4-FFF2-40B4-BE49-F238E27FC236}">
                <a16:creationId xmlns:a16="http://schemas.microsoft.com/office/drawing/2014/main" id="{771E2509-5C9B-A995-FED7-A59AFA9A8D13}"/>
              </a:ext>
            </a:extLst>
          </p:cNvPr>
          <p:cNvSpPr>
            <a:spLocks noGrp="1"/>
          </p:cNvSpPr>
          <p:nvPr>
            <p:ph type="sldNum" sz="quarter" idx="13"/>
          </p:nvPr>
        </p:nvSpPr>
        <p:spPr/>
        <p:txBody>
          <a:bodyPr/>
          <a:lstStyle/>
          <a:p>
            <a:fld id="{64EFF315-FA4E-4084-ACCF-A94C350B883E}" type="slidenum">
              <a:rPr lang="en-US" smtClean="0"/>
              <a:pPr/>
              <a:t>13</a:t>
            </a:fld>
            <a:endParaRPr lang="en-US" dirty="0"/>
          </a:p>
        </p:txBody>
      </p:sp>
      <p:sp>
        <p:nvSpPr>
          <p:cNvPr id="5" name="Footer Placeholder 4">
            <a:extLst>
              <a:ext uri="{FF2B5EF4-FFF2-40B4-BE49-F238E27FC236}">
                <a16:creationId xmlns:a16="http://schemas.microsoft.com/office/drawing/2014/main" id="{AD405588-8F02-1145-30BF-F80E731E2880}"/>
              </a:ext>
            </a:extLst>
          </p:cNvPr>
          <p:cNvSpPr>
            <a:spLocks noGrp="1"/>
          </p:cNvSpPr>
          <p:nvPr>
            <p:ph type="ftr" sz="quarter" idx="3"/>
          </p:nvPr>
        </p:nvSpPr>
        <p:spPr/>
        <p:txBody>
          <a:bodyPr/>
          <a:lstStyle/>
          <a:p>
            <a:r>
              <a:rPr lang="en-US"/>
              <a:t>© Expleo Group  |  Confidential  |  Version 2.3  </a:t>
            </a:r>
            <a:endParaRPr lang="en-US" dirty="0"/>
          </a:p>
        </p:txBody>
      </p:sp>
      <p:graphicFrame>
        <p:nvGraphicFramePr>
          <p:cNvPr id="6" name="Table 5">
            <a:extLst>
              <a:ext uri="{FF2B5EF4-FFF2-40B4-BE49-F238E27FC236}">
                <a16:creationId xmlns:a16="http://schemas.microsoft.com/office/drawing/2014/main" id="{457DEEF5-CA5E-391C-C2A6-F94AB28EE0F1}"/>
              </a:ext>
            </a:extLst>
          </p:cNvPr>
          <p:cNvGraphicFramePr>
            <a:graphicFrameLocks noGrp="1"/>
          </p:cNvGraphicFramePr>
          <p:nvPr>
            <p:extLst>
              <p:ext uri="{D42A27DB-BD31-4B8C-83A1-F6EECF244321}">
                <p14:modId xmlns:p14="http://schemas.microsoft.com/office/powerpoint/2010/main" val="1613115590"/>
              </p:ext>
            </p:extLst>
          </p:nvPr>
        </p:nvGraphicFramePr>
        <p:xfrm>
          <a:off x="989012" y="668020"/>
          <a:ext cx="9485313" cy="1463040"/>
        </p:xfrm>
        <a:graphic>
          <a:graphicData uri="http://schemas.openxmlformats.org/drawingml/2006/table">
            <a:tbl>
              <a:tblPr firstRow="1" bandRow="1">
                <a:tableStyleId>{5C22544A-7EE6-4342-B048-85BDC9FD1C3A}</a:tableStyleId>
              </a:tblPr>
              <a:tblGrid>
                <a:gridCol w="1027113">
                  <a:extLst>
                    <a:ext uri="{9D8B030D-6E8A-4147-A177-3AD203B41FA5}">
                      <a16:colId xmlns:a16="http://schemas.microsoft.com/office/drawing/2014/main" val="3270715656"/>
                    </a:ext>
                  </a:extLst>
                </a:gridCol>
                <a:gridCol w="2343150">
                  <a:extLst>
                    <a:ext uri="{9D8B030D-6E8A-4147-A177-3AD203B41FA5}">
                      <a16:colId xmlns:a16="http://schemas.microsoft.com/office/drawing/2014/main" val="635293166"/>
                    </a:ext>
                  </a:extLst>
                </a:gridCol>
                <a:gridCol w="6115050">
                  <a:extLst>
                    <a:ext uri="{9D8B030D-6E8A-4147-A177-3AD203B41FA5}">
                      <a16:colId xmlns:a16="http://schemas.microsoft.com/office/drawing/2014/main" val="1613466210"/>
                    </a:ext>
                  </a:extLst>
                </a:gridCol>
              </a:tblGrid>
              <a:tr h="370840">
                <a:tc>
                  <a:txBody>
                    <a:bodyPr/>
                    <a:lstStyle/>
                    <a:p>
                      <a:r>
                        <a:rPr lang="en-US" sz="1300" b="1" dirty="0"/>
                        <a:t>Field Number</a:t>
                      </a:r>
                    </a:p>
                  </a:txBody>
                  <a:tcPr/>
                </a:tc>
                <a:tc>
                  <a:txBody>
                    <a:bodyPr/>
                    <a:lstStyle/>
                    <a:p>
                      <a:r>
                        <a:rPr lang="en-US" sz="1300" b="1" dirty="0"/>
                        <a:t>Name</a:t>
                      </a:r>
                    </a:p>
                  </a:txBody>
                  <a:tcPr/>
                </a:tc>
                <a:tc>
                  <a:txBody>
                    <a:bodyPr/>
                    <a:lstStyle/>
                    <a:p>
                      <a:r>
                        <a:rPr lang="en-US" sz="1300" b="1" dirty="0"/>
                        <a:t>Meaning</a:t>
                      </a:r>
                    </a:p>
                  </a:txBody>
                  <a:tcPr/>
                </a:tc>
                <a:extLst>
                  <a:ext uri="{0D108BD9-81ED-4DB2-BD59-A6C34878D82A}">
                    <a16:rowId xmlns:a16="http://schemas.microsoft.com/office/drawing/2014/main" val="3666859075"/>
                  </a:ext>
                </a:extLst>
              </a:tr>
              <a:tr h="370840">
                <a:tc>
                  <a:txBody>
                    <a:bodyPr/>
                    <a:lstStyle/>
                    <a:p>
                      <a:r>
                        <a:rPr lang="en-US" sz="1300" b="0" dirty="0"/>
                        <a:t>11</a:t>
                      </a:r>
                    </a:p>
                  </a:txBody>
                  <a:tcPr/>
                </a:tc>
                <a:tc>
                  <a:txBody>
                    <a:bodyPr/>
                    <a:lstStyle/>
                    <a:p>
                      <a:r>
                        <a:rPr lang="en-US" sz="1300" b="0" i="0" kern="1200" dirty="0">
                          <a:solidFill>
                            <a:schemeClr val="dk1"/>
                          </a:solidFill>
                          <a:effectLst/>
                          <a:latin typeface="+mn-lt"/>
                          <a:ea typeface="+mn-ea"/>
                          <a:cs typeface="+mn-cs"/>
                        </a:rPr>
                        <a:t>System Trace Audit Number (STAN):</a:t>
                      </a:r>
                      <a:endParaRPr lang="en-US" sz="1300" b="0" dirty="0"/>
                    </a:p>
                  </a:txBody>
                  <a:tcPr/>
                </a:tc>
                <a:tc>
                  <a:txBody>
                    <a:bodyPr/>
                    <a:lstStyle/>
                    <a:p>
                      <a:r>
                        <a:rPr lang="en-US" sz="1300" b="0" i="0" kern="1200" dirty="0">
                          <a:solidFill>
                            <a:schemeClr val="dk1"/>
                          </a:solidFill>
                          <a:effectLst/>
                          <a:latin typeface="+mn-lt"/>
                          <a:ea typeface="+mn-ea"/>
                          <a:cs typeface="+mn-cs"/>
                        </a:rPr>
                        <a:t>STAN provides a unique identifier for each transaction initiated within the system.</a:t>
                      </a:r>
                      <a:endParaRPr lang="en-US" sz="1300" b="0" dirty="0"/>
                    </a:p>
                  </a:txBody>
                  <a:tcPr/>
                </a:tc>
                <a:extLst>
                  <a:ext uri="{0D108BD9-81ED-4DB2-BD59-A6C34878D82A}">
                    <a16:rowId xmlns:a16="http://schemas.microsoft.com/office/drawing/2014/main" val="1657463067"/>
                  </a:ext>
                </a:extLst>
              </a:tr>
              <a:tr h="370840">
                <a:tc>
                  <a:txBody>
                    <a:bodyPr/>
                    <a:lstStyle/>
                    <a:p>
                      <a:r>
                        <a:rPr lang="en-US" sz="1300" b="0" dirty="0"/>
                        <a:t>37</a:t>
                      </a:r>
                    </a:p>
                  </a:txBody>
                  <a:tcPr/>
                </a:tc>
                <a:tc>
                  <a:txBody>
                    <a:bodyPr/>
                    <a:lstStyle/>
                    <a:p>
                      <a:r>
                        <a:rPr lang="en-US" sz="1300" b="0" i="0" kern="1200" dirty="0">
                          <a:solidFill>
                            <a:schemeClr val="dk1"/>
                          </a:solidFill>
                          <a:effectLst/>
                          <a:latin typeface="+mn-lt"/>
                          <a:ea typeface="+mn-ea"/>
                          <a:cs typeface="+mn-cs"/>
                        </a:rPr>
                        <a:t>Retrieval Reference Number (RRN)</a:t>
                      </a:r>
                      <a:endParaRPr lang="en-US" sz="1300" b="0" dirty="0"/>
                    </a:p>
                  </a:txBody>
                  <a:tcPr/>
                </a:tc>
                <a:tc>
                  <a:txBody>
                    <a:bodyPr/>
                    <a:lstStyle/>
                    <a:p>
                      <a:r>
                        <a:rPr lang="en-US" sz="1300" b="0" i="0" kern="1200" dirty="0">
                          <a:solidFill>
                            <a:schemeClr val="dk1"/>
                          </a:solidFill>
                          <a:effectLst/>
                          <a:latin typeface="+mn-lt"/>
                          <a:ea typeface="+mn-ea"/>
                          <a:cs typeface="+mn-cs"/>
                        </a:rPr>
                        <a:t>RRN uniquely identifies each transaction and facilitates the retrieval of transaction details from the issuer's system.</a:t>
                      </a:r>
                      <a:endParaRPr lang="en-US" sz="1300" b="0" dirty="0"/>
                    </a:p>
                  </a:txBody>
                  <a:tcPr/>
                </a:tc>
                <a:extLst>
                  <a:ext uri="{0D108BD9-81ED-4DB2-BD59-A6C34878D82A}">
                    <a16:rowId xmlns:a16="http://schemas.microsoft.com/office/drawing/2014/main" val="1217473765"/>
                  </a:ext>
                </a:extLst>
              </a:tr>
            </a:tbl>
          </a:graphicData>
        </a:graphic>
      </p:graphicFrame>
      <p:sp>
        <p:nvSpPr>
          <p:cNvPr id="7" name="Rectangle 1">
            <a:extLst>
              <a:ext uri="{FF2B5EF4-FFF2-40B4-BE49-F238E27FC236}">
                <a16:creationId xmlns:a16="http://schemas.microsoft.com/office/drawing/2014/main" id="{42C556F9-BD7A-F1F3-9B3D-52C3B827B4EC}"/>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5BDB8DA6-0B53-7701-BEB1-1FB1E7DDC254}"/>
              </a:ext>
            </a:extLst>
          </p:cNvPr>
          <p:cNvGraphicFramePr>
            <a:graphicFrameLocks noGrp="1"/>
          </p:cNvGraphicFramePr>
          <p:nvPr>
            <p:extLst>
              <p:ext uri="{D42A27DB-BD31-4B8C-83A1-F6EECF244321}">
                <p14:modId xmlns:p14="http://schemas.microsoft.com/office/powerpoint/2010/main" val="2284422132"/>
              </p:ext>
            </p:extLst>
          </p:nvPr>
        </p:nvGraphicFramePr>
        <p:xfrm>
          <a:off x="989012" y="3124200"/>
          <a:ext cx="9485313" cy="1833880"/>
        </p:xfrm>
        <a:graphic>
          <a:graphicData uri="http://schemas.openxmlformats.org/drawingml/2006/table">
            <a:tbl>
              <a:tblPr firstRow="1" bandRow="1">
                <a:tableStyleId>{5C22544A-7EE6-4342-B048-85BDC9FD1C3A}</a:tableStyleId>
              </a:tblPr>
              <a:tblGrid>
                <a:gridCol w="931864">
                  <a:extLst>
                    <a:ext uri="{9D8B030D-6E8A-4147-A177-3AD203B41FA5}">
                      <a16:colId xmlns:a16="http://schemas.microsoft.com/office/drawing/2014/main" val="2475227038"/>
                    </a:ext>
                  </a:extLst>
                </a:gridCol>
                <a:gridCol w="1638299">
                  <a:extLst>
                    <a:ext uri="{9D8B030D-6E8A-4147-A177-3AD203B41FA5}">
                      <a16:colId xmlns:a16="http://schemas.microsoft.com/office/drawing/2014/main" val="2661441986"/>
                    </a:ext>
                  </a:extLst>
                </a:gridCol>
                <a:gridCol w="6915150">
                  <a:extLst>
                    <a:ext uri="{9D8B030D-6E8A-4147-A177-3AD203B41FA5}">
                      <a16:colId xmlns:a16="http://schemas.microsoft.com/office/drawing/2014/main" val="2590550486"/>
                    </a:ext>
                  </a:extLst>
                </a:gridCol>
              </a:tblGrid>
              <a:tr h="370840">
                <a:tc>
                  <a:txBody>
                    <a:bodyPr/>
                    <a:lstStyle/>
                    <a:p>
                      <a:r>
                        <a:rPr lang="en-US" sz="1300" b="1" dirty="0"/>
                        <a:t>Field Number</a:t>
                      </a:r>
                    </a:p>
                  </a:txBody>
                  <a:tcPr/>
                </a:tc>
                <a:tc>
                  <a:txBody>
                    <a:bodyPr/>
                    <a:lstStyle/>
                    <a:p>
                      <a:r>
                        <a:rPr lang="en-US" sz="1300" b="1" dirty="0"/>
                        <a:t>Name</a:t>
                      </a:r>
                    </a:p>
                  </a:txBody>
                  <a:tcPr/>
                </a:tc>
                <a:tc>
                  <a:txBody>
                    <a:bodyPr/>
                    <a:lstStyle/>
                    <a:p>
                      <a:r>
                        <a:rPr lang="en-US" sz="1300" b="1" dirty="0"/>
                        <a:t>Meaning</a:t>
                      </a:r>
                    </a:p>
                  </a:txBody>
                  <a:tcPr/>
                </a:tc>
                <a:extLst>
                  <a:ext uri="{0D108BD9-81ED-4DB2-BD59-A6C34878D82A}">
                    <a16:rowId xmlns:a16="http://schemas.microsoft.com/office/drawing/2014/main" val="2041400208"/>
                  </a:ext>
                </a:extLst>
              </a:tr>
              <a:tr h="370840">
                <a:tc>
                  <a:txBody>
                    <a:bodyPr/>
                    <a:lstStyle/>
                    <a:p>
                      <a:r>
                        <a:rPr lang="en-US" sz="1300" b="0" dirty="0"/>
                        <a:t>35</a:t>
                      </a:r>
                    </a:p>
                  </a:txBody>
                  <a:tcPr/>
                </a:tc>
                <a:tc>
                  <a:txBody>
                    <a:bodyPr/>
                    <a:lstStyle/>
                    <a:p>
                      <a:r>
                        <a:rPr lang="en-US" sz="1300" b="0" dirty="0"/>
                        <a:t>Track 2 Data</a:t>
                      </a:r>
                    </a:p>
                  </a:txBody>
                  <a:tcPr/>
                </a:tc>
                <a:tc>
                  <a:txBody>
                    <a:bodyPr/>
                    <a:lstStyle/>
                    <a:p>
                      <a:r>
                        <a:rPr lang="en-US" sz="1300" b="0" i="0" kern="1200" dirty="0">
                          <a:solidFill>
                            <a:schemeClr val="tx1"/>
                          </a:solidFill>
                          <a:effectLst/>
                          <a:latin typeface="+mn-lt"/>
                          <a:ea typeface="+mn-ea"/>
                          <a:cs typeface="+mn-cs"/>
                        </a:rPr>
                        <a:t>It carries data from the magnetic stripe of a payment card, specifically the information contained in Track 2</a:t>
                      </a:r>
                      <a:endParaRPr lang="en-US" sz="1300" b="0" dirty="0">
                        <a:solidFill>
                          <a:schemeClr val="tx1"/>
                        </a:solidFill>
                      </a:endParaRPr>
                    </a:p>
                  </a:txBody>
                  <a:tcPr/>
                </a:tc>
                <a:extLst>
                  <a:ext uri="{0D108BD9-81ED-4DB2-BD59-A6C34878D82A}">
                    <a16:rowId xmlns:a16="http://schemas.microsoft.com/office/drawing/2014/main" val="283443194"/>
                  </a:ext>
                </a:extLst>
              </a:tr>
              <a:tr h="370840">
                <a:tc>
                  <a:txBody>
                    <a:bodyPr/>
                    <a:lstStyle/>
                    <a:p>
                      <a:r>
                        <a:rPr lang="en-US" sz="1300" b="0" dirty="0"/>
                        <a:t>52</a:t>
                      </a:r>
                    </a:p>
                  </a:txBody>
                  <a:tcPr/>
                </a:tc>
                <a:tc>
                  <a:txBody>
                    <a:bodyPr/>
                    <a:lstStyle/>
                    <a:p>
                      <a:r>
                        <a:rPr lang="en-US" sz="1300" b="0" dirty="0"/>
                        <a:t>PIN Data</a:t>
                      </a:r>
                    </a:p>
                  </a:txBody>
                  <a:tcPr/>
                </a:tc>
                <a:tc>
                  <a:txBody>
                    <a:bodyPr/>
                    <a:lstStyle/>
                    <a:p>
                      <a:r>
                        <a:rPr lang="en-US" sz="1300" b="0" i="0" kern="1200" dirty="0">
                          <a:solidFill>
                            <a:schemeClr val="tx1"/>
                          </a:solidFill>
                          <a:effectLst/>
                          <a:latin typeface="+mn-lt"/>
                          <a:ea typeface="+mn-ea"/>
                          <a:cs typeface="+mn-cs"/>
                        </a:rPr>
                        <a:t>PIN Data is encrypted information related to the PIN entered by the cardholder during a transaction.</a:t>
                      </a:r>
                      <a:endParaRPr lang="en-US" sz="1300" b="0" dirty="0">
                        <a:solidFill>
                          <a:schemeClr val="tx1"/>
                        </a:solidFill>
                      </a:endParaRPr>
                    </a:p>
                  </a:txBody>
                  <a:tcPr/>
                </a:tc>
                <a:extLst>
                  <a:ext uri="{0D108BD9-81ED-4DB2-BD59-A6C34878D82A}">
                    <a16:rowId xmlns:a16="http://schemas.microsoft.com/office/drawing/2014/main" val="602070473"/>
                  </a:ext>
                </a:extLst>
              </a:tr>
              <a:tr h="370840">
                <a:tc>
                  <a:txBody>
                    <a:bodyPr/>
                    <a:lstStyle/>
                    <a:p>
                      <a:r>
                        <a:rPr lang="en-US" sz="1300" b="0" dirty="0"/>
                        <a:t>55</a:t>
                      </a:r>
                    </a:p>
                  </a:txBody>
                  <a:tcPr/>
                </a:tc>
                <a:tc>
                  <a:txBody>
                    <a:bodyPr/>
                    <a:lstStyle/>
                    <a:p>
                      <a:r>
                        <a:rPr lang="en-US" sz="1300" b="0" dirty="0"/>
                        <a:t>EMV Data</a:t>
                      </a:r>
                    </a:p>
                  </a:txBody>
                  <a:tcPr/>
                </a:tc>
                <a:tc>
                  <a:txBody>
                    <a:bodyPr/>
                    <a:lstStyle/>
                    <a:p>
                      <a:r>
                        <a:rPr lang="en-US" sz="1300" b="0" i="0" kern="1200" dirty="0">
                          <a:solidFill>
                            <a:schemeClr val="dk1"/>
                          </a:solidFill>
                          <a:effectLst/>
                          <a:latin typeface="+mn-lt"/>
                          <a:ea typeface="+mn-ea"/>
                          <a:cs typeface="+mn-cs"/>
                        </a:rPr>
                        <a:t>It carries data related to EMV (</a:t>
                      </a:r>
                      <a:r>
                        <a:rPr lang="en-US" sz="1300" b="0" i="0" kern="1200" dirty="0" err="1">
                          <a:solidFill>
                            <a:schemeClr val="dk1"/>
                          </a:solidFill>
                          <a:effectLst/>
                          <a:latin typeface="+mn-lt"/>
                          <a:ea typeface="+mn-ea"/>
                          <a:cs typeface="+mn-cs"/>
                        </a:rPr>
                        <a:t>Europay</a:t>
                      </a:r>
                      <a:r>
                        <a:rPr lang="en-US" sz="1300" b="0" i="0" kern="1200" dirty="0">
                          <a:solidFill>
                            <a:schemeClr val="dk1"/>
                          </a:solidFill>
                          <a:effectLst/>
                          <a:latin typeface="+mn-lt"/>
                          <a:ea typeface="+mn-ea"/>
                          <a:cs typeface="+mn-cs"/>
                        </a:rPr>
                        <a:t>, Mastercard, and Visa) chip transactions.</a:t>
                      </a:r>
                      <a:endParaRPr lang="en-US" sz="1300" b="0" dirty="0"/>
                    </a:p>
                  </a:txBody>
                  <a:tcPr/>
                </a:tc>
                <a:extLst>
                  <a:ext uri="{0D108BD9-81ED-4DB2-BD59-A6C34878D82A}">
                    <a16:rowId xmlns:a16="http://schemas.microsoft.com/office/drawing/2014/main" val="2669715815"/>
                  </a:ext>
                </a:extLst>
              </a:tr>
            </a:tbl>
          </a:graphicData>
        </a:graphic>
      </p:graphicFrame>
    </p:spTree>
    <p:extLst>
      <p:ext uri="{BB962C8B-B14F-4D97-AF65-F5344CB8AC3E}">
        <p14:creationId xmlns:p14="http://schemas.microsoft.com/office/powerpoint/2010/main" val="29856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07D21C-EA86-2365-5C06-B63283872593}"/>
              </a:ext>
            </a:extLst>
          </p:cNvPr>
          <p:cNvSpPr>
            <a:spLocks noGrp="1"/>
          </p:cNvSpPr>
          <p:nvPr>
            <p:ph type="body" sz="quarter" idx="10"/>
          </p:nvPr>
        </p:nvSpPr>
        <p:spPr/>
        <p:txBody>
          <a:bodyPr/>
          <a:lstStyle/>
          <a:p>
            <a:r>
              <a:rPr lang="en-US" dirty="0"/>
              <a:t>Field 55</a:t>
            </a:r>
          </a:p>
        </p:txBody>
      </p:sp>
      <p:sp>
        <p:nvSpPr>
          <p:cNvPr id="3" name="Text Placeholder 2">
            <a:extLst>
              <a:ext uri="{FF2B5EF4-FFF2-40B4-BE49-F238E27FC236}">
                <a16:creationId xmlns:a16="http://schemas.microsoft.com/office/drawing/2014/main" id="{D193731F-CFFD-98DC-2ADE-767BEE667D8C}"/>
              </a:ext>
            </a:extLst>
          </p:cNvPr>
          <p:cNvSpPr>
            <a:spLocks noGrp="1"/>
          </p:cNvSpPr>
          <p:nvPr>
            <p:ph type="body" sz="quarter" idx="11"/>
          </p:nvPr>
        </p:nvSpPr>
        <p:spPr>
          <a:xfrm>
            <a:off x="982663" y="668020"/>
            <a:ext cx="10922000" cy="5483543"/>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rPr>
              <a:t>It carries supplementary transaction information beyond core elements.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rPr>
              <a:t>Contents include EMV tags, application, terminal, card, issuer data, cryptographic values, and transaction specifics.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rPr>
              <a:t>Variable content based on transaction type, EMV standards, network requirements, and system needs.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D0D0D"/>
                </a:solidFill>
                <a:effectLst/>
              </a:rPr>
              <a:t>Proper handling essential for transaction security, authorization, and processing.</a:t>
            </a:r>
            <a:r>
              <a:rPr kumimoji="0" lang="en-US" altLang="en-US" sz="1400" b="0" i="0" u="none" strike="noStrike" cap="none" normalizeH="0" baseline="0" dirty="0">
                <a:ln>
                  <a:noFill/>
                </a:ln>
                <a:solidFill>
                  <a:schemeClr val="tx1"/>
                </a:solidFill>
                <a:effectLst/>
              </a:rPr>
              <a:t> </a:t>
            </a:r>
            <a:endParaRPr lang="en-US" sz="1400" b="0" dirty="0">
              <a:solidFill>
                <a:srgbClr val="0D0D0D"/>
              </a:solidFill>
            </a:endParaRPr>
          </a:p>
          <a:p>
            <a:pPr algn="just">
              <a:buFont typeface="+mj-lt"/>
              <a:buAutoNum type="arabicPeriod"/>
            </a:pPr>
            <a:r>
              <a:rPr lang="en-US" sz="1400" i="0" dirty="0">
                <a:solidFill>
                  <a:srgbClr val="0D0D0D"/>
                </a:solidFill>
                <a:effectLst/>
              </a:rPr>
              <a:t>Tag 9F26: ARQC </a:t>
            </a:r>
            <a:r>
              <a:rPr lang="en-US" sz="1400" b="0" i="0" dirty="0">
                <a:solidFill>
                  <a:srgbClr val="0D0D0D"/>
                </a:solidFill>
                <a:effectLst/>
              </a:rPr>
              <a:t>(Application Request Cryptogram):</a:t>
            </a:r>
          </a:p>
          <a:p>
            <a:pPr marL="742950" lvl="1" indent="-285750" algn="just">
              <a:buFont typeface="+mj-lt"/>
              <a:buAutoNum type="arabicPeriod"/>
            </a:pPr>
            <a:r>
              <a:rPr lang="en-US" sz="1400" i="0" dirty="0">
                <a:solidFill>
                  <a:srgbClr val="0D0D0D"/>
                </a:solidFill>
                <a:effectLst/>
              </a:rPr>
              <a:t>What it is: ARQC is a cryptographic code generated by the chip in a payment card during a transaction.</a:t>
            </a:r>
          </a:p>
          <a:p>
            <a:pPr marL="742950" lvl="1" indent="-285750" algn="just">
              <a:buFont typeface="+mj-lt"/>
              <a:buAutoNum type="arabicPeriod"/>
            </a:pPr>
            <a:r>
              <a:rPr lang="en-US" sz="1400" i="0" dirty="0">
                <a:solidFill>
                  <a:srgbClr val="0D0D0D"/>
                </a:solidFill>
                <a:effectLst/>
              </a:rPr>
              <a:t>Purpose: It serves as proof that the card is genuine and that the transaction data hasn't been tampered with.</a:t>
            </a:r>
          </a:p>
          <a:p>
            <a:pPr marL="742950" lvl="1" indent="-285750" algn="just">
              <a:buFont typeface="+mj-lt"/>
              <a:buAutoNum type="arabicPeriod"/>
            </a:pPr>
            <a:r>
              <a:rPr lang="en-US" sz="1400" i="0" dirty="0">
                <a:solidFill>
                  <a:srgbClr val="0D0D0D"/>
                </a:solidFill>
                <a:effectLst/>
              </a:rPr>
              <a:t>Generation: The chip calculates the ARQC based on transaction data, a unique secret key, and other parameters.</a:t>
            </a:r>
          </a:p>
          <a:p>
            <a:pPr marL="742950" lvl="1" indent="-285750" algn="just">
              <a:buFont typeface="+mj-lt"/>
              <a:buAutoNum type="arabicPeriod"/>
            </a:pPr>
            <a:r>
              <a:rPr lang="en-US" sz="1400" i="0" dirty="0">
                <a:solidFill>
                  <a:srgbClr val="0D0D0D"/>
                </a:solidFill>
                <a:effectLst/>
              </a:rPr>
              <a:t>Verification: The ARQC is sent to the card issuer during transaction authorization. The issuer verifies its authenticity to approve the transaction.</a:t>
            </a:r>
          </a:p>
          <a:p>
            <a:pPr algn="just">
              <a:buFont typeface="+mj-lt"/>
              <a:buAutoNum type="arabicPeriod"/>
            </a:pPr>
            <a:r>
              <a:rPr lang="en-US" sz="1400" i="0" dirty="0">
                <a:solidFill>
                  <a:srgbClr val="0D0D0D"/>
                </a:solidFill>
                <a:effectLst/>
              </a:rPr>
              <a:t>Tag 9F36: ATC </a:t>
            </a:r>
            <a:r>
              <a:rPr lang="en-US" sz="1400" b="0" i="0" dirty="0">
                <a:solidFill>
                  <a:srgbClr val="0D0D0D"/>
                </a:solidFill>
                <a:effectLst/>
              </a:rPr>
              <a:t>(Application Transaction Counter):</a:t>
            </a:r>
          </a:p>
          <a:p>
            <a:pPr marL="742950" lvl="1" indent="-285750" algn="just">
              <a:buFont typeface="+mj-lt"/>
              <a:buAutoNum type="arabicPeriod"/>
            </a:pPr>
            <a:r>
              <a:rPr lang="en-US" sz="1400" i="0" dirty="0">
                <a:solidFill>
                  <a:srgbClr val="0D0D0D"/>
                </a:solidFill>
                <a:effectLst/>
              </a:rPr>
              <a:t>What it is: ATC is a counter maintained by the chip in the payment card to track transaction activity.</a:t>
            </a:r>
          </a:p>
          <a:p>
            <a:pPr marL="742950" lvl="1" indent="-285750" algn="just">
              <a:buFont typeface="+mj-lt"/>
              <a:buAutoNum type="arabicPeriod"/>
            </a:pPr>
            <a:r>
              <a:rPr lang="en-US" sz="1400" i="0" dirty="0">
                <a:solidFill>
                  <a:srgbClr val="0D0D0D"/>
                </a:solidFill>
                <a:effectLst/>
              </a:rPr>
              <a:t>Purpose: It helps prevent replay attacks, where a captured transaction is fraudulently reused.</a:t>
            </a:r>
          </a:p>
          <a:p>
            <a:pPr marL="742950" lvl="1" indent="-285750" algn="just">
              <a:buFont typeface="+mj-lt"/>
              <a:buAutoNum type="arabicPeriod"/>
            </a:pPr>
            <a:r>
              <a:rPr lang="en-US" sz="1400" i="0" dirty="0">
                <a:solidFill>
                  <a:srgbClr val="0D0D0D"/>
                </a:solidFill>
                <a:effectLst/>
              </a:rPr>
              <a:t>Incrementation: The chip increments the ATC with each transaction it processes.</a:t>
            </a:r>
          </a:p>
          <a:p>
            <a:pPr marL="742950" lvl="1" indent="-285750" algn="just">
              <a:buFont typeface="+mj-lt"/>
              <a:buAutoNum type="arabicPeriod"/>
            </a:pPr>
            <a:r>
              <a:rPr lang="en-US" sz="1400" i="0" dirty="0">
                <a:solidFill>
                  <a:srgbClr val="0D0D0D"/>
                </a:solidFill>
                <a:effectLst/>
              </a:rPr>
              <a:t>Verification: The ATC value is part of the data used to generate the ARQC. It ensures that each transaction has a unique identifier.</a:t>
            </a:r>
          </a:p>
          <a:p>
            <a:pPr marL="742950" lvl="1" indent="-285750" algn="just">
              <a:buFont typeface="+mj-lt"/>
              <a:buAutoNum type="arabicPeriod"/>
            </a:pPr>
            <a:r>
              <a:rPr lang="en-US" sz="1400" i="0" dirty="0">
                <a:solidFill>
                  <a:srgbClr val="0D0D0D"/>
                </a:solidFill>
                <a:effectLst/>
              </a:rPr>
              <a:t>Resetting: The ATC may reset periodically or when certain conditions are met, such as reaching its maximum value.</a:t>
            </a:r>
          </a:p>
          <a:p>
            <a:pPr marL="742950" lvl="1" indent="-285750" algn="just">
              <a:buFont typeface="+mj-lt"/>
              <a:buAutoNum type="arabicPeriod"/>
            </a:pPr>
            <a:r>
              <a:rPr lang="en-US" sz="1400" i="0" dirty="0">
                <a:solidFill>
                  <a:srgbClr val="0D0D0D"/>
                </a:solidFill>
                <a:effectLst/>
              </a:rPr>
              <a:t>Security: ATC adds an additional layer of security by ensuring that each transaction is uniquely identified, thus mitigating the risk of replay attacks.</a:t>
            </a:r>
          </a:p>
          <a:p>
            <a:pPr algn="just"/>
            <a:endParaRPr lang="en-US" sz="1400" b="0" dirty="0"/>
          </a:p>
        </p:txBody>
      </p:sp>
      <p:sp>
        <p:nvSpPr>
          <p:cNvPr id="4" name="Slide Number Placeholder 3">
            <a:extLst>
              <a:ext uri="{FF2B5EF4-FFF2-40B4-BE49-F238E27FC236}">
                <a16:creationId xmlns:a16="http://schemas.microsoft.com/office/drawing/2014/main" id="{0C4EA648-78B1-A3AA-DC77-363189B9F924}"/>
              </a:ext>
            </a:extLst>
          </p:cNvPr>
          <p:cNvSpPr>
            <a:spLocks noGrp="1"/>
          </p:cNvSpPr>
          <p:nvPr>
            <p:ph type="sldNum" sz="quarter" idx="13"/>
          </p:nvPr>
        </p:nvSpPr>
        <p:spPr/>
        <p:txBody>
          <a:bodyPr/>
          <a:lstStyle/>
          <a:p>
            <a:fld id="{64EFF315-FA4E-4084-ACCF-A94C350B883E}" type="slidenum">
              <a:rPr lang="en-US" smtClean="0"/>
              <a:pPr/>
              <a:t>14</a:t>
            </a:fld>
            <a:endParaRPr lang="en-US" dirty="0"/>
          </a:p>
        </p:txBody>
      </p:sp>
      <p:sp>
        <p:nvSpPr>
          <p:cNvPr id="5" name="Footer Placeholder 4">
            <a:extLst>
              <a:ext uri="{FF2B5EF4-FFF2-40B4-BE49-F238E27FC236}">
                <a16:creationId xmlns:a16="http://schemas.microsoft.com/office/drawing/2014/main" id="{60919CF4-1FDF-2CFE-5125-30AC364E71B3}"/>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335551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4D1CA8-D2DB-DB4D-99F8-EAFDE7C43962}"/>
              </a:ext>
            </a:extLst>
          </p:cNvPr>
          <p:cNvSpPr>
            <a:spLocks noGrp="1"/>
          </p:cNvSpPr>
          <p:nvPr>
            <p:ph type="body" sz="quarter" idx="10"/>
          </p:nvPr>
        </p:nvSpPr>
        <p:spPr/>
        <p:txBody>
          <a:bodyPr/>
          <a:lstStyle/>
          <a:p>
            <a:r>
              <a:rPr lang="en-US" dirty="0"/>
              <a:t>Additional Contents of ISO8583 messages</a:t>
            </a:r>
          </a:p>
        </p:txBody>
      </p:sp>
      <p:sp>
        <p:nvSpPr>
          <p:cNvPr id="3" name="Text Placeholder 2">
            <a:extLst>
              <a:ext uri="{FF2B5EF4-FFF2-40B4-BE49-F238E27FC236}">
                <a16:creationId xmlns:a16="http://schemas.microsoft.com/office/drawing/2014/main" id="{65A22889-2A41-EA7E-3AE3-0B4D6B186EEE}"/>
              </a:ext>
            </a:extLst>
          </p:cNvPr>
          <p:cNvSpPr>
            <a:spLocks noGrp="1"/>
          </p:cNvSpPr>
          <p:nvPr>
            <p:ph type="body" sz="quarter" idx="11"/>
          </p:nvPr>
        </p:nvSpPr>
        <p:spPr>
          <a:xfrm>
            <a:off x="982663" y="809625"/>
            <a:ext cx="9485312" cy="5341938"/>
          </a:xfrm>
        </p:spPr>
        <p:txBody>
          <a:bodyPr/>
          <a:lstStyle/>
          <a:p>
            <a:r>
              <a:rPr lang="en-US" sz="1400" b="0" dirty="0">
                <a:solidFill>
                  <a:schemeClr val="tx1"/>
                </a:solidFill>
              </a:rPr>
              <a:t>Header:</a:t>
            </a:r>
          </a:p>
          <a:p>
            <a:r>
              <a:rPr lang="en-US" sz="1400" b="0" dirty="0">
                <a:solidFill>
                  <a:schemeClr val="tx1"/>
                </a:solidFill>
              </a:rPr>
              <a:t>- The Header contains additional information about the message, such as network identifiers, source and destination information, and routing details.</a:t>
            </a:r>
          </a:p>
          <a:p>
            <a:r>
              <a:rPr lang="en-US" sz="1400" b="0" dirty="0">
                <a:solidFill>
                  <a:schemeClr val="tx1"/>
                </a:solidFill>
              </a:rPr>
              <a:t>- The Header may vary depending on the specific implementation and requirements of the ISO 8583 messaging system.</a:t>
            </a:r>
          </a:p>
          <a:p>
            <a:endParaRPr lang="en-US" sz="1400" b="0" dirty="0">
              <a:solidFill>
                <a:schemeClr val="tx1"/>
              </a:solidFill>
            </a:endParaRPr>
          </a:p>
          <a:p>
            <a:r>
              <a:rPr lang="en-US" sz="1400" b="0" dirty="0">
                <a:solidFill>
                  <a:schemeClr val="tx1"/>
                </a:solidFill>
              </a:rPr>
              <a:t>Trailer:</a:t>
            </a:r>
          </a:p>
          <a:p>
            <a:r>
              <a:rPr lang="en-US" sz="1400" b="0" dirty="0">
                <a:solidFill>
                  <a:schemeClr val="tx1"/>
                </a:solidFill>
              </a:rPr>
              <a:t>- The Trailer marks the end of the message and may contain additional control information or checksums for message integrity verification.</a:t>
            </a:r>
          </a:p>
          <a:p>
            <a:r>
              <a:rPr lang="en-US" sz="1400" b="0" dirty="0">
                <a:solidFill>
                  <a:schemeClr val="tx1"/>
                </a:solidFill>
              </a:rPr>
              <a:t>- The Trailer ensures that the message is complete and has not been altered during transmission.</a:t>
            </a:r>
          </a:p>
        </p:txBody>
      </p:sp>
      <p:sp>
        <p:nvSpPr>
          <p:cNvPr id="4" name="Slide Number Placeholder 3">
            <a:extLst>
              <a:ext uri="{FF2B5EF4-FFF2-40B4-BE49-F238E27FC236}">
                <a16:creationId xmlns:a16="http://schemas.microsoft.com/office/drawing/2014/main" id="{4A7B6F09-2364-82EA-B93A-F876534125A2}"/>
              </a:ext>
            </a:extLst>
          </p:cNvPr>
          <p:cNvSpPr>
            <a:spLocks noGrp="1"/>
          </p:cNvSpPr>
          <p:nvPr>
            <p:ph type="sldNum" sz="quarter" idx="13"/>
          </p:nvPr>
        </p:nvSpPr>
        <p:spPr/>
        <p:txBody>
          <a:bodyPr/>
          <a:lstStyle/>
          <a:p>
            <a:fld id="{64EFF315-FA4E-4084-ACCF-A94C350B883E}" type="slidenum">
              <a:rPr lang="en-US" smtClean="0"/>
              <a:pPr/>
              <a:t>15</a:t>
            </a:fld>
            <a:endParaRPr lang="en-US" dirty="0"/>
          </a:p>
        </p:txBody>
      </p:sp>
      <p:sp>
        <p:nvSpPr>
          <p:cNvPr id="5" name="Footer Placeholder 4">
            <a:extLst>
              <a:ext uri="{FF2B5EF4-FFF2-40B4-BE49-F238E27FC236}">
                <a16:creationId xmlns:a16="http://schemas.microsoft.com/office/drawing/2014/main" id="{1DA16B67-8F21-6302-2716-7F9D47BB074A}"/>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385279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5C6369-84A6-652B-EE36-A684778C953C}"/>
              </a:ext>
            </a:extLst>
          </p:cNvPr>
          <p:cNvSpPr>
            <a:spLocks noGrp="1"/>
          </p:cNvSpPr>
          <p:nvPr>
            <p:ph type="body" sz="quarter" idx="10"/>
          </p:nvPr>
        </p:nvSpPr>
        <p:spPr/>
        <p:txBody>
          <a:bodyPr/>
          <a:lstStyle/>
          <a:p>
            <a:r>
              <a:rPr lang="en-US" dirty="0"/>
              <a:t>Switch</a:t>
            </a:r>
          </a:p>
        </p:txBody>
      </p:sp>
      <p:sp>
        <p:nvSpPr>
          <p:cNvPr id="3" name="Text Placeholder 2">
            <a:extLst>
              <a:ext uri="{FF2B5EF4-FFF2-40B4-BE49-F238E27FC236}">
                <a16:creationId xmlns:a16="http://schemas.microsoft.com/office/drawing/2014/main" id="{AE3A5B1D-A7F8-4827-5BF8-9E3C4EA48097}"/>
              </a:ext>
            </a:extLst>
          </p:cNvPr>
          <p:cNvSpPr>
            <a:spLocks noGrp="1"/>
          </p:cNvSpPr>
          <p:nvPr>
            <p:ph type="body" sz="quarter" idx="11"/>
          </p:nvPr>
        </p:nvSpPr>
        <p:spPr>
          <a:xfrm>
            <a:off x="982663" y="668020"/>
            <a:ext cx="9485312" cy="5483543"/>
          </a:xfrm>
        </p:spPr>
        <p:txBody>
          <a:bodyPr/>
          <a:lstStyle/>
          <a:p>
            <a:pPr algn="just"/>
            <a:r>
              <a:rPr lang="en-US" sz="1400" b="0" dirty="0">
                <a:solidFill>
                  <a:schemeClr val="tx1"/>
                </a:solidFill>
              </a:rPr>
              <a:t>"switch" typically refers to a computer system or software application that acts as an intermediary or central hub for routing and processing electronic transactions between various entities within the banking ecosystem. Switches play a crucial role in facilitating communication and interoperability between different banks, payment networks, merchants, and other financial institutions.</a:t>
            </a:r>
          </a:p>
          <a:p>
            <a:pPr algn="just"/>
            <a:endParaRPr lang="en-US" sz="1400" b="0" dirty="0">
              <a:solidFill>
                <a:schemeClr val="tx1"/>
              </a:solidFill>
            </a:endParaRPr>
          </a:p>
          <a:p>
            <a:pPr algn="just"/>
            <a:r>
              <a:rPr lang="en-US" sz="1400" b="0" dirty="0">
                <a:solidFill>
                  <a:schemeClr val="tx1"/>
                </a:solidFill>
              </a:rPr>
              <a:t>Here are some key functions and roles of a switch in banking:</a:t>
            </a:r>
          </a:p>
          <a:p>
            <a:pPr algn="just"/>
            <a:endParaRPr lang="en-US" sz="1400" b="0" dirty="0">
              <a:solidFill>
                <a:schemeClr val="tx1"/>
              </a:solidFill>
            </a:endParaRPr>
          </a:p>
          <a:p>
            <a:pPr algn="just"/>
            <a:r>
              <a:rPr lang="en-US" sz="1400" b="0" dirty="0">
                <a:solidFill>
                  <a:schemeClr val="tx1"/>
                </a:solidFill>
              </a:rPr>
              <a:t>1. Transaction Routing: A switch routes transaction data between different entities involved in a transaction, such as the customer's bank (issuer), the merchant's bank (acquirer), payment networks (e.g., Visa, Mastercard), and other intermediaries.</a:t>
            </a:r>
          </a:p>
          <a:p>
            <a:pPr algn="just"/>
            <a:endParaRPr lang="en-US" sz="1400" b="0" dirty="0">
              <a:solidFill>
                <a:schemeClr val="tx1"/>
              </a:solidFill>
            </a:endParaRPr>
          </a:p>
          <a:p>
            <a:pPr algn="just"/>
            <a:r>
              <a:rPr lang="en-US" sz="1400" b="0" dirty="0">
                <a:solidFill>
                  <a:schemeClr val="tx1"/>
                </a:solidFill>
              </a:rPr>
              <a:t>2. Authorization and Authentication: The switch facilitates the authorization and authentication of transactions by coordinating communication between the customer's bank and the merchant's bank. It sends authorization requests to the issuer bank and receives authorization responses, indicating whether a transaction should be approved or declined based on factors such as available funds, transaction limits, and fraud detection rules.</a:t>
            </a:r>
          </a:p>
          <a:p>
            <a:pPr algn="just"/>
            <a:endParaRPr lang="en-US" sz="1400" b="0" dirty="0">
              <a:solidFill>
                <a:schemeClr val="tx1"/>
              </a:solidFill>
            </a:endParaRPr>
          </a:p>
          <a:p>
            <a:pPr algn="just"/>
            <a:r>
              <a:rPr lang="en-US" sz="1400" b="0" dirty="0">
                <a:solidFill>
                  <a:schemeClr val="tx1"/>
                </a:solidFill>
              </a:rPr>
              <a:t>3. Network Interoperability: Switches ensure interoperability between different payment networks and systems, allowing transactions to be processed seamlessly across various platforms and channels. They support different types of payment methods, including debit cards, credit cards, mobile payments, and online transactions.</a:t>
            </a:r>
          </a:p>
          <a:p>
            <a:pPr algn="just"/>
            <a:endParaRPr lang="en-US" sz="1400" b="0" dirty="0">
              <a:solidFill>
                <a:schemeClr val="tx1"/>
              </a:solidFill>
            </a:endParaRPr>
          </a:p>
        </p:txBody>
      </p:sp>
      <p:sp>
        <p:nvSpPr>
          <p:cNvPr id="4" name="Slide Number Placeholder 3">
            <a:extLst>
              <a:ext uri="{FF2B5EF4-FFF2-40B4-BE49-F238E27FC236}">
                <a16:creationId xmlns:a16="http://schemas.microsoft.com/office/drawing/2014/main" id="{7149EA8E-732C-CCD9-F934-B52281E9B7C2}"/>
              </a:ext>
            </a:extLst>
          </p:cNvPr>
          <p:cNvSpPr>
            <a:spLocks noGrp="1"/>
          </p:cNvSpPr>
          <p:nvPr>
            <p:ph type="sldNum" sz="quarter" idx="13"/>
          </p:nvPr>
        </p:nvSpPr>
        <p:spPr/>
        <p:txBody>
          <a:bodyPr/>
          <a:lstStyle/>
          <a:p>
            <a:fld id="{64EFF315-FA4E-4084-ACCF-A94C350B883E}" type="slidenum">
              <a:rPr lang="en-US" smtClean="0"/>
              <a:pPr/>
              <a:t>16</a:t>
            </a:fld>
            <a:endParaRPr lang="en-US" dirty="0"/>
          </a:p>
        </p:txBody>
      </p:sp>
      <p:sp>
        <p:nvSpPr>
          <p:cNvPr id="5" name="Footer Placeholder 4">
            <a:extLst>
              <a:ext uri="{FF2B5EF4-FFF2-40B4-BE49-F238E27FC236}">
                <a16:creationId xmlns:a16="http://schemas.microsoft.com/office/drawing/2014/main" id="{06B1252C-B0A5-D0F7-E026-B4062CCD57A2}"/>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3706151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EEB262-9A17-B1E7-0E28-0A95DC63506A}"/>
              </a:ext>
            </a:extLst>
          </p:cNvPr>
          <p:cNvSpPr>
            <a:spLocks noGrp="1"/>
          </p:cNvSpPr>
          <p:nvPr>
            <p:ph type="body" sz="quarter" idx="10"/>
          </p:nvPr>
        </p:nvSpPr>
        <p:spPr/>
        <p:txBody>
          <a:bodyPr/>
          <a:lstStyle/>
          <a:p>
            <a:r>
              <a:rPr lang="en-US" dirty="0"/>
              <a:t> </a:t>
            </a:r>
          </a:p>
        </p:txBody>
      </p:sp>
      <p:sp>
        <p:nvSpPr>
          <p:cNvPr id="3" name="Text Placeholder 2">
            <a:extLst>
              <a:ext uri="{FF2B5EF4-FFF2-40B4-BE49-F238E27FC236}">
                <a16:creationId xmlns:a16="http://schemas.microsoft.com/office/drawing/2014/main" id="{2C673C3B-63EE-567B-1E49-A3866223B696}"/>
              </a:ext>
            </a:extLst>
          </p:cNvPr>
          <p:cNvSpPr>
            <a:spLocks noGrp="1"/>
          </p:cNvSpPr>
          <p:nvPr>
            <p:ph type="body" sz="quarter" idx="11"/>
          </p:nvPr>
        </p:nvSpPr>
        <p:spPr>
          <a:xfrm>
            <a:off x="982663" y="752475"/>
            <a:ext cx="9485312" cy="5399088"/>
          </a:xfrm>
        </p:spPr>
        <p:txBody>
          <a:bodyPr/>
          <a:lstStyle/>
          <a:p>
            <a:pPr algn="just"/>
            <a:endParaRPr lang="en-US" sz="1400" b="0" dirty="0">
              <a:solidFill>
                <a:schemeClr val="tx1"/>
              </a:solidFill>
            </a:endParaRPr>
          </a:p>
          <a:p>
            <a:pPr algn="just"/>
            <a:r>
              <a:rPr lang="en-US" sz="1400" b="0" dirty="0">
                <a:solidFill>
                  <a:schemeClr val="tx1"/>
                </a:solidFill>
              </a:rPr>
              <a:t>4. Transaction Processing: Switches manage the processing of transactions in real-time, including transaction validation, settlement, and reconciliation. They ensure that transactions are processed accurately and efficiently, adhering to regulatory requirements and industry standards.</a:t>
            </a:r>
          </a:p>
          <a:p>
            <a:pPr algn="just"/>
            <a:endParaRPr lang="en-US" sz="1400" b="0" dirty="0">
              <a:solidFill>
                <a:schemeClr val="tx1"/>
              </a:solidFill>
            </a:endParaRPr>
          </a:p>
          <a:p>
            <a:pPr algn="just"/>
            <a:r>
              <a:rPr lang="en-US" sz="1400" b="0" dirty="0">
                <a:solidFill>
                  <a:schemeClr val="tx1"/>
                </a:solidFill>
              </a:rPr>
              <a:t>5. Security and Fraud Prevention: Switches incorporate security measures and fraud prevention mechanisms to safeguard electronic transactions against unauthorized access, data breaches, and fraudulent activities. They employ encryption, tokenization, and authentication techniques to protect sensitive information and mitigate risks.</a:t>
            </a:r>
          </a:p>
          <a:p>
            <a:pPr algn="just"/>
            <a:endParaRPr lang="en-US" sz="1400" b="0" dirty="0">
              <a:solidFill>
                <a:schemeClr val="tx1"/>
              </a:solidFill>
            </a:endParaRPr>
          </a:p>
          <a:p>
            <a:pPr algn="just"/>
            <a:r>
              <a:rPr lang="en-US" sz="1400" b="0" dirty="0">
                <a:solidFill>
                  <a:schemeClr val="tx1"/>
                </a:solidFill>
              </a:rPr>
              <a:t>6. Monitoring and Reporting: Switches provide monitoring and reporting capabilities to track transaction volumes, performance metrics, and compliance with regulatory guidelines. They generate transaction logs, audit trails, and reports for analysis, reconciliation, and regulatory reporting purposes.</a:t>
            </a:r>
          </a:p>
          <a:p>
            <a:pPr algn="just"/>
            <a:endParaRPr lang="en-US" sz="1400" b="0" dirty="0">
              <a:solidFill>
                <a:schemeClr val="tx1"/>
              </a:solidFill>
            </a:endParaRPr>
          </a:p>
          <a:p>
            <a:pPr algn="just"/>
            <a:endParaRPr lang="en-US" sz="1400" b="0" dirty="0">
              <a:solidFill>
                <a:schemeClr val="tx1"/>
              </a:solidFill>
            </a:endParaRPr>
          </a:p>
          <a:p>
            <a:pPr algn="just"/>
            <a:endParaRPr lang="en-US" sz="1400" b="0" dirty="0">
              <a:solidFill>
                <a:schemeClr val="tx1"/>
              </a:solidFill>
            </a:endParaRPr>
          </a:p>
        </p:txBody>
      </p:sp>
      <p:sp>
        <p:nvSpPr>
          <p:cNvPr id="4" name="Slide Number Placeholder 3">
            <a:extLst>
              <a:ext uri="{FF2B5EF4-FFF2-40B4-BE49-F238E27FC236}">
                <a16:creationId xmlns:a16="http://schemas.microsoft.com/office/drawing/2014/main" id="{4BD379E5-F00C-B927-A400-32C10C1C930E}"/>
              </a:ext>
            </a:extLst>
          </p:cNvPr>
          <p:cNvSpPr>
            <a:spLocks noGrp="1"/>
          </p:cNvSpPr>
          <p:nvPr>
            <p:ph type="sldNum" sz="quarter" idx="13"/>
          </p:nvPr>
        </p:nvSpPr>
        <p:spPr/>
        <p:txBody>
          <a:bodyPr/>
          <a:lstStyle/>
          <a:p>
            <a:fld id="{64EFF315-FA4E-4084-ACCF-A94C350B883E}" type="slidenum">
              <a:rPr lang="en-US" smtClean="0"/>
              <a:pPr/>
              <a:t>17</a:t>
            </a:fld>
            <a:endParaRPr lang="en-US" dirty="0"/>
          </a:p>
        </p:txBody>
      </p:sp>
      <p:sp>
        <p:nvSpPr>
          <p:cNvPr id="5" name="Footer Placeholder 4">
            <a:extLst>
              <a:ext uri="{FF2B5EF4-FFF2-40B4-BE49-F238E27FC236}">
                <a16:creationId xmlns:a16="http://schemas.microsoft.com/office/drawing/2014/main" id="{1138EA09-EF00-F8A2-5757-FE3A6ACAE974}"/>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35151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86A0E4-7ECA-0409-3117-9B4BB08A3F3F}"/>
              </a:ext>
            </a:extLst>
          </p:cNvPr>
          <p:cNvSpPr>
            <a:spLocks noGrp="1"/>
          </p:cNvSpPr>
          <p:nvPr>
            <p:ph type="body" sz="quarter" idx="10"/>
          </p:nvPr>
        </p:nvSpPr>
        <p:spPr/>
        <p:txBody>
          <a:bodyPr/>
          <a:lstStyle/>
          <a:p>
            <a:r>
              <a:rPr lang="en-US" dirty="0"/>
              <a:t>Roll of Switch in Card Transactions</a:t>
            </a:r>
          </a:p>
        </p:txBody>
      </p:sp>
      <p:pic>
        <p:nvPicPr>
          <p:cNvPr id="7" name="Picture 6">
            <a:extLst>
              <a:ext uri="{FF2B5EF4-FFF2-40B4-BE49-F238E27FC236}">
                <a16:creationId xmlns:a16="http://schemas.microsoft.com/office/drawing/2014/main" id="{E729DCB0-8256-A9E1-3E95-9A95CBEA34EC}"/>
              </a:ext>
            </a:extLst>
          </p:cNvPr>
          <p:cNvPicPr>
            <a:picLocks noChangeAspect="1"/>
          </p:cNvPicPr>
          <p:nvPr/>
        </p:nvPicPr>
        <p:blipFill>
          <a:blip r:embed="rId2"/>
          <a:stretch>
            <a:fillRect/>
          </a:stretch>
        </p:blipFill>
        <p:spPr>
          <a:xfrm>
            <a:off x="2195524" y="1377515"/>
            <a:ext cx="7815749" cy="951058"/>
          </a:xfrm>
          <a:prstGeom prst="rect">
            <a:avLst/>
          </a:prstGeom>
        </p:spPr>
      </p:pic>
      <p:sp>
        <p:nvSpPr>
          <p:cNvPr id="3" name="Text Placeholder 2">
            <a:extLst>
              <a:ext uri="{FF2B5EF4-FFF2-40B4-BE49-F238E27FC236}">
                <a16:creationId xmlns:a16="http://schemas.microsoft.com/office/drawing/2014/main" id="{F12C0D99-CC9F-E88C-9159-C0685CBE5C9B}"/>
              </a:ext>
            </a:extLst>
          </p:cNvPr>
          <p:cNvSpPr>
            <a:spLocks noGrp="1"/>
          </p:cNvSpPr>
          <p:nvPr>
            <p:ph type="body" sz="quarter" idx="11"/>
          </p:nvPr>
        </p:nvSpPr>
        <p:spPr>
          <a:xfrm>
            <a:off x="989012" y="933305"/>
            <a:ext cx="9485312" cy="322279"/>
          </a:xfrm>
        </p:spPr>
        <p:txBody>
          <a:bodyPr/>
          <a:lstStyle/>
          <a:p>
            <a:r>
              <a:rPr lang="en-US" sz="1600" b="0" dirty="0">
                <a:solidFill>
                  <a:schemeClr val="tx1"/>
                </a:solidFill>
              </a:rPr>
              <a:t>ON_US Transaction</a:t>
            </a:r>
          </a:p>
        </p:txBody>
      </p:sp>
      <p:sp>
        <p:nvSpPr>
          <p:cNvPr id="4" name="Slide Number Placeholder 3">
            <a:extLst>
              <a:ext uri="{FF2B5EF4-FFF2-40B4-BE49-F238E27FC236}">
                <a16:creationId xmlns:a16="http://schemas.microsoft.com/office/drawing/2014/main" id="{A134A4C4-C0BE-BD2B-5AB0-D2C335B7A9A9}"/>
              </a:ext>
            </a:extLst>
          </p:cNvPr>
          <p:cNvSpPr>
            <a:spLocks noGrp="1"/>
          </p:cNvSpPr>
          <p:nvPr>
            <p:ph type="sldNum" sz="quarter" idx="13"/>
          </p:nvPr>
        </p:nvSpPr>
        <p:spPr/>
        <p:txBody>
          <a:bodyPr/>
          <a:lstStyle/>
          <a:p>
            <a:fld id="{64EFF315-FA4E-4084-ACCF-A94C350B883E}" type="slidenum">
              <a:rPr lang="en-US" smtClean="0"/>
              <a:pPr/>
              <a:t>18</a:t>
            </a:fld>
            <a:endParaRPr lang="en-US" dirty="0"/>
          </a:p>
        </p:txBody>
      </p:sp>
      <p:sp>
        <p:nvSpPr>
          <p:cNvPr id="5" name="Footer Placeholder 4">
            <a:extLst>
              <a:ext uri="{FF2B5EF4-FFF2-40B4-BE49-F238E27FC236}">
                <a16:creationId xmlns:a16="http://schemas.microsoft.com/office/drawing/2014/main" id="{E83AFCFC-ECA3-4660-DF93-2620458807A3}"/>
              </a:ext>
            </a:extLst>
          </p:cNvPr>
          <p:cNvSpPr>
            <a:spLocks noGrp="1"/>
          </p:cNvSpPr>
          <p:nvPr>
            <p:ph type="ftr" sz="quarter" idx="3"/>
          </p:nvPr>
        </p:nvSpPr>
        <p:spPr/>
        <p:txBody>
          <a:bodyPr/>
          <a:lstStyle/>
          <a:p>
            <a:r>
              <a:rPr lang="en-US"/>
              <a:t>© Expleo Group  |  Confidential  |  Version 2.3  </a:t>
            </a:r>
            <a:endParaRPr lang="en-US" dirty="0"/>
          </a:p>
        </p:txBody>
      </p:sp>
      <p:sp>
        <p:nvSpPr>
          <p:cNvPr id="8" name="Text Placeholder 2">
            <a:extLst>
              <a:ext uri="{FF2B5EF4-FFF2-40B4-BE49-F238E27FC236}">
                <a16:creationId xmlns:a16="http://schemas.microsoft.com/office/drawing/2014/main" id="{B074FC16-8478-3153-2998-320FD23B629A}"/>
              </a:ext>
            </a:extLst>
          </p:cNvPr>
          <p:cNvSpPr txBox="1">
            <a:spLocks/>
          </p:cNvSpPr>
          <p:nvPr/>
        </p:nvSpPr>
        <p:spPr>
          <a:xfrm>
            <a:off x="989012" y="2737212"/>
            <a:ext cx="9485312" cy="322279"/>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2000" b="1" kern="1200">
                <a:solidFill>
                  <a:schemeClr val="bg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2000" kern="1200">
                <a:solidFill>
                  <a:schemeClr val="tx2"/>
                </a:solidFill>
                <a:latin typeface="+mn-lt"/>
                <a:ea typeface="+mn-ea"/>
                <a:cs typeface="+mn-cs"/>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2000" kern="1200">
                <a:solidFill>
                  <a:schemeClr val="tx2"/>
                </a:solidFill>
                <a:latin typeface="+mn-lt"/>
                <a:ea typeface="+mn-ea"/>
                <a:cs typeface="+mn-cs"/>
              </a:defRPr>
            </a:lvl3pPr>
            <a:lvl4pPr marL="357188" indent="-177800" algn="l" defTabSz="914400" rtl="0" eaLnBrk="1" latinLnBrk="0" hangingPunct="1">
              <a:lnSpc>
                <a:spcPct val="100000"/>
              </a:lnSpc>
              <a:spcBef>
                <a:spcPts val="600"/>
              </a:spcBef>
              <a:buFont typeface="Arial" panose="020B0604020202020204" pitchFamily="34" charset="0"/>
              <a:buChar char="•"/>
              <a:defRPr sz="2000" kern="1200" baseline="0">
                <a:solidFill>
                  <a:schemeClr val="tx2"/>
                </a:solidFill>
                <a:latin typeface="+mn-lt"/>
                <a:ea typeface="+mn-ea"/>
                <a:cs typeface="+mn-cs"/>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2000" kern="1200">
                <a:solidFill>
                  <a:schemeClr val="tx2"/>
                </a:solidFill>
                <a:latin typeface="+mn-lt"/>
                <a:ea typeface="+mn-ea"/>
                <a:cs typeface="+mn-cs"/>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dirty="0">
                <a:solidFill>
                  <a:schemeClr val="tx1"/>
                </a:solidFill>
              </a:rPr>
              <a:t>OFF_US Transaction</a:t>
            </a:r>
          </a:p>
        </p:txBody>
      </p:sp>
      <p:pic>
        <p:nvPicPr>
          <p:cNvPr id="10" name="Picture 9">
            <a:extLst>
              <a:ext uri="{FF2B5EF4-FFF2-40B4-BE49-F238E27FC236}">
                <a16:creationId xmlns:a16="http://schemas.microsoft.com/office/drawing/2014/main" id="{4845EC87-F3C9-0C84-B860-E0D824E183CE}"/>
              </a:ext>
            </a:extLst>
          </p:cNvPr>
          <p:cNvPicPr>
            <a:picLocks noChangeAspect="1"/>
          </p:cNvPicPr>
          <p:nvPr/>
        </p:nvPicPr>
        <p:blipFill>
          <a:blip r:embed="rId3"/>
          <a:stretch>
            <a:fillRect/>
          </a:stretch>
        </p:blipFill>
        <p:spPr>
          <a:xfrm>
            <a:off x="1003810" y="3059491"/>
            <a:ext cx="10199178" cy="3097036"/>
          </a:xfrm>
          <a:prstGeom prst="rect">
            <a:avLst/>
          </a:prstGeom>
        </p:spPr>
      </p:pic>
    </p:spTree>
    <p:extLst>
      <p:ext uri="{BB962C8B-B14F-4D97-AF65-F5344CB8AC3E}">
        <p14:creationId xmlns:p14="http://schemas.microsoft.com/office/powerpoint/2010/main" val="193250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CD61AB-99EF-8921-8942-8D2C74F14E5E}"/>
              </a:ext>
            </a:extLst>
          </p:cNvPr>
          <p:cNvSpPr>
            <a:spLocks noGrp="1"/>
          </p:cNvSpPr>
          <p:nvPr>
            <p:ph type="body" sz="quarter" idx="10"/>
          </p:nvPr>
        </p:nvSpPr>
        <p:spPr/>
        <p:txBody>
          <a:bodyPr/>
          <a:lstStyle/>
          <a:p>
            <a:r>
              <a:rPr lang="en-US" dirty="0"/>
              <a:t>JMeters involvement </a:t>
            </a:r>
          </a:p>
        </p:txBody>
      </p:sp>
      <p:sp>
        <p:nvSpPr>
          <p:cNvPr id="3" name="Text Placeholder 2">
            <a:extLst>
              <a:ext uri="{FF2B5EF4-FFF2-40B4-BE49-F238E27FC236}">
                <a16:creationId xmlns:a16="http://schemas.microsoft.com/office/drawing/2014/main" id="{A3070865-5448-D524-346B-8DD6C57202A5}"/>
              </a:ext>
            </a:extLst>
          </p:cNvPr>
          <p:cNvSpPr>
            <a:spLocks noGrp="1"/>
          </p:cNvSpPr>
          <p:nvPr>
            <p:ph type="body" sz="quarter" idx="11"/>
          </p:nvPr>
        </p:nvSpPr>
        <p:spPr>
          <a:xfrm>
            <a:off x="982662" y="668020"/>
            <a:ext cx="10921999" cy="5483543"/>
          </a:xfrm>
        </p:spPr>
        <p:txBody>
          <a:bodyPr/>
          <a:lstStyle/>
          <a:p>
            <a:r>
              <a:rPr lang="en-US" sz="1600" dirty="0">
                <a:solidFill>
                  <a:schemeClr val="tx1"/>
                </a:solidFill>
              </a:rPr>
              <a:t>Switch Testing :</a:t>
            </a:r>
          </a:p>
          <a:p>
            <a:r>
              <a:rPr lang="en-US" sz="1400" b="0" dirty="0">
                <a:solidFill>
                  <a:schemeClr val="tx1"/>
                </a:solidFill>
              </a:rPr>
              <a:t>JMeter will mimic card payment network (VISA/MASTER) in OFF-US transaction and JMeter will mimic ATM/POS in ON-US transaction.</a:t>
            </a:r>
          </a:p>
          <a:p>
            <a:endParaRPr lang="en-US" sz="1400" b="0" dirty="0">
              <a:solidFill>
                <a:schemeClr val="tx1"/>
              </a:solidFill>
            </a:endParaRPr>
          </a:p>
          <a:p>
            <a:r>
              <a:rPr lang="en-US" sz="1600" dirty="0">
                <a:solidFill>
                  <a:schemeClr val="tx1"/>
                </a:solidFill>
              </a:rPr>
              <a:t>Core Banking Testing :</a:t>
            </a:r>
          </a:p>
          <a:p>
            <a:r>
              <a:rPr lang="en-US" sz="1400" b="0" dirty="0">
                <a:solidFill>
                  <a:schemeClr val="tx1"/>
                </a:solidFill>
              </a:rPr>
              <a:t>JMeter will mimic  Switch of the Bank.</a:t>
            </a:r>
          </a:p>
          <a:p>
            <a:endParaRPr lang="en-US" sz="1400" b="0" dirty="0">
              <a:solidFill>
                <a:schemeClr val="tx1"/>
              </a:solidFill>
            </a:endParaRPr>
          </a:p>
          <a:p>
            <a:r>
              <a:rPr lang="en-US" sz="1600" dirty="0">
                <a:solidFill>
                  <a:schemeClr val="tx1"/>
                </a:solidFill>
              </a:rPr>
              <a:t>Reference </a:t>
            </a:r>
            <a:r>
              <a:rPr lang="en-US" sz="1600">
                <a:solidFill>
                  <a:schemeClr val="tx1"/>
                </a:solidFill>
              </a:rPr>
              <a:t>sites :</a:t>
            </a:r>
          </a:p>
          <a:p>
            <a:endParaRPr lang="en-US" sz="1600" dirty="0">
              <a:solidFill>
                <a:schemeClr val="tx1"/>
              </a:solidFill>
            </a:endParaRPr>
          </a:p>
          <a:p>
            <a:r>
              <a:rPr lang="en-US" sz="1400" b="0" dirty="0">
                <a:solidFill>
                  <a:schemeClr val="tx1"/>
                </a:solidFill>
              </a:rPr>
              <a:t>Bit Map Calculator : </a:t>
            </a:r>
            <a:r>
              <a:rPr lang="en-US" sz="1200" dirty="0">
                <a:effectLst/>
                <a:hlinkClick r:id="rId2" tooltip="https://neapay.com/online-tools/bitmap-fields-decoder.html"/>
              </a:rPr>
              <a:t>ISO8583 Bitmap Calculator Online. ISO8583 Fields Decoder and builder (neapay.com)</a:t>
            </a:r>
            <a:endParaRPr lang="en-US" sz="1400" b="0" dirty="0">
              <a:solidFill>
                <a:schemeClr val="tx1"/>
              </a:solidFill>
            </a:endParaRPr>
          </a:p>
          <a:p>
            <a:r>
              <a:rPr lang="en-US" sz="1400" b="0" dirty="0">
                <a:solidFill>
                  <a:schemeClr val="tx1"/>
                </a:solidFill>
              </a:rPr>
              <a:t>List of EMV Tags : </a:t>
            </a:r>
            <a:r>
              <a:rPr lang="en-US" sz="1200" dirty="0">
                <a:effectLst/>
                <a:hlinkClick r:id="rId3" tooltip="https://neapay.com/online-tools/emv-tags-list.html"/>
              </a:rPr>
              <a:t>EMV tags list reference - All EMV tags (neapay.com)</a:t>
            </a:r>
            <a:endParaRPr lang="en-US" sz="1400" b="0" dirty="0">
              <a:solidFill>
                <a:schemeClr val="tx1"/>
              </a:solidFill>
            </a:endParaRPr>
          </a:p>
          <a:p>
            <a:r>
              <a:rPr lang="en-US" sz="1400" b="0" dirty="0">
                <a:solidFill>
                  <a:schemeClr val="tx1"/>
                </a:solidFill>
              </a:rPr>
              <a:t>List of Available channels : </a:t>
            </a:r>
            <a:r>
              <a:rPr lang="en-US" sz="1200" dirty="0">
                <a:effectLst/>
                <a:hlinkClick r:id="rId4" tooltip="https://jpos.org/doc/javadoc/org/jpos/iso/channel/package-summary.html"/>
              </a:rPr>
              <a:t>https://jpos.org/doc/javadoc/org/jpos/iso/channel/package-summary.html</a:t>
            </a:r>
            <a:endParaRPr lang="en-US" sz="1400" b="0" dirty="0">
              <a:solidFill>
                <a:schemeClr val="tx1"/>
              </a:solidFill>
            </a:endParaRPr>
          </a:p>
          <a:p>
            <a:r>
              <a:rPr lang="en-US" sz="1400" b="0" dirty="0">
                <a:solidFill>
                  <a:schemeClr val="tx1"/>
                </a:solidFill>
              </a:rPr>
              <a:t>List of available class for package configuration : </a:t>
            </a:r>
            <a:r>
              <a:rPr lang="en-US" sz="1200" dirty="0">
                <a:effectLst/>
                <a:hlinkClick r:id="rId5" tooltip="https://admhelp.microfocus.com/sv/en/2023-2023-r1/help/content/ug/c_iso8583_jpos.htm"/>
              </a:rPr>
              <a:t>https://admhelp.microfocus.com/sv/en/2023-2023-r1/Help/Content/UG/c_ISO8583_jPOS.htm</a:t>
            </a:r>
            <a:endParaRPr lang="en-US" sz="1400" b="0" dirty="0">
              <a:solidFill>
                <a:schemeClr val="tx1"/>
              </a:solidFill>
            </a:endParaRPr>
          </a:p>
        </p:txBody>
      </p:sp>
      <p:sp>
        <p:nvSpPr>
          <p:cNvPr id="4" name="Slide Number Placeholder 3">
            <a:extLst>
              <a:ext uri="{FF2B5EF4-FFF2-40B4-BE49-F238E27FC236}">
                <a16:creationId xmlns:a16="http://schemas.microsoft.com/office/drawing/2014/main" id="{0E9F13C1-C18D-163A-D185-76DC8C09B9BD}"/>
              </a:ext>
            </a:extLst>
          </p:cNvPr>
          <p:cNvSpPr>
            <a:spLocks noGrp="1"/>
          </p:cNvSpPr>
          <p:nvPr>
            <p:ph type="sldNum" sz="quarter" idx="13"/>
          </p:nvPr>
        </p:nvSpPr>
        <p:spPr/>
        <p:txBody>
          <a:bodyPr/>
          <a:lstStyle/>
          <a:p>
            <a:fld id="{64EFF315-FA4E-4084-ACCF-A94C350B883E}" type="slidenum">
              <a:rPr lang="en-US" smtClean="0"/>
              <a:pPr/>
              <a:t>19</a:t>
            </a:fld>
            <a:endParaRPr lang="en-US" dirty="0"/>
          </a:p>
        </p:txBody>
      </p:sp>
      <p:sp>
        <p:nvSpPr>
          <p:cNvPr id="5" name="Footer Placeholder 4">
            <a:extLst>
              <a:ext uri="{FF2B5EF4-FFF2-40B4-BE49-F238E27FC236}">
                <a16:creationId xmlns:a16="http://schemas.microsoft.com/office/drawing/2014/main" id="{13725494-BCB5-845B-F8B7-7CD099B0E795}"/>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93781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17FC0B3-30B8-C8CF-E760-9541D5E06E33}"/>
              </a:ext>
            </a:extLst>
          </p:cNvPr>
          <p:cNvSpPr>
            <a:spLocks noGrp="1"/>
          </p:cNvSpPr>
          <p:nvPr>
            <p:ph type="ftr" sz="quarter" idx="3"/>
          </p:nvPr>
        </p:nvSpPr>
        <p:spPr/>
        <p:txBody>
          <a:bodyPr/>
          <a:lstStyle/>
          <a:p>
            <a:r>
              <a:rPr lang="en-US"/>
              <a:t>© Expleo Group  |  Confidential  |  Version 2.3  </a:t>
            </a:r>
            <a:endParaRPr lang="en-US" dirty="0"/>
          </a:p>
        </p:txBody>
      </p:sp>
      <p:sp>
        <p:nvSpPr>
          <p:cNvPr id="2" name="Text Placeholder 1">
            <a:extLst>
              <a:ext uri="{FF2B5EF4-FFF2-40B4-BE49-F238E27FC236}">
                <a16:creationId xmlns:a16="http://schemas.microsoft.com/office/drawing/2014/main" id="{6A2BADEA-7888-B2B2-A9A9-0579B41F6174}"/>
              </a:ext>
            </a:extLst>
          </p:cNvPr>
          <p:cNvSpPr>
            <a:spLocks noGrp="1"/>
          </p:cNvSpPr>
          <p:nvPr>
            <p:ph type="body" sz="quarter" idx="10"/>
          </p:nvPr>
        </p:nvSpPr>
        <p:spPr/>
        <p:txBody>
          <a:bodyPr/>
          <a:lstStyle/>
          <a:p>
            <a:r>
              <a:rPr lang="en-US" dirty="0"/>
              <a:t>What is </a:t>
            </a:r>
            <a:r>
              <a:rPr lang="en-US" sz="1600" dirty="0"/>
              <a:t>ISO8583 ?</a:t>
            </a:r>
          </a:p>
        </p:txBody>
      </p:sp>
      <p:sp>
        <p:nvSpPr>
          <p:cNvPr id="3" name="Text Placeholder 2">
            <a:extLst>
              <a:ext uri="{FF2B5EF4-FFF2-40B4-BE49-F238E27FC236}">
                <a16:creationId xmlns:a16="http://schemas.microsoft.com/office/drawing/2014/main" id="{BE7C2A99-1411-A882-C5DB-B38B10A99491}"/>
              </a:ext>
            </a:extLst>
          </p:cNvPr>
          <p:cNvSpPr>
            <a:spLocks noGrp="1"/>
          </p:cNvSpPr>
          <p:nvPr>
            <p:ph type="body" sz="quarter" idx="11"/>
          </p:nvPr>
        </p:nvSpPr>
        <p:spPr>
          <a:xfrm>
            <a:off x="982663" y="809626"/>
            <a:ext cx="9485312" cy="5341938"/>
          </a:xfrm>
        </p:spPr>
        <p:txBody>
          <a:bodyPr/>
          <a:lstStyle/>
          <a:p>
            <a:pPr marL="285750" indent="-285750" algn="just">
              <a:buFont typeface="Arial" panose="020B0604020202020204" pitchFamily="34" charset="0"/>
              <a:buChar char="•"/>
            </a:pPr>
            <a:r>
              <a:rPr lang="en-US" sz="1400" b="0" dirty="0">
                <a:solidFill>
                  <a:schemeClr val="tx1"/>
                </a:solidFill>
              </a:rPr>
              <a:t>ISO 8583 is an international standard for financial transaction card originated interchange messaging.</a:t>
            </a:r>
          </a:p>
          <a:p>
            <a:pPr marL="285750" indent="-285750" algn="just">
              <a:buFont typeface="Arial" panose="020B0604020202020204" pitchFamily="34" charset="0"/>
              <a:buChar char="•"/>
            </a:pPr>
            <a:r>
              <a:rPr lang="en-US" sz="1400" b="0" dirty="0">
                <a:solidFill>
                  <a:schemeClr val="tx1"/>
                </a:solidFill>
              </a:rPr>
              <a:t>It specifies a message format used by financial institutions, such as banks and payment processors, to exchange electronic transactions.</a:t>
            </a:r>
          </a:p>
          <a:p>
            <a:pPr marL="285750" indent="-285750" algn="just">
              <a:buFont typeface="Arial" panose="020B0604020202020204" pitchFamily="34" charset="0"/>
              <a:buChar char="•"/>
            </a:pPr>
            <a:r>
              <a:rPr lang="en-US" sz="1400" b="0" dirty="0">
                <a:solidFill>
                  <a:schemeClr val="tx1"/>
                </a:solidFill>
              </a:rPr>
              <a:t>This standard defines the structure, content, and rules for messages exchanged between devices, such as point-of-sale (POS) terminals, automated teller machines (ATMs), and financial institutions' computer systems, during the authorization and processing of payment transactions.</a:t>
            </a:r>
          </a:p>
          <a:p>
            <a:pPr marL="285750" indent="-285750" algn="just">
              <a:buFont typeface="Arial" panose="020B0604020202020204" pitchFamily="34" charset="0"/>
              <a:buChar char="•"/>
            </a:pPr>
            <a:r>
              <a:rPr lang="en-US" sz="1400" b="0" dirty="0">
                <a:solidFill>
                  <a:schemeClr val="tx1"/>
                </a:solidFill>
              </a:rPr>
              <a:t>ISO 8583 messages typically include information such as the type of transaction (e.g., sale, authorization, reversal), cardholder account details (e.g., card number, expiry date), transaction amount, terminal information, and authorization response codes.</a:t>
            </a:r>
          </a:p>
          <a:p>
            <a:pPr marL="285750" indent="-285750" algn="just">
              <a:buFont typeface="Arial" panose="020B0604020202020204" pitchFamily="34" charset="0"/>
              <a:buChar char="•"/>
            </a:pPr>
            <a:r>
              <a:rPr lang="en-US" sz="1400" b="0" dirty="0">
                <a:solidFill>
                  <a:schemeClr val="tx1"/>
                </a:solidFill>
              </a:rPr>
              <a:t>The format of ISO 8583 messages is highly flexible and can be customized to accommodate various types of transactions and data elements.</a:t>
            </a:r>
          </a:p>
          <a:p>
            <a:pPr marL="285750" indent="-285750" algn="just">
              <a:buFont typeface="Arial" panose="020B0604020202020204" pitchFamily="34" charset="0"/>
              <a:buChar char="•"/>
            </a:pPr>
            <a:r>
              <a:rPr lang="en-US" sz="1400" b="0" dirty="0">
                <a:solidFill>
                  <a:schemeClr val="tx1"/>
                </a:solidFill>
              </a:rPr>
              <a:t>This standard is crucial for ensuring interoperability and consistency in electronic payment systems, allowing different banks, payment networks, and financial institutions to communicate effectively and process transactions securely.</a:t>
            </a:r>
          </a:p>
          <a:p>
            <a:pPr marL="285750" indent="-285750" algn="just">
              <a:buFont typeface="Arial" panose="020B0604020202020204" pitchFamily="34" charset="0"/>
              <a:buChar char="•"/>
            </a:pPr>
            <a:r>
              <a:rPr lang="en-US" sz="1400" b="0" dirty="0">
                <a:solidFill>
                  <a:schemeClr val="tx1"/>
                </a:solidFill>
              </a:rPr>
              <a:t>It helps facilitate the authorization, clearing, and settlement of payment transactions, contributing to the smooth operation of the global financial system.</a:t>
            </a:r>
          </a:p>
        </p:txBody>
      </p:sp>
      <p:sp>
        <p:nvSpPr>
          <p:cNvPr id="4" name="Slide Number Placeholder 3">
            <a:extLst>
              <a:ext uri="{FF2B5EF4-FFF2-40B4-BE49-F238E27FC236}">
                <a16:creationId xmlns:a16="http://schemas.microsoft.com/office/drawing/2014/main" id="{5578EA21-F711-BC31-D9D0-453E6D31B382}"/>
              </a:ext>
            </a:extLst>
          </p:cNvPr>
          <p:cNvSpPr>
            <a:spLocks noGrp="1"/>
          </p:cNvSpPr>
          <p:nvPr>
            <p:ph type="sldNum" sz="quarter" idx="13"/>
          </p:nvPr>
        </p:nvSpPr>
        <p:spPr/>
        <p:txBody>
          <a:bodyPr/>
          <a:lstStyle/>
          <a:p>
            <a:fld id="{64EFF315-FA4E-4084-ACCF-A94C350B883E}" type="slidenum">
              <a:rPr lang="en-US" smtClean="0"/>
              <a:pPr/>
              <a:t>2</a:t>
            </a:fld>
            <a:endParaRPr lang="en-US" dirty="0"/>
          </a:p>
        </p:txBody>
      </p:sp>
    </p:spTree>
    <p:extLst>
      <p:ext uri="{BB962C8B-B14F-4D97-AF65-F5344CB8AC3E}">
        <p14:creationId xmlns:p14="http://schemas.microsoft.com/office/powerpoint/2010/main" val="3501392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E5F533-2B20-CB42-0605-7C2CBA75FE76}"/>
              </a:ext>
            </a:extLst>
          </p:cNvPr>
          <p:cNvSpPr>
            <a:spLocks noGrp="1"/>
          </p:cNvSpPr>
          <p:nvPr>
            <p:ph type="body" sz="quarter" idx="10"/>
          </p:nvPr>
        </p:nvSpPr>
        <p:spPr/>
        <p:txBody>
          <a:bodyPr/>
          <a:lstStyle/>
          <a:p>
            <a:r>
              <a:rPr lang="en-US" dirty="0"/>
              <a:t>JMeter components involved in ISO 8583 message scripting</a:t>
            </a:r>
          </a:p>
        </p:txBody>
      </p:sp>
      <p:sp>
        <p:nvSpPr>
          <p:cNvPr id="3" name="Text Placeholder 2">
            <a:extLst>
              <a:ext uri="{FF2B5EF4-FFF2-40B4-BE49-F238E27FC236}">
                <a16:creationId xmlns:a16="http://schemas.microsoft.com/office/drawing/2014/main" id="{E987555F-4C51-B333-6634-8BD55010DA43}"/>
              </a:ext>
            </a:extLst>
          </p:cNvPr>
          <p:cNvSpPr>
            <a:spLocks noGrp="1"/>
          </p:cNvSpPr>
          <p:nvPr>
            <p:ph type="body" sz="quarter" idx="11"/>
          </p:nvPr>
        </p:nvSpPr>
        <p:spPr>
          <a:xfrm>
            <a:off x="982662" y="812800"/>
            <a:ext cx="10921999" cy="5338763"/>
          </a:xfrm>
        </p:spPr>
        <p:txBody>
          <a:bodyPr/>
          <a:lstStyle/>
          <a:p>
            <a:pPr marL="342900" indent="-342900" algn="just">
              <a:buFont typeface="+mj-lt"/>
              <a:buAutoNum type="arabicPeriod"/>
            </a:pPr>
            <a:r>
              <a:rPr lang="en-US" sz="1600" i="0" dirty="0">
                <a:solidFill>
                  <a:srgbClr val="0D0D0D"/>
                </a:solidFill>
                <a:effectLst/>
              </a:rPr>
              <a:t>ISO 8583 Connection Configuration</a:t>
            </a:r>
          </a:p>
          <a:p>
            <a:pPr lvl="1" algn="just"/>
            <a:r>
              <a:rPr lang="en-US" sz="1600" b="0" dirty="0">
                <a:solidFill>
                  <a:schemeClr val="tx1"/>
                </a:solidFill>
              </a:rPr>
              <a:t>ISO 8583 Connection Configuration element facilitates configuring connections for sending ISO 8583 messages to a server.</a:t>
            </a:r>
          </a:p>
          <a:p>
            <a:pPr lvl="1" algn="just"/>
            <a:endParaRPr lang="en-US" sz="1600" b="0" dirty="0">
              <a:solidFill>
                <a:schemeClr val="tx1"/>
              </a:solidFill>
            </a:endParaRPr>
          </a:p>
          <a:p>
            <a:pPr lvl="1" algn="just"/>
            <a:r>
              <a:rPr lang="en-US" sz="1600" b="0" dirty="0">
                <a:solidFill>
                  <a:schemeClr val="tx1"/>
                </a:solidFill>
              </a:rPr>
              <a:t>Key Parameters:</a:t>
            </a:r>
          </a:p>
          <a:p>
            <a:pPr marL="465138" lvl="2" indent="-285750" algn="just"/>
            <a:r>
              <a:rPr lang="en-US" sz="1600" b="0" dirty="0">
                <a:solidFill>
                  <a:schemeClr val="tx1"/>
                </a:solidFill>
              </a:rPr>
              <a:t>Server Name/IP: Target server's address.</a:t>
            </a:r>
          </a:p>
          <a:p>
            <a:pPr marL="465138" lvl="2" indent="-285750" algn="just"/>
            <a:r>
              <a:rPr lang="en-US" sz="1600" b="0" dirty="0">
                <a:solidFill>
                  <a:schemeClr val="tx1"/>
                </a:solidFill>
              </a:rPr>
              <a:t>Port Number: Server's listening port.</a:t>
            </a:r>
          </a:p>
          <a:p>
            <a:pPr marL="465138" lvl="2" indent="-285750" algn="just"/>
            <a:r>
              <a:rPr lang="en-US" sz="1600" dirty="0">
                <a:solidFill>
                  <a:schemeClr val="tx1"/>
                </a:solidFill>
              </a:rPr>
              <a:t>Channel Header : Value to be added in front of all the ISO Message which uses the specific channel.</a:t>
            </a:r>
            <a:endParaRPr lang="en-US" sz="1600" b="0" dirty="0">
              <a:solidFill>
                <a:schemeClr val="tx1"/>
              </a:solidFill>
            </a:endParaRPr>
          </a:p>
          <a:p>
            <a:pPr marL="465138" lvl="2" indent="-285750" algn="just"/>
            <a:r>
              <a:rPr lang="en-US" sz="1600" b="0" dirty="0">
                <a:solidFill>
                  <a:schemeClr val="tx1"/>
                </a:solidFill>
              </a:rPr>
              <a:t>Channel Class : Specifies the Header in front of the iso message.</a:t>
            </a:r>
          </a:p>
          <a:p>
            <a:pPr marL="465138" lvl="2" indent="-285750" algn="just"/>
            <a:r>
              <a:rPr lang="en-US" sz="1600" b="0" dirty="0">
                <a:solidFill>
                  <a:schemeClr val="tx1"/>
                </a:solidFill>
              </a:rPr>
              <a:t>Field Packager Class: ISO 8583 message parsing/formatting.</a:t>
            </a:r>
          </a:p>
          <a:p>
            <a:pPr marL="465138" lvl="2" indent="-285750" algn="just"/>
            <a:r>
              <a:rPr lang="en-US" sz="1600" b="0" dirty="0">
                <a:solidFill>
                  <a:schemeClr val="tx1"/>
                </a:solidFill>
              </a:rPr>
              <a:t>Request Listener : Used for sending automatic replies to the message from the receiver.</a:t>
            </a:r>
          </a:p>
          <a:p>
            <a:pPr marL="465138" lvl="2" indent="-285750" algn="just"/>
            <a:endParaRPr lang="en-US" sz="1600" b="0" dirty="0">
              <a:solidFill>
                <a:schemeClr val="tx1"/>
              </a:solidFill>
            </a:endParaRPr>
          </a:p>
          <a:p>
            <a:r>
              <a:rPr lang="en-US" sz="1600" dirty="0">
                <a:solidFill>
                  <a:schemeClr val="tx1"/>
                </a:solidFill>
              </a:rPr>
              <a:t>2.</a:t>
            </a:r>
            <a:r>
              <a:rPr lang="en-US" sz="1800" dirty="0">
                <a:solidFill>
                  <a:schemeClr val="tx1"/>
                </a:solidFill>
              </a:rPr>
              <a:t>ISO8583 Crypto Pre-Processor</a:t>
            </a:r>
            <a:endParaRPr lang="en-US" sz="1600" dirty="0">
              <a:solidFill>
                <a:schemeClr val="tx1"/>
              </a:solidFill>
            </a:endParaRPr>
          </a:p>
          <a:p>
            <a:r>
              <a:rPr lang="en-US" sz="1600" b="0" dirty="0">
                <a:solidFill>
                  <a:srgbClr val="0D0D0D"/>
                </a:solidFill>
              </a:rPr>
              <a:t>M</a:t>
            </a:r>
            <a:r>
              <a:rPr lang="en-US" sz="1600" b="0" i="0" dirty="0">
                <a:solidFill>
                  <a:srgbClr val="0D0D0D"/>
                </a:solidFill>
                <a:effectLst/>
              </a:rPr>
              <a:t>odule that handles cryptographic operations on ISO 8583 messages before they are transmitted over a network. This component is responsible for generating PIN Block (Field 52) and EMV Tag 9F26 (ARQC).</a:t>
            </a:r>
            <a:endParaRPr lang="en-US" sz="1600" dirty="0">
              <a:solidFill>
                <a:schemeClr val="tx1"/>
              </a:solidFill>
            </a:endParaRPr>
          </a:p>
          <a:p>
            <a:pPr lvl="2" indent="0" algn="just">
              <a:buNone/>
            </a:pPr>
            <a:endParaRPr lang="en-US" sz="1600" b="0" dirty="0">
              <a:solidFill>
                <a:schemeClr val="tx1"/>
              </a:solidFill>
            </a:endParaRPr>
          </a:p>
          <a:p>
            <a:pPr marL="285750" lvl="1" indent="-285750" algn="just">
              <a:buFont typeface="Arial" panose="020B0604020202020204" pitchFamily="34" charset="0"/>
              <a:buChar char="•"/>
            </a:pPr>
            <a:endParaRPr lang="en-US" sz="1600" dirty="0">
              <a:solidFill>
                <a:schemeClr val="tx1"/>
              </a:solidFill>
            </a:endParaRPr>
          </a:p>
          <a:p>
            <a:pPr algn="just"/>
            <a:endParaRPr lang="en-US" sz="1600" i="0" dirty="0">
              <a:solidFill>
                <a:srgbClr val="0D0D0D"/>
              </a:solidFill>
              <a:effectLst/>
            </a:endParaRPr>
          </a:p>
          <a:p>
            <a:pPr algn="just"/>
            <a:endParaRPr lang="en-US" sz="1600" dirty="0">
              <a:solidFill>
                <a:schemeClr val="tx1"/>
              </a:solidFill>
            </a:endParaRPr>
          </a:p>
          <a:p>
            <a:pPr algn="just"/>
            <a:endParaRPr lang="en-US" sz="1400" b="0" dirty="0">
              <a:solidFill>
                <a:schemeClr val="tx1"/>
              </a:solidFill>
            </a:endParaRPr>
          </a:p>
          <a:p>
            <a:pPr algn="just"/>
            <a:endParaRPr lang="en-US" sz="1400" b="0" dirty="0">
              <a:solidFill>
                <a:schemeClr val="tx1"/>
              </a:solidFill>
            </a:endParaRPr>
          </a:p>
        </p:txBody>
      </p:sp>
      <p:sp>
        <p:nvSpPr>
          <p:cNvPr id="4" name="Slide Number Placeholder 3">
            <a:extLst>
              <a:ext uri="{FF2B5EF4-FFF2-40B4-BE49-F238E27FC236}">
                <a16:creationId xmlns:a16="http://schemas.microsoft.com/office/drawing/2014/main" id="{487E3D2D-1DD1-C545-2108-2DEC4115D01A}"/>
              </a:ext>
            </a:extLst>
          </p:cNvPr>
          <p:cNvSpPr>
            <a:spLocks noGrp="1"/>
          </p:cNvSpPr>
          <p:nvPr>
            <p:ph type="sldNum" sz="quarter" idx="13"/>
          </p:nvPr>
        </p:nvSpPr>
        <p:spPr/>
        <p:txBody>
          <a:bodyPr/>
          <a:lstStyle/>
          <a:p>
            <a:fld id="{64EFF315-FA4E-4084-ACCF-A94C350B883E}" type="slidenum">
              <a:rPr lang="en-US" smtClean="0"/>
              <a:pPr/>
              <a:t>20</a:t>
            </a:fld>
            <a:endParaRPr lang="en-US" dirty="0"/>
          </a:p>
        </p:txBody>
      </p:sp>
      <p:sp>
        <p:nvSpPr>
          <p:cNvPr id="5" name="Footer Placeholder 4">
            <a:extLst>
              <a:ext uri="{FF2B5EF4-FFF2-40B4-BE49-F238E27FC236}">
                <a16:creationId xmlns:a16="http://schemas.microsoft.com/office/drawing/2014/main" id="{D14FD4E8-CC78-6082-6813-4107985CD565}"/>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235997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30841C-0C7F-EBB9-73C5-2D18CF7DD093}"/>
              </a:ext>
            </a:extLst>
          </p:cNvPr>
          <p:cNvSpPr>
            <a:spLocks noGrp="1"/>
          </p:cNvSpPr>
          <p:nvPr>
            <p:ph type="body" sz="quarter" idx="10"/>
          </p:nvPr>
        </p:nvSpPr>
        <p:spPr/>
        <p:txBody>
          <a:bodyPr/>
          <a:lstStyle/>
          <a:p>
            <a:r>
              <a:rPr lang="en-US" dirty="0"/>
              <a:t> </a:t>
            </a:r>
          </a:p>
        </p:txBody>
      </p:sp>
      <p:sp>
        <p:nvSpPr>
          <p:cNvPr id="3" name="Text Placeholder 2">
            <a:extLst>
              <a:ext uri="{FF2B5EF4-FFF2-40B4-BE49-F238E27FC236}">
                <a16:creationId xmlns:a16="http://schemas.microsoft.com/office/drawing/2014/main" id="{E9E1654A-21BE-2D88-676B-1134909BDAAE}"/>
              </a:ext>
            </a:extLst>
          </p:cNvPr>
          <p:cNvSpPr>
            <a:spLocks noGrp="1"/>
          </p:cNvSpPr>
          <p:nvPr>
            <p:ph type="body" sz="quarter" idx="11"/>
          </p:nvPr>
        </p:nvSpPr>
        <p:spPr>
          <a:xfrm>
            <a:off x="982663" y="668020"/>
            <a:ext cx="10922000" cy="5483543"/>
          </a:xfrm>
        </p:spPr>
        <p:txBody>
          <a:bodyPr/>
          <a:lstStyle/>
          <a:p>
            <a:pPr lvl="1" algn="just"/>
            <a:r>
              <a:rPr lang="en-US" sz="1600" b="1" dirty="0">
                <a:solidFill>
                  <a:srgbClr val="0D0D0D"/>
                </a:solidFill>
              </a:rPr>
              <a:t>3</a:t>
            </a:r>
            <a:r>
              <a:rPr lang="en-US" sz="1600" b="1" i="0" dirty="0">
                <a:solidFill>
                  <a:srgbClr val="0D0D0D"/>
                </a:solidFill>
                <a:effectLst/>
              </a:rPr>
              <a:t>.ISO 8583 sampler</a:t>
            </a:r>
          </a:p>
          <a:p>
            <a:pPr lvl="1" algn="just"/>
            <a:r>
              <a:rPr lang="en-US" sz="1400" b="0" i="0" dirty="0">
                <a:solidFill>
                  <a:srgbClr val="0D0D0D"/>
                </a:solidFill>
                <a:effectLst/>
              </a:rPr>
              <a:t>ISO 8583 Sampler enables sending ISO 8583 messages to simulate transactions.</a:t>
            </a:r>
          </a:p>
          <a:p>
            <a:pPr lvl="1" algn="just"/>
            <a:endParaRPr lang="en-US" sz="1400" b="0" i="0" dirty="0">
              <a:solidFill>
                <a:srgbClr val="0D0D0D"/>
              </a:solidFill>
              <a:effectLst/>
            </a:endParaRPr>
          </a:p>
          <a:p>
            <a:pPr algn="just"/>
            <a:r>
              <a:rPr lang="en-US" sz="1400" b="0" dirty="0">
                <a:solidFill>
                  <a:schemeClr val="tx1"/>
                </a:solidFill>
              </a:rPr>
              <a:t>Key Parameters:</a:t>
            </a:r>
          </a:p>
          <a:p>
            <a:pPr marL="465138" lvl="2" indent="-285750" algn="just"/>
            <a:r>
              <a:rPr lang="en-US" sz="1400" b="0" i="0" dirty="0">
                <a:solidFill>
                  <a:schemeClr val="tx1"/>
                </a:solidFill>
                <a:effectLst/>
              </a:rPr>
              <a:t>Message Header: Initial metadata containing message type, version, and length.</a:t>
            </a:r>
          </a:p>
          <a:p>
            <a:pPr marL="465138" lvl="2" indent="-285750" algn="just"/>
            <a:r>
              <a:rPr lang="en-US" sz="1400" b="0" i="0" dirty="0">
                <a:solidFill>
                  <a:schemeClr val="tx1"/>
                </a:solidFill>
                <a:effectLst/>
              </a:rPr>
              <a:t>Message Trailer: Marks end of message, often includes integrity check data.</a:t>
            </a:r>
          </a:p>
          <a:p>
            <a:pPr marL="465138" lvl="2" indent="-285750" algn="just"/>
            <a:r>
              <a:rPr lang="en-US" sz="1400" b="0" i="0" dirty="0">
                <a:solidFill>
                  <a:schemeClr val="tx1"/>
                </a:solidFill>
                <a:effectLst/>
              </a:rPr>
              <a:t>Timeout: Maximum duration for transaction processing.</a:t>
            </a:r>
          </a:p>
          <a:p>
            <a:pPr marL="465138" lvl="2" indent="-285750" algn="just"/>
            <a:r>
              <a:rPr lang="en-US" sz="1400" b="0" i="0" dirty="0">
                <a:solidFill>
                  <a:schemeClr val="tx1"/>
                </a:solidFill>
                <a:effectLst/>
              </a:rPr>
              <a:t>Response Code Field: Outcome indicator for transaction success or failure.</a:t>
            </a:r>
          </a:p>
          <a:p>
            <a:pPr marL="465138" lvl="2" indent="-285750" algn="just"/>
            <a:r>
              <a:rPr lang="en-US" sz="1400" b="0" i="0" dirty="0">
                <a:solidFill>
                  <a:schemeClr val="tx1"/>
                </a:solidFill>
                <a:effectLst/>
              </a:rPr>
              <a:t>Success Response Code: Code denoting successful transaction completion.</a:t>
            </a:r>
          </a:p>
          <a:p>
            <a:pPr lvl="2" indent="0" algn="just">
              <a:buNone/>
            </a:pPr>
            <a:endParaRPr lang="en-US" sz="1400" b="0" dirty="0">
              <a:solidFill>
                <a:schemeClr val="tx1"/>
              </a:solidFill>
            </a:endParaRPr>
          </a:p>
          <a:p>
            <a:r>
              <a:rPr lang="en-US" sz="1600" dirty="0">
                <a:solidFill>
                  <a:schemeClr val="tx1"/>
                </a:solidFill>
              </a:rPr>
              <a:t>Message Construction:</a:t>
            </a:r>
          </a:p>
          <a:p>
            <a:r>
              <a:rPr lang="en-US" sz="1400" b="0" dirty="0">
                <a:solidFill>
                  <a:schemeClr val="tx1"/>
                </a:solidFill>
              </a:rPr>
              <a:t>Field  : Field Number</a:t>
            </a:r>
          </a:p>
          <a:p>
            <a:r>
              <a:rPr lang="en-US" sz="1400" b="0" dirty="0">
                <a:solidFill>
                  <a:schemeClr val="tx1"/>
                </a:solidFill>
              </a:rPr>
              <a:t>Content : Values that need to be send in the field</a:t>
            </a:r>
          </a:p>
          <a:p>
            <a:r>
              <a:rPr lang="en-US" sz="1400" b="0" dirty="0">
                <a:solidFill>
                  <a:schemeClr val="tx1"/>
                </a:solidFill>
              </a:rPr>
              <a:t>Tag : included only if there are sub fields inside a field.</a:t>
            </a:r>
          </a:p>
        </p:txBody>
      </p:sp>
      <p:sp>
        <p:nvSpPr>
          <p:cNvPr id="4" name="Slide Number Placeholder 3">
            <a:extLst>
              <a:ext uri="{FF2B5EF4-FFF2-40B4-BE49-F238E27FC236}">
                <a16:creationId xmlns:a16="http://schemas.microsoft.com/office/drawing/2014/main" id="{76743980-8290-4628-C602-CA29F4856156}"/>
              </a:ext>
            </a:extLst>
          </p:cNvPr>
          <p:cNvSpPr>
            <a:spLocks noGrp="1"/>
          </p:cNvSpPr>
          <p:nvPr>
            <p:ph type="sldNum" sz="quarter" idx="13"/>
          </p:nvPr>
        </p:nvSpPr>
        <p:spPr/>
        <p:txBody>
          <a:bodyPr/>
          <a:lstStyle/>
          <a:p>
            <a:fld id="{64EFF315-FA4E-4084-ACCF-A94C350B883E}" type="slidenum">
              <a:rPr lang="en-US" smtClean="0"/>
              <a:pPr/>
              <a:t>21</a:t>
            </a:fld>
            <a:endParaRPr lang="en-US" dirty="0"/>
          </a:p>
        </p:txBody>
      </p:sp>
      <p:sp>
        <p:nvSpPr>
          <p:cNvPr id="5" name="Footer Placeholder 4">
            <a:extLst>
              <a:ext uri="{FF2B5EF4-FFF2-40B4-BE49-F238E27FC236}">
                <a16:creationId xmlns:a16="http://schemas.microsoft.com/office/drawing/2014/main" id="{2E6B9BDC-C9BA-5FB7-368D-E7021B0445C0}"/>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229321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375A60-25C5-42E1-98A2-93B8E6B7B01A}"/>
              </a:ext>
            </a:extLst>
          </p:cNvPr>
          <p:cNvSpPr>
            <a:spLocks noGrp="1"/>
          </p:cNvSpPr>
          <p:nvPr>
            <p:ph type="body" sz="quarter" idx="10"/>
          </p:nvPr>
        </p:nvSpPr>
        <p:spPr/>
        <p:txBody>
          <a:bodyPr/>
          <a:lstStyle/>
          <a:p>
            <a:r>
              <a:rPr lang="en-US" dirty="0"/>
              <a:t>XML Packager (Field Specification packager)</a:t>
            </a:r>
          </a:p>
        </p:txBody>
      </p:sp>
      <p:sp>
        <p:nvSpPr>
          <p:cNvPr id="3" name="Text Placeholder 2">
            <a:extLst>
              <a:ext uri="{FF2B5EF4-FFF2-40B4-BE49-F238E27FC236}">
                <a16:creationId xmlns:a16="http://schemas.microsoft.com/office/drawing/2014/main" id="{62C78731-D550-FC95-BA87-1F3DA16F372C}"/>
              </a:ext>
            </a:extLst>
          </p:cNvPr>
          <p:cNvSpPr>
            <a:spLocks noGrp="1"/>
          </p:cNvSpPr>
          <p:nvPr>
            <p:ph type="body" sz="quarter" idx="11"/>
          </p:nvPr>
        </p:nvSpPr>
        <p:spPr>
          <a:xfrm>
            <a:off x="982662" y="668020"/>
            <a:ext cx="10921999" cy="5483543"/>
          </a:xfrm>
        </p:spPr>
        <p:txBody>
          <a:bodyPr/>
          <a:lstStyle/>
          <a:p>
            <a:pPr algn="just"/>
            <a:r>
              <a:rPr lang="en-US" sz="1400" b="0" i="0" dirty="0">
                <a:solidFill>
                  <a:srgbClr val="0D0D0D"/>
                </a:solidFill>
                <a:effectLst/>
              </a:rPr>
              <a:t>XML Packager is responsible for translating ISO 8583 message fields into XML format or vice versa. This component is crucial for converting ISO 8583 messages, which are typically represented in binary or ASCII format, into XML format for easier processing, manipulation, and integration with XML-based systems.</a:t>
            </a:r>
          </a:p>
          <a:p>
            <a:pPr algn="just"/>
            <a:endParaRPr lang="en-US" sz="1400" b="0" dirty="0">
              <a:solidFill>
                <a:srgbClr val="0D0D0D"/>
              </a:solidFill>
            </a:endParaRPr>
          </a:p>
          <a:p>
            <a:pPr algn="just"/>
            <a:r>
              <a:rPr lang="en-US" sz="1400" b="0" dirty="0">
                <a:solidFill>
                  <a:srgbClr val="0D0D0D"/>
                </a:solidFill>
              </a:rPr>
              <a:t>Example :</a:t>
            </a:r>
          </a:p>
          <a:p>
            <a:pPr algn="just"/>
            <a:endParaRPr lang="en-US" sz="1400" b="0" dirty="0">
              <a:solidFill>
                <a:srgbClr val="0D0D0D"/>
              </a:solidFill>
            </a:endParaRPr>
          </a:p>
          <a:p>
            <a:pPr algn="just"/>
            <a:endParaRPr lang="en-US" sz="1400" b="0" dirty="0">
              <a:solidFill>
                <a:srgbClr val="0D0D0D"/>
              </a:solidFill>
            </a:endParaRPr>
          </a:p>
          <a:p>
            <a:pPr algn="just"/>
            <a:endParaRPr lang="en-US" sz="1400" b="0" dirty="0">
              <a:solidFill>
                <a:srgbClr val="0D0D0D"/>
              </a:solidFill>
            </a:endParaRPr>
          </a:p>
          <a:p>
            <a:pPr algn="just"/>
            <a:endParaRPr lang="en-US" sz="1400" b="0" dirty="0">
              <a:solidFill>
                <a:srgbClr val="0D0D0D"/>
              </a:solidFill>
            </a:endParaRPr>
          </a:p>
          <a:p>
            <a:pPr algn="just"/>
            <a:r>
              <a:rPr lang="en-US" sz="1400" b="0" dirty="0">
                <a:solidFill>
                  <a:schemeClr val="tx1"/>
                </a:solidFill>
              </a:rPr>
              <a:t>&lt;</a:t>
            </a:r>
            <a:r>
              <a:rPr lang="en-US" sz="1400" b="0" dirty="0" err="1">
                <a:solidFill>
                  <a:schemeClr val="tx1"/>
                </a:solidFill>
              </a:rPr>
              <a:t>isofield</a:t>
            </a:r>
            <a:r>
              <a:rPr lang="en-US" sz="1400" b="0" dirty="0">
                <a:solidFill>
                  <a:schemeClr val="tx1"/>
                </a:solidFill>
              </a:rPr>
              <a:t> id="2" length="19" name="PAN - PRIMARY ACCOUNT NUMBER" class="</a:t>
            </a:r>
            <a:r>
              <a:rPr lang="en-US" sz="1400" b="0" dirty="0" err="1">
                <a:solidFill>
                  <a:schemeClr val="tx1"/>
                </a:solidFill>
              </a:rPr>
              <a:t>org.jpos.iso.IFA_LLNUM</a:t>
            </a:r>
            <a:r>
              <a:rPr lang="en-US" sz="1400" b="0" dirty="0">
                <a:solidFill>
                  <a:schemeClr val="tx1"/>
                </a:solidFill>
              </a:rPr>
              <a:t>"/&gt;</a:t>
            </a:r>
          </a:p>
          <a:p>
            <a:pPr algn="just"/>
            <a:endParaRPr lang="en-US" sz="1400" b="0" dirty="0">
              <a:solidFill>
                <a:schemeClr val="tx1"/>
              </a:solidFill>
            </a:endParaRPr>
          </a:p>
          <a:p>
            <a:pPr algn="just"/>
            <a:endParaRPr lang="en-US" sz="1400" b="0" dirty="0">
              <a:solidFill>
                <a:schemeClr val="tx1"/>
              </a:solidFill>
            </a:endParaRPr>
          </a:p>
          <a:p>
            <a:pPr algn="just"/>
            <a:endParaRPr lang="en-US" sz="1400" b="0" dirty="0">
              <a:solidFill>
                <a:schemeClr val="tx1"/>
              </a:solidFill>
            </a:endParaRPr>
          </a:p>
          <a:p>
            <a:pPr algn="just"/>
            <a:endParaRPr lang="en-US" sz="1400" b="0" dirty="0">
              <a:solidFill>
                <a:schemeClr val="tx1"/>
              </a:solidFill>
            </a:endParaRPr>
          </a:p>
          <a:p>
            <a:pPr algn="just"/>
            <a:endParaRPr lang="en-US" sz="1400" b="0" dirty="0">
              <a:solidFill>
                <a:schemeClr val="tx1"/>
              </a:solidFill>
            </a:endParaRPr>
          </a:p>
          <a:p>
            <a:pPr algn="just"/>
            <a:r>
              <a:rPr lang="en-US" sz="1400" b="0" dirty="0">
                <a:solidFill>
                  <a:schemeClr val="tx1"/>
                </a:solidFill>
              </a:rPr>
              <a:t>&lt;</a:t>
            </a:r>
            <a:r>
              <a:rPr lang="en-US" sz="1400" b="0" dirty="0" err="1">
                <a:solidFill>
                  <a:schemeClr val="tx1"/>
                </a:solidFill>
              </a:rPr>
              <a:t>isofield</a:t>
            </a:r>
            <a:r>
              <a:rPr lang="en-US" sz="1400" b="0" dirty="0">
                <a:solidFill>
                  <a:schemeClr val="tx1"/>
                </a:solidFill>
              </a:rPr>
              <a:t> id="3" length="6" name="PROCESSING CODE" class="</a:t>
            </a:r>
            <a:r>
              <a:rPr lang="en-US" sz="1400" b="0" dirty="0" err="1">
                <a:solidFill>
                  <a:schemeClr val="tx1"/>
                </a:solidFill>
              </a:rPr>
              <a:t>org.jpos.iso.IFA_NUMERIC</a:t>
            </a:r>
            <a:r>
              <a:rPr lang="en-US" sz="1400" b="0" dirty="0">
                <a:solidFill>
                  <a:schemeClr val="tx1"/>
                </a:solidFill>
              </a:rPr>
              <a:t>"/&gt;</a:t>
            </a:r>
          </a:p>
        </p:txBody>
      </p:sp>
      <p:sp>
        <p:nvSpPr>
          <p:cNvPr id="4" name="Slide Number Placeholder 3">
            <a:extLst>
              <a:ext uri="{FF2B5EF4-FFF2-40B4-BE49-F238E27FC236}">
                <a16:creationId xmlns:a16="http://schemas.microsoft.com/office/drawing/2014/main" id="{8063B765-6502-E928-69C3-C7F63F1D1472}"/>
              </a:ext>
            </a:extLst>
          </p:cNvPr>
          <p:cNvSpPr>
            <a:spLocks noGrp="1"/>
          </p:cNvSpPr>
          <p:nvPr>
            <p:ph type="sldNum" sz="quarter" idx="13"/>
          </p:nvPr>
        </p:nvSpPr>
        <p:spPr/>
        <p:txBody>
          <a:bodyPr/>
          <a:lstStyle/>
          <a:p>
            <a:fld id="{64EFF315-FA4E-4084-ACCF-A94C350B883E}" type="slidenum">
              <a:rPr lang="en-US" smtClean="0"/>
              <a:pPr/>
              <a:t>22</a:t>
            </a:fld>
            <a:endParaRPr lang="en-US" dirty="0"/>
          </a:p>
        </p:txBody>
      </p:sp>
      <p:sp>
        <p:nvSpPr>
          <p:cNvPr id="5" name="Footer Placeholder 4">
            <a:extLst>
              <a:ext uri="{FF2B5EF4-FFF2-40B4-BE49-F238E27FC236}">
                <a16:creationId xmlns:a16="http://schemas.microsoft.com/office/drawing/2014/main" id="{A7FD072C-CE0D-4B27-F94D-E61DB758A943}"/>
              </a:ext>
            </a:extLst>
          </p:cNvPr>
          <p:cNvSpPr>
            <a:spLocks noGrp="1"/>
          </p:cNvSpPr>
          <p:nvPr>
            <p:ph type="ftr" sz="quarter" idx="3"/>
          </p:nvPr>
        </p:nvSpPr>
        <p:spPr/>
        <p:txBody>
          <a:bodyPr/>
          <a:lstStyle/>
          <a:p>
            <a:r>
              <a:rPr lang="en-US"/>
              <a:t>© Expleo Group  |  Confidential  |  Version 2.3  </a:t>
            </a:r>
            <a:endParaRPr lang="en-US" dirty="0"/>
          </a:p>
        </p:txBody>
      </p:sp>
      <p:graphicFrame>
        <p:nvGraphicFramePr>
          <p:cNvPr id="7" name="Table 6">
            <a:extLst>
              <a:ext uri="{FF2B5EF4-FFF2-40B4-BE49-F238E27FC236}">
                <a16:creationId xmlns:a16="http://schemas.microsoft.com/office/drawing/2014/main" id="{4FB795D9-E9E2-8FB3-F425-8F6B0DACAF3A}"/>
              </a:ext>
            </a:extLst>
          </p:cNvPr>
          <p:cNvGraphicFramePr>
            <a:graphicFrameLocks noGrp="1"/>
          </p:cNvGraphicFramePr>
          <p:nvPr>
            <p:extLst>
              <p:ext uri="{D42A27DB-BD31-4B8C-83A1-F6EECF244321}">
                <p14:modId xmlns:p14="http://schemas.microsoft.com/office/powerpoint/2010/main" val="4122130974"/>
              </p:ext>
            </p:extLst>
          </p:nvPr>
        </p:nvGraphicFramePr>
        <p:xfrm>
          <a:off x="982660" y="3873557"/>
          <a:ext cx="6553200" cy="741680"/>
        </p:xfrm>
        <a:graphic>
          <a:graphicData uri="http://schemas.openxmlformats.org/drawingml/2006/table">
            <a:tbl>
              <a:tblPr firstRow="1" bandRow="1">
                <a:tableStyleId>{5C22544A-7EE6-4342-B048-85BDC9FD1C3A}</a:tableStyleId>
              </a:tblPr>
              <a:tblGrid>
                <a:gridCol w="2184400">
                  <a:extLst>
                    <a:ext uri="{9D8B030D-6E8A-4147-A177-3AD203B41FA5}">
                      <a16:colId xmlns:a16="http://schemas.microsoft.com/office/drawing/2014/main" val="3924455417"/>
                    </a:ext>
                  </a:extLst>
                </a:gridCol>
                <a:gridCol w="2184400">
                  <a:extLst>
                    <a:ext uri="{9D8B030D-6E8A-4147-A177-3AD203B41FA5}">
                      <a16:colId xmlns:a16="http://schemas.microsoft.com/office/drawing/2014/main" val="2746523126"/>
                    </a:ext>
                  </a:extLst>
                </a:gridCol>
                <a:gridCol w="2184400">
                  <a:extLst>
                    <a:ext uri="{9D8B030D-6E8A-4147-A177-3AD203B41FA5}">
                      <a16:colId xmlns:a16="http://schemas.microsoft.com/office/drawing/2014/main" val="2657351811"/>
                    </a:ext>
                  </a:extLst>
                </a:gridCol>
              </a:tblGrid>
              <a:tr h="370840">
                <a:tc>
                  <a:txBody>
                    <a:bodyPr/>
                    <a:lstStyle/>
                    <a:p>
                      <a:r>
                        <a:rPr lang="en-US" sz="1400" dirty="0"/>
                        <a:t>Field ID</a:t>
                      </a:r>
                    </a:p>
                  </a:txBody>
                  <a:tcPr/>
                </a:tc>
                <a:tc>
                  <a:txBody>
                    <a:bodyPr/>
                    <a:lstStyle/>
                    <a:p>
                      <a:r>
                        <a:rPr lang="en-US" sz="1400" dirty="0"/>
                        <a:t>Field Specification</a:t>
                      </a:r>
                    </a:p>
                  </a:txBody>
                  <a:tcPr/>
                </a:tc>
                <a:tc>
                  <a:txBody>
                    <a:bodyPr/>
                    <a:lstStyle/>
                    <a:p>
                      <a:r>
                        <a:rPr lang="en-US" sz="1400" dirty="0"/>
                        <a:t>Value</a:t>
                      </a:r>
                    </a:p>
                  </a:txBody>
                  <a:tcPr/>
                </a:tc>
                <a:extLst>
                  <a:ext uri="{0D108BD9-81ED-4DB2-BD59-A6C34878D82A}">
                    <a16:rowId xmlns:a16="http://schemas.microsoft.com/office/drawing/2014/main" val="825372002"/>
                  </a:ext>
                </a:extLst>
              </a:tr>
              <a:tr h="370840">
                <a:tc>
                  <a:txBody>
                    <a:bodyPr/>
                    <a:lstStyle/>
                    <a:p>
                      <a:r>
                        <a:rPr lang="en-US" sz="1400" dirty="0"/>
                        <a:t>3</a:t>
                      </a:r>
                    </a:p>
                  </a:txBody>
                  <a:tcPr/>
                </a:tc>
                <a:tc>
                  <a:txBody>
                    <a:bodyPr/>
                    <a:lstStyle/>
                    <a:p>
                      <a:r>
                        <a:rPr lang="en-US" sz="1400" dirty="0"/>
                        <a:t>N 6</a:t>
                      </a:r>
                    </a:p>
                  </a:txBody>
                  <a:tcPr/>
                </a:tc>
                <a:tc>
                  <a:txBody>
                    <a:bodyPr/>
                    <a:lstStyle/>
                    <a:p>
                      <a:r>
                        <a:rPr lang="en-US" sz="1400" dirty="0"/>
                        <a:t>0120000</a:t>
                      </a:r>
                    </a:p>
                  </a:txBody>
                  <a:tcPr/>
                </a:tc>
                <a:extLst>
                  <a:ext uri="{0D108BD9-81ED-4DB2-BD59-A6C34878D82A}">
                    <a16:rowId xmlns:a16="http://schemas.microsoft.com/office/drawing/2014/main" val="4129619657"/>
                  </a:ext>
                </a:extLst>
              </a:tr>
            </a:tbl>
          </a:graphicData>
        </a:graphic>
      </p:graphicFrame>
      <p:pic>
        <p:nvPicPr>
          <p:cNvPr id="9" name="Picture 8">
            <a:extLst>
              <a:ext uri="{FF2B5EF4-FFF2-40B4-BE49-F238E27FC236}">
                <a16:creationId xmlns:a16="http://schemas.microsoft.com/office/drawing/2014/main" id="{7E569687-6D7E-4C60-187F-D7DE3804C50E}"/>
              </a:ext>
            </a:extLst>
          </p:cNvPr>
          <p:cNvPicPr>
            <a:picLocks noChangeAspect="1"/>
          </p:cNvPicPr>
          <p:nvPr/>
        </p:nvPicPr>
        <p:blipFill>
          <a:blip r:embed="rId2"/>
          <a:stretch>
            <a:fillRect/>
          </a:stretch>
        </p:blipFill>
        <p:spPr>
          <a:xfrm>
            <a:off x="982660" y="2072127"/>
            <a:ext cx="6590347" cy="768163"/>
          </a:xfrm>
          <a:prstGeom prst="rect">
            <a:avLst/>
          </a:prstGeom>
        </p:spPr>
      </p:pic>
    </p:spTree>
    <p:extLst>
      <p:ext uri="{BB962C8B-B14F-4D97-AF65-F5344CB8AC3E}">
        <p14:creationId xmlns:p14="http://schemas.microsoft.com/office/powerpoint/2010/main" val="56287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3C4A7E-0C4C-A5C0-E5F7-762214D7F066}"/>
              </a:ext>
            </a:extLst>
          </p:cNvPr>
          <p:cNvSpPr>
            <a:spLocks noGrp="1"/>
          </p:cNvSpPr>
          <p:nvPr>
            <p:ph type="body" sz="quarter" idx="10"/>
          </p:nvPr>
        </p:nvSpPr>
        <p:spPr/>
        <p:txBody>
          <a:bodyPr/>
          <a:lstStyle/>
          <a:p>
            <a:r>
              <a:rPr lang="en-US" dirty="0"/>
              <a:t>Types Of Establishing Connection Between JMeter and Switch</a:t>
            </a:r>
          </a:p>
        </p:txBody>
      </p:sp>
      <p:sp>
        <p:nvSpPr>
          <p:cNvPr id="3" name="Text Placeholder 2">
            <a:extLst>
              <a:ext uri="{FF2B5EF4-FFF2-40B4-BE49-F238E27FC236}">
                <a16:creationId xmlns:a16="http://schemas.microsoft.com/office/drawing/2014/main" id="{F69CDC22-24BE-22DA-7DCF-664F91F4FD29}"/>
              </a:ext>
            </a:extLst>
          </p:cNvPr>
          <p:cNvSpPr>
            <a:spLocks noGrp="1"/>
          </p:cNvSpPr>
          <p:nvPr>
            <p:ph type="body" sz="quarter" idx="11"/>
          </p:nvPr>
        </p:nvSpPr>
        <p:spPr>
          <a:xfrm>
            <a:off x="982662" y="668020"/>
            <a:ext cx="10921999" cy="5483543"/>
          </a:xfrm>
        </p:spPr>
        <p:txBody>
          <a:bodyPr/>
          <a:lstStyle/>
          <a:p>
            <a:pPr marL="457200" indent="-457200">
              <a:buFont typeface="+mj-lt"/>
              <a:buAutoNum type="arabicPeriod"/>
            </a:pPr>
            <a:r>
              <a:rPr lang="en-US" sz="1400" b="0" dirty="0">
                <a:solidFill>
                  <a:schemeClr val="tx1"/>
                </a:solidFill>
              </a:rPr>
              <a:t>Client Mode</a:t>
            </a:r>
          </a:p>
          <a:p>
            <a:pPr lvl="4" indent="0">
              <a:buNone/>
            </a:pPr>
            <a:r>
              <a:rPr lang="en-US" sz="1400" dirty="0">
                <a:solidFill>
                  <a:schemeClr val="tx1"/>
                </a:solidFill>
              </a:rPr>
              <a:t>The connection will be established starting from JMeter to Switch.</a:t>
            </a:r>
          </a:p>
          <a:p>
            <a:pPr lvl="4" indent="0">
              <a:buNone/>
            </a:pPr>
            <a:endParaRPr lang="en-US" sz="1400" b="0" dirty="0">
              <a:solidFill>
                <a:schemeClr val="tx1"/>
              </a:solidFill>
            </a:endParaRPr>
          </a:p>
          <a:p>
            <a:pPr marL="457200" indent="-457200">
              <a:buFont typeface="+mj-lt"/>
              <a:buAutoNum type="arabicPeriod"/>
            </a:pPr>
            <a:r>
              <a:rPr lang="en-US" sz="1400" b="0" dirty="0">
                <a:solidFill>
                  <a:schemeClr val="tx1"/>
                </a:solidFill>
              </a:rPr>
              <a:t>Server Mode</a:t>
            </a:r>
          </a:p>
          <a:p>
            <a:pPr lvl="3" indent="0">
              <a:buNone/>
            </a:pPr>
            <a:r>
              <a:rPr lang="en-US" sz="1400" dirty="0">
                <a:solidFill>
                  <a:schemeClr val="tx1"/>
                </a:solidFill>
              </a:rPr>
              <a:t>   The connection will be established starting from Switch to JMeter.</a:t>
            </a:r>
          </a:p>
          <a:p>
            <a:pPr lvl="3" indent="0">
              <a:buNone/>
            </a:pPr>
            <a:endParaRPr lang="en-US" sz="1600" b="0" dirty="0">
              <a:solidFill>
                <a:schemeClr val="tx1"/>
              </a:solidFill>
            </a:endParaRPr>
          </a:p>
          <a:p>
            <a:pPr lvl="3" indent="0">
              <a:buNone/>
            </a:pPr>
            <a:r>
              <a:rPr lang="en-US" sz="1600" b="1" dirty="0">
                <a:solidFill>
                  <a:schemeClr val="tx1"/>
                </a:solidFill>
              </a:rPr>
              <a:t>Sign On Message:</a:t>
            </a:r>
          </a:p>
          <a:p>
            <a:pPr lvl="3" indent="0">
              <a:buNone/>
            </a:pPr>
            <a:endParaRPr lang="en-US" sz="1600" b="1" dirty="0">
              <a:solidFill>
                <a:schemeClr val="tx1"/>
              </a:solidFill>
            </a:endParaRPr>
          </a:p>
          <a:p>
            <a:pPr lvl="3" indent="0">
              <a:buNone/>
            </a:pPr>
            <a:endParaRPr lang="en-US" sz="1600" b="1" dirty="0">
              <a:solidFill>
                <a:schemeClr val="tx1"/>
              </a:solidFill>
            </a:endParaRPr>
          </a:p>
          <a:p>
            <a:pPr lvl="3" indent="0">
              <a:buNone/>
            </a:pPr>
            <a:endParaRPr lang="en-US" sz="1600" b="1" dirty="0">
              <a:solidFill>
                <a:schemeClr val="tx1"/>
              </a:solidFill>
            </a:endParaRPr>
          </a:p>
          <a:p>
            <a:pPr lvl="3" indent="0">
              <a:buNone/>
            </a:pPr>
            <a:endParaRPr lang="en-US" sz="1600" b="1" dirty="0">
              <a:solidFill>
                <a:schemeClr val="tx1"/>
              </a:solidFill>
            </a:endParaRPr>
          </a:p>
          <a:p>
            <a:pPr marL="285750" indent="-285750" algn="l">
              <a:buFont typeface="Arial" panose="020B0604020202020204" pitchFamily="34" charset="0"/>
              <a:buChar char="•"/>
            </a:pPr>
            <a:r>
              <a:rPr lang="en-US" sz="1400" b="1" i="0" dirty="0">
                <a:solidFill>
                  <a:srgbClr val="0D0D0D"/>
                </a:solidFill>
                <a:effectLst/>
              </a:rPr>
              <a:t>Identity Verification</a:t>
            </a:r>
            <a:r>
              <a:rPr lang="en-US" sz="1400" b="0" i="0" dirty="0">
                <a:solidFill>
                  <a:srgbClr val="0D0D0D"/>
                </a:solidFill>
                <a:effectLst/>
              </a:rPr>
              <a:t>: Authenticate terminals, devices, or users before accessing transaction systems.</a:t>
            </a:r>
          </a:p>
          <a:p>
            <a:pPr marL="285750" indent="-285750" algn="l">
              <a:buFont typeface="Arial" panose="020B0604020202020204" pitchFamily="34" charset="0"/>
              <a:buChar char="•"/>
            </a:pPr>
            <a:r>
              <a:rPr lang="en-US" sz="1400" b="1" i="0" dirty="0">
                <a:solidFill>
                  <a:srgbClr val="0D0D0D"/>
                </a:solidFill>
                <a:effectLst/>
              </a:rPr>
              <a:t>Access Control</a:t>
            </a:r>
            <a:r>
              <a:rPr lang="en-US" sz="1400" b="0" i="0" dirty="0">
                <a:solidFill>
                  <a:srgbClr val="0D0D0D"/>
                </a:solidFill>
                <a:effectLst/>
              </a:rPr>
              <a:t>: Determine the level of access granted to authenticated entities based on permissions and roles.</a:t>
            </a:r>
          </a:p>
          <a:p>
            <a:pPr marL="285750" indent="-285750" algn="l">
              <a:buFont typeface="Arial" panose="020B0604020202020204" pitchFamily="34" charset="0"/>
              <a:buChar char="•"/>
            </a:pPr>
            <a:r>
              <a:rPr lang="en-US" sz="1400" b="1" i="0" dirty="0">
                <a:solidFill>
                  <a:srgbClr val="0D0D0D"/>
                </a:solidFill>
                <a:effectLst/>
              </a:rPr>
              <a:t>Secure Communication</a:t>
            </a:r>
            <a:r>
              <a:rPr lang="en-US" sz="1400" b="0" i="0" dirty="0">
                <a:solidFill>
                  <a:srgbClr val="0D0D0D"/>
                </a:solidFill>
                <a:effectLst/>
              </a:rPr>
              <a:t>: Establish a secure channel for transmitting transaction data between terminals/devices and host systems.</a:t>
            </a:r>
          </a:p>
          <a:p>
            <a:pPr marL="285750" indent="-285750" algn="l">
              <a:buFont typeface="Arial" panose="020B0604020202020204" pitchFamily="34" charset="0"/>
              <a:buChar char="•"/>
            </a:pPr>
            <a:r>
              <a:rPr lang="en-US" sz="1400" b="1" i="0" dirty="0">
                <a:solidFill>
                  <a:srgbClr val="0D0D0D"/>
                </a:solidFill>
                <a:effectLst/>
              </a:rPr>
              <a:t>Data Protection</a:t>
            </a:r>
            <a:r>
              <a:rPr lang="en-US" sz="1400" b="0" i="0" dirty="0">
                <a:solidFill>
                  <a:srgbClr val="0D0D0D"/>
                </a:solidFill>
                <a:effectLst/>
              </a:rPr>
              <a:t>: Implement security measures such as encryption and digital signatures to safeguard transaction information.</a:t>
            </a:r>
          </a:p>
          <a:p>
            <a:pPr marL="285750" indent="-285750" algn="l">
              <a:buFont typeface="Arial" panose="020B0604020202020204" pitchFamily="34" charset="0"/>
              <a:buChar char="•"/>
            </a:pPr>
            <a:r>
              <a:rPr lang="en-US" sz="1400" b="1" i="0" dirty="0">
                <a:solidFill>
                  <a:srgbClr val="0D0D0D"/>
                </a:solidFill>
                <a:effectLst/>
              </a:rPr>
              <a:t>Auditing</a:t>
            </a:r>
            <a:r>
              <a:rPr lang="en-US" sz="1400" b="0" i="0" dirty="0">
                <a:solidFill>
                  <a:srgbClr val="0D0D0D"/>
                </a:solidFill>
                <a:effectLst/>
              </a:rPr>
              <a:t>: Maintain a log of user activity to track access and actions for compliance and security purposes.</a:t>
            </a:r>
          </a:p>
          <a:p>
            <a:pPr lvl="3" indent="0">
              <a:buNone/>
            </a:pPr>
            <a:endParaRPr lang="en-US" sz="1600" b="0" dirty="0">
              <a:solidFill>
                <a:schemeClr val="tx1"/>
              </a:solidFill>
            </a:endParaRPr>
          </a:p>
          <a:p>
            <a:pPr marL="457200" indent="-457200">
              <a:buFont typeface="+mj-lt"/>
              <a:buAutoNum type="arabicPeriod"/>
            </a:pPr>
            <a:endParaRPr lang="en-US" sz="1600" b="0" dirty="0">
              <a:solidFill>
                <a:schemeClr val="tx1"/>
              </a:solidFill>
            </a:endParaRPr>
          </a:p>
        </p:txBody>
      </p:sp>
      <p:sp>
        <p:nvSpPr>
          <p:cNvPr id="4" name="Slide Number Placeholder 3">
            <a:extLst>
              <a:ext uri="{FF2B5EF4-FFF2-40B4-BE49-F238E27FC236}">
                <a16:creationId xmlns:a16="http://schemas.microsoft.com/office/drawing/2014/main" id="{907C5FFB-7E90-697E-A4A0-04C18212315D}"/>
              </a:ext>
            </a:extLst>
          </p:cNvPr>
          <p:cNvSpPr>
            <a:spLocks noGrp="1"/>
          </p:cNvSpPr>
          <p:nvPr>
            <p:ph type="sldNum" sz="quarter" idx="13"/>
          </p:nvPr>
        </p:nvSpPr>
        <p:spPr/>
        <p:txBody>
          <a:bodyPr/>
          <a:lstStyle/>
          <a:p>
            <a:fld id="{64EFF315-FA4E-4084-ACCF-A94C350B883E}" type="slidenum">
              <a:rPr lang="en-US" smtClean="0"/>
              <a:pPr/>
              <a:t>23</a:t>
            </a:fld>
            <a:endParaRPr lang="en-US" dirty="0"/>
          </a:p>
        </p:txBody>
      </p:sp>
      <p:sp>
        <p:nvSpPr>
          <p:cNvPr id="5" name="Footer Placeholder 4">
            <a:extLst>
              <a:ext uri="{FF2B5EF4-FFF2-40B4-BE49-F238E27FC236}">
                <a16:creationId xmlns:a16="http://schemas.microsoft.com/office/drawing/2014/main" id="{2BD1567D-36B0-1484-5AB2-8BAC16919408}"/>
              </a:ext>
            </a:extLst>
          </p:cNvPr>
          <p:cNvSpPr>
            <a:spLocks noGrp="1"/>
          </p:cNvSpPr>
          <p:nvPr>
            <p:ph type="ftr" sz="quarter" idx="3"/>
          </p:nvPr>
        </p:nvSpPr>
        <p:spPr/>
        <p:txBody>
          <a:bodyPr/>
          <a:lstStyle/>
          <a:p>
            <a:r>
              <a:rPr lang="en-US" dirty="0"/>
              <a:t>© Expleo Group  |  Confidential  |  Version 2.3  </a:t>
            </a:r>
          </a:p>
        </p:txBody>
      </p:sp>
      <p:pic>
        <p:nvPicPr>
          <p:cNvPr id="24" name="Picture 23">
            <a:extLst>
              <a:ext uri="{FF2B5EF4-FFF2-40B4-BE49-F238E27FC236}">
                <a16:creationId xmlns:a16="http://schemas.microsoft.com/office/drawing/2014/main" id="{231034D7-A809-3386-B3BD-00CB85D657B6}"/>
              </a:ext>
            </a:extLst>
          </p:cNvPr>
          <p:cNvPicPr>
            <a:picLocks noChangeAspect="1"/>
          </p:cNvPicPr>
          <p:nvPr/>
        </p:nvPicPr>
        <p:blipFill>
          <a:blip r:embed="rId2"/>
          <a:stretch>
            <a:fillRect/>
          </a:stretch>
        </p:blipFill>
        <p:spPr>
          <a:xfrm>
            <a:off x="1910892" y="3037903"/>
            <a:ext cx="9065538" cy="743776"/>
          </a:xfrm>
          <a:prstGeom prst="rect">
            <a:avLst/>
          </a:prstGeom>
        </p:spPr>
      </p:pic>
    </p:spTree>
    <p:extLst>
      <p:ext uri="{BB962C8B-B14F-4D97-AF65-F5344CB8AC3E}">
        <p14:creationId xmlns:p14="http://schemas.microsoft.com/office/powerpoint/2010/main" val="1336315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6D903E-8C0A-08D6-1745-5E088514A09C}"/>
              </a:ext>
            </a:extLst>
          </p:cNvPr>
          <p:cNvSpPr>
            <a:spLocks noGrp="1"/>
          </p:cNvSpPr>
          <p:nvPr>
            <p:ph type="body" sz="quarter" idx="10"/>
          </p:nvPr>
        </p:nvSpPr>
        <p:spPr/>
        <p:txBody>
          <a:bodyPr/>
          <a:lstStyle/>
          <a:p>
            <a:r>
              <a:rPr lang="en-US" dirty="0"/>
              <a:t>Flow of completing Sign On between JMeter and Switch</a:t>
            </a:r>
          </a:p>
        </p:txBody>
      </p:sp>
      <p:sp>
        <p:nvSpPr>
          <p:cNvPr id="4" name="Slide Number Placeholder 3">
            <a:extLst>
              <a:ext uri="{FF2B5EF4-FFF2-40B4-BE49-F238E27FC236}">
                <a16:creationId xmlns:a16="http://schemas.microsoft.com/office/drawing/2014/main" id="{5F37CA89-415D-5E28-D2BD-3EB8249E035C}"/>
              </a:ext>
            </a:extLst>
          </p:cNvPr>
          <p:cNvSpPr>
            <a:spLocks noGrp="1"/>
          </p:cNvSpPr>
          <p:nvPr>
            <p:ph type="sldNum" sz="quarter" idx="13"/>
          </p:nvPr>
        </p:nvSpPr>
        <p:spPr/>
        <p:txBody>
          <a:bodyPr/>
          <a:lstStyle/>
          <a:p>
            <a:fld id="{64EFF315-FA4E-4084-ACCF-A94C350B883E}" type="slidenum">
              <a:rPr lang="en-US" smtClean="0"/>
              <a:pPr/>
              <a:t>24</a:t>
            </a:fld>
            <a:endParaRPr lang="en-US" dirty="0"/>
          </a:p>
        </p:txBody>
      </p:sp>
      <p:sp>
        <p:nvSpPr>
          <p:cNvPr id="5" name="Footer Placeholder 4">
            <a:extLst>
              <a:ext uri="{FF2B5EF4-FFF2-40B4-BE49-F238E27FC236}">
                <a16:creationId xmlns:a16="http://schemas.microsoft.com/office/drawing/2014/main" id="{4802F994-2A06-4C67-88BF-427F5EA2D386}"/>
              </a:ext>
            </a:extLst>
          </p:cNvPr>
          <p:cNvSpPr>
            <a:spLocks noGrp="1"/>
          </p:cNvSpPr>
          <p:nvPr>
            <p:ph type="ftr" sz="quarter" idx="3"/>
          </p:nvPr>
        </p:nvSpPr>
        <p:spPr/>
        <p:txBody>
          <a:bodyPr/>
          <a:lstStyle/>
          <a:p>
            <a:r>
              <a:rPr lang="en-US"/>
              <a:t>© Expleo Group  |  Confidential  |  Version 2.3  </a:t>
            </a:r>
            <a:endParaRPr lang="en-US" dirty="0"/>
          </a:p>
        </p:txBody>
      </p:sp>
      <p:sp>
        <p:nvSpPr>
          <p:cNvPr id="6" name="Rectangle 5">
            <a:extLst>
              <a:ext uri="{FF2B5EF4-FFF2-40B4-BE49-F238E27FC236}">
                <a16:creationId xmlns:a16="http://schemas.microsoft.com/office/drawing/2014/main" id="{F8EB6CCA-2859-3E2D-2B4A-810BFD05A728}"/>
              </a:ext>
            </a:extLst>
          </p:cNvPr>
          <p:cNvSpPr/>
          <p:nvPr/>
        </p:nvSpPr>
        <p:spPr>
          <a:xfrm>
            <a:off x="989012" y="1028700"/>
            <a:ext cx="9144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a:t>JMeter</a:t>
            </a:r>
          </a:p>
        </p:txBody>
      </p:sp>
      <p:sp>
        <p:nvSpPr>
          <p:cNvPr id="14" name="Text Placeholder 13">
            <a:extLst>
              <a:ext uri="{FF2B5EF4-FFF2-40B4-BE49-F238E27FC236}">
                <a16:creationId xmlns:a16="http://schemas.microsoft.com/office/drawing/2014/main" id="{18C4E363-6295-31F3-FFFA-2E82B27978D4}"/>
              </a:ext>
            </a:extLst>
          </p:cNvPr>
          <p:cNvSpPr>
            <a:spLocks noGrp="1"/>
          </p:cNvSpPr>
          <p:nvPr>
            <p:ph type="body" sz="quarter" idx="11"/>
          </p:nvPr>
        </p:nvSpPr>
        <p:spPr>
          <a:xfrm>
            <a:off x="5099358" y="993890"/>
            <a:ext cx="9144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dirty="0"/>
              <a:t>Switch</a:t>
            </a:r>
          </a:p>
        </p:txBody>
      </p:sp>
      <p:cxnSp>
        <p:nvCxnSpPr>
          <p:cNvPr id="16" name="Straight Arrow Connector 15">
            <a:extLst>
              <a:ext uri="{FF2B5EF4-FFF2-40B4-BE49-F238E27FC236}">
                <a16:creationId xmlns:a16="http://schemas.microsoft.com/office/drawing/2014/main" id="{75425E09-FD25-C375-93BB-0EFD9F37DFCE}"/>
              </a:ext>
            </a:extLst>
          </p:cNvPr>
          <p:cNvCxnSpPr/>
          <p:nvPr/>
        </p:nvCxnSpPr>
        <p:spPr>
          <a:xfrm>
            <a:off x="2020250" y="1135788"/>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64534C-1F6A-A6B8-3F47-15DD951A1BB5}"/>
              </a:ext>
            </a:extLst>
          </p:cNvPr>
          <p:cNvCxnSpPr/>
          <p:nvPr/>
        </p:nvCxnSpPr>
        <p:spPr>
          <a:xfrm flipH="1">
            <a:off x="2020250" y="1477963"/>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28E3CAA-ECC6-7CA4-E891-1F8FE95908CD}"/>
              </a:ext>
            </a:extLst>
          </p:cNvPr>
          <p:cNvSpPr txBox="1"/>
          <p:nvPr/>
        </p:nvSpPr>
        <p:spPr>
          <a:xfrm>
            <a:off x="3389785" y="824275"/>
            <a:ext cx="223200" cy="215444"/>
          </a:xfrm>
          <a:prstGeom prst="rect">
            <a:avLst/>
          </a:prstGeom>
          <a:noFill/>
        </p:spPr>
        <p:txBody>
          <a:bodyPr wrap="square" lIns="0" tIns="0" rIns="0" bIns="0" rtlCol="0">
            <a:spAutoFit/>
          </a:bodyPr>
          <a:lstStyle/>
          <a:p>
            <a:r>
              <a:rPr lang="en-US" sz="1400" b="1" dirty="0">
                <a:solidFill>
                  <a:schemeClr val="tx2"/>
                </a:solidFill>
              </a:rPr>
              <a:t>1</a:t>
            </a:r>
          </a:p>
        </p:txBody>
      </p:sp>
      <p:cxnSp>
        <p:nvCxnSpPr>
          <p:cNvPr id="22" name="Straight Arrow Connector 21">
            <a:extLst>
              <a:ext uri="{FF2B5EF4-FFF2-40B4-BE49-F238E27FC236}">
                <a16:creationId xmlns:a16="http://schemas.microsoft.com/office/drawing/2014/main" id="{BFBBF7D9-6D49-47A7-798F-434D326344D3}"/>
              </a:ext>
            </a:extLst>
          </p:cNvPr>
          <p:cNvCxnSpPr/>
          <p:nvPr/>
        </p:nvCxnSpPr>
        <p:spPr>
          <a:xfrm>
            <a:off x="2053745" y="1763306"/>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07B87E-AF2D-6A9F-F959-9B829D8B6E2D}"/>
              </a:ext>
            </a:extLst>
          </p:cNvPr>
          <p:cNvSpPr txBox="1"/>
          <p:nvPr/>
        </p:nvSpPr>
        <p:spPr>
          <a:xfrm>
            <a:off x="3384865" y="1165087"/>
            <a:ext cx="223200" cy="215444"/>
          </a:xfrm>
          <a:prstGeom prst="rect">
            <a:avLst/>
          </a:prstGeom>
          <a:noFill/>
        </p:spPr>
        <p:txBody>
          <a:bodyPr wrap="square" lIns="0" tIns="0" rIns="0" bIns="0" rtlCol="0">
            <a:spAutoFit/>
          </a:bodyPr>
          <a:lstStyle/>
          <a:p>
            <a:r>
              <a:rPr lang="en-US" sz="1400" b="1" dirty="0">
                <a:solidFill>
                  <a:schemeClr val="tx2"/>
                </a:solidFill>
              </a:rPr>
              <a:t>2</a:t>
            </a:r>
          </a:p>
        </p:txBody>
      </p:sp>
      <p:sp>
        <p:nvSpPr>
          <p:cNvPr id="25" name="TextBox 24">
            <a:extLst>
              <a:ext uri="{FF2B5EF4-FFF2-40B4-BE49-F238E27FC236}">
                <a16:creationId xmlns:a16="http://schemas.microsoft.com/office/drawing/2014/main" id="{0B4C9207-4C9B-8E89-63E2-B21C1AE8455A}"/>
              </a:ext>
            </a:extLst>
          </p:cNvPr>
          <p:cNvSpPr txBox="1"/>
          <p:nvPr/>
        </p:nvSpPr>
        <p:spPr>
          <a:xfrm>
            <a:off x="3389785" y="1525459"/>
            <a:ext cx="223200" cy="215444"/>
          </a:xfrm>
          <a:prstGeom prst="rect">
            <a:avLst/>
          </a:prstGeom>
          <a:noFill/>
        </p:spPr>
        <p:txBody>
          <a:bodyPr wrap="square" lIns="0" tIns="0" rIns="0" bIns="0" rtlCol="0">
            <a:spAutoFit/>
          </a:bodyPr>
          <a:lstStyle/>
          <a:p>
            <a:r>
              <a:rPr lang="en-US" sz="1400" b="1" dirty="0">
                <a:solidFill>
                  <a:schemeClr val="tx2"/>
                </a:solidFill>
              </a:rPr>
              <a:t>3</a:t>
            </a:r>
          </a:p>
        </p:txBody>
      </p:sp>
      <p:sp>
        <p:nvSpPr>
          <p:cNvPr id="38" name="Rectangle 37">
            <a:extLst>
              <a:ext uri="{FF2B5EF4-FFF2-40B4-BE49-F238E27FC236}">
                <a16:creationId xmlns:a16="http://schemas.microsoft.com/office/drawing/2014/main" id="{33867687-6FCF-FA85-6E00-95C5B75EE83B}"/>
              </a:ext>
            </a:extLst>
          </p:cNvPr>
          <p:cNvSpPr/>
          <p:nvPr/>
        </p:nvSpPr>
        <p:spPr>
          <a:xfrm>
            <a:off x="982662" y="2289403"/>
            <a:ext cx="9144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a:t>Switch</a:t>
            </a:r>
          </a:p>
        </p:txBody>
      </p:sp>
      <p:sp>
        <p:nvSpPr>
          <p:cNvPr id="39" name="Text Placeholder 13">
            <a:extLst>
              <a:ext uri="{FF2B5EF4-FFF2-40B4-BE49-F238E27FC236}">
                <a16:creationId xmlns:a16="http://schemas.microsoft.com/office/drawing/2014/main" id="{AE21E6C8-F3F8-0584-20F4-46638FB88759}"/>
              </a:ext>
            </a:extLst>
          </p:cNvPr>
          <p:cNvSpPr txBox="1">
            <a:spLocks/>
          </p:cNvSpPr>
          <p:nvPr/>
        </p:nvSpPr>
        <p:spPr>
          <a:xfrm>
            <a:off x="5099358" y="2288247"/>
            <a:ext cx="914400" cy="914400"/>
          </a:xfrm>
          <a:prstGeom prst="rect">
            <a:avLst/>
          </a:prstGeom>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lvl1pPr marL="0" indent="0" algn="l" defTabSz="914400" rtl="0" eaLnBrk="1" latinLnBrk="0" hangingPunct="1">
              <a:lnSpc>
                <a:spcPct val="100000"/>
              </a:lnSpc>
              <a:spcBef>
                <a:spcPts val="600"/>
              </a:spcBef>
              <a:buFont typeface="Arial" panose="020B0604020202020204" pitchFamily="34" charset="0"/>
              <a:buNone/>
              <a:defRPr sz="2000" b="1" kern="1200">
                <a:solidFill>
                  <a:schemeClr val="bg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2000" kern="1200">
                <a:solidFill>
                  <a:schemeClr val="tx2"/>
                </a:solidFill>
                <a:latin typeface="+mn-lt"/>
                <a:ea typeface="+mn-ea"/>
                <a:cs typeface="+mn-cs"/>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2000" kern="1200">
                <a:solidFill>
                  <a:schemeClr val="tx2"/>
                </a:solidFill>
                <a:latin typeface="+mn-lt"/>
                <a:ea typeface="+mn-ea"/>
                <a:cs typeface="+mn-cs"/>
              </a:defRPr>
            </a:lvl3pPr>
            <a:lvl4pPr marL="357188" indent="-177800" algn="l" defTabSz="914400" rtl="0" eaLnBrk="1" latinLnBrk="0" hangingPunct="1">
              <a:lnSpc>
                <a:spcPct val="100000"/>
              </a:lnSpc>
              <a:spcBef>
                <a:spcPts val="600"/>
              </a:spcBef>
              <a:buFont typeface="Arial" panose="020B0604020202020204" pitchFamily="34" charset="0"/>
              <a:buChar char="•"/>
              <a:defRPr sz="2000" kern="1200" baseline="0">
                <a:solidFill>
                  <a:schemeClr val="tx2"/>
                </a:solidFill>
                <a:latin typeface="+mn-lt"/>
                <a:ea typeface="+mn-ea"/>
                <a:cs typeface="+mn-cs"/>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2000" kern="1200">
                <a:solidFill>
                  <a:schemeClr val="tx2"/>
                </a:solidFill>
                <a:latin typeface="+mn-lt"/>
                <a:ea typeface="+mn-ea"/>
                <a:cs typeface="+mn-cs"/>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US" sz="1600" dirty="0"/>
              <a:t>JMeter</a:t>
            </a:r>
          </a:p>
        </p:txBody>
      </p:sp>
      <p:cxnSp>
        <p:nvCxnSpPr>
          <p:cNvPr id="40" name="Straight Arrow Connector 39">
            <a:extLst>
              <a:ext uri="{FF2B5EF4-FFF2-40B4-BE49-F238E27FC236}">
                <a16:creationId xmlns:a16="http://schemas.microsoft.com/office/drawing/2014/main" id="{46F32EDA-47BF-EE38-CC97-191542020559}"/>
              </a:ext>
            </a:extLst>
          </p:cNvPr>
          <p:cNvCxnSpPr/>
          <p:nvPr/>
        </p:nvCxnSpPr>
        <p:spPr>
          <a:xfrm>
            <a:off x="2053745" y="2435542"/>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C295FEE-1843-7CF6-7EF1-41E9533257FB}"/>
              </a:ext>
            </a:extLst>
          </p:cNvPr>
          <p:cNvCxnSpPr/>
          <p:nvPr/>
        </p:nvCxnSpPr>
        <p:spPr>
          <a:xfrm flipH="1">
            <a:off x="2020250" y="3035707"/>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924B933-633C-D19D-4514-60BD2F020A6B}"/>
              </a:ext>
            </a:extLst>
          </p:cNvPr>
          <p:cNvCxnSpPr/>
          <p:nvPr/>
        </p:nvCxnSpPr>
        <p:spPr>
          <a:xfrm>
            <a:off x="2053745" y="2746603"/>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ACD89A9-33D2-E102-626C-81B6618758D1}"/>
              </a:ext>
            </a:extLst>
          </p:cNvPr>
          <p:cNvSpPr txBox="1"/>
          <p:nvPr/>
        </p:nvSpPr>
        <p:spPr>
          <a:xfrm>
            <a:off x="3389785" y="2521181"/>
            <a:ext cx="223200" cy="215444"/>
          </a:xfrm>
          <a:prstGeom prst="rect">
            <a:avLst/>
          </a:prstGeom>
          <a:noFill/>
        </p:spPr>
        <p:txBody>
          <a:bodyPr wrap="square" lIns="0" tIns="0" rIns="0" bIns="0" rtlCol="0">
            <a:spAutoFit/>
          </a:bodyPr>
          <a:lstStyle/>
          <a:p>
            <a:r>
              <a:rPr lang="en-US" sz="1400" b="1" dirty="0">
                <a:solidFill>
                  <a:schemeClr val="tx2"/>
                </a:solidFill>
              </a:rPr>
              <a:t>2</a:t>
            </a:r>
          </a:p>
        </p:txBody>
      </p:sp>
      <p:sp>
        <p:nvSpPr>
          <p:cNvPr id="44" name="TextBox 43">
            <a:extLst>
              <a:ext uri="{FF2B5EF4-FFF2-40B4-BE49-F238E27FC236}">
                <a16:creationId xmlns:a16="http://schemas.microsoft.com/office/drawing/2014/main" id="{967F0DC4-8B67-A3FF-E34F-296788491DAD}"/>
              </a:ext>
            </a:extLst>
          </p:cNvPr>
          <p:cNvSpPr txBox="1"/>
          <p:nvPr/>
        </p:nvSpPr>
        <p:spPr>
          <a:xfrm>
            <a:off x="3392960" y="2831516"/>
            <a:ext cx="223200" cy="215444"/>
          </a:xfrm>
          <a:prstGeom prst="rect">
            <a:avLst/>
          </a:prstGeom>
          <a:noFill/>
        </p:spPr>
        <p:txBody>
          <a:bodyPr wrap="square" lIns="0" tIns="0" rIns="0" bIns="0" rtlCol="0">
            <a:spAutoFit/>
          </a:bodyPr>
          <a:lstStyle/>
          <a:p>
            <a:r>
              <a:rPr lang="en-US" sz="1400" b="1" dirty="0">
                <a:solidFill>
                  <a:schemeClr val="tx2"/>
                </a:solidFill>
              </a:rPr>
              <a:t>3</a:t>
            </a:r>
          </a:p>
        </p:txBody>
      </p:sp>
      <p:sp>
        <p:nvSpPr>
          <p:cNvPr id="52" name="TextBox 51">
            <a:extLst>
              <a:ext uri="{FF2B5EF4-FFF2-40B4-BE49-F238E27FC236}">
                <a16:creationId xmlns:a16="http://schemas.microsoft.com/office/drawing/2014/main" id="{9554EB52-25F1-FB6B-D919-5759D2703A16}"/>
              </a:ext>
            </a:extLst>
          </p:cNvPr>
          <p:cNvSpPr txBox="1"/>
          <p:nvPr/>
        </p:nvSpPr>
        <p:spPr>
          <a:xfrm>
            <a:off x="3389785" y="2195699"/>
            <a:ext cx="223200" cy="215444"/>
          </a:xfrm>
          <a:prstGeom prst="rect">
            <a:avLst/>
          </a:prstGeom>
          <a:noFill/>
        </p:spPr>
        <p:txBody>
          <a:bodyPr wrap="square" lIns="0" tIns="0" rIns="0" bIns="0" rtlCol="0">
            <a:spAutoFit/>
          </a:bodyPr>
          <a:lstStyle/>
          <a:p>
            <a:r>
              <a:rPr lang="en-US" sz="1400" b="1" dirty="0">
                <a:solidFill>
                  <a:schemeClr val="tx2"/>
                </a:solidFill>
              </a:rPr>
              <a:t>1</a:t>
            </a:r>
          </a:p>
        </p:txBody>
      </p:sp>
      <p:sp>
        <p:nvSpPr>
          <p:cNvPr id="53" name="Rectangle 52">
            <a:extLst>
              <a:ext uri="{FF2B5EF4-FFF2-40B4-BE49-F238E27FC236}">
                <a16:creationId xmlns:a16="http://schemas.microsoft.com/office/drawing/2014/main" id="{61158040-46A9-D4FA-EDB4-78705F8E2090}"/>
              </a:ext>
            </a:extLst>
          </p:cNvPr>
          <p:cNvSpPr/>
          <p:nvPr/>
        </p:nvSpPr>
        <p:spPr>
          <a:xfrm>
            <a:off x="989012" y="3582604"/>
            <a:ext cx="9144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a:t>JMeter</a:t>
            </a:r>
          </a:p>
        </p:txBody>
      </p:sp>
      <p:sp>
        <p:nvSpPr>
          <p:cNvPr id="54" name="Text Placeholder 13">
            <a:extLst>
              <a:ext uri="{FF2B5EF4-FFF2-40B4-BE49-F238E27FC236}">
                <a16:creationId xmlns:a16="http://schemas.microsoft.com/office/drawing/2014/main" id="{D9AA0631-C8C3-A83B-5F3E-89715B91A623}"/>
              </a:ext>
            </a:extLst>
          </p:cNvPr>
          <p:cNvSpPr txBox="1">
            <a:spLocks/>
          </p:cNvSpPr>
          <p:nvPr/>
        </p:nvSpPr>
        <p:spPr>
          <a:xfrm>
            <a:off x="5098396" y="3582604"/>
            <a:ext cx="914400" cy="914400"/>
          </a:xfrm>
          <a:prstGeom prst="rect">
            <a:avLst/>
          </a:prstGeom>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lvl1pPr marL="0" indent="0" algn="l" defTabSz="914400" rtl="0" eaLnBrk="1" latinLnBrk="0" hangingPunct="1">
              <a:lnSpc>
                <a:spcPct val="100000"/>
              </a:lnSpc>
              <a:spcBef>
                <a:spcPts val="600"/>
              </a:spcBef>
              <a:buFont typeface="Arial" panose="020B0604020202020204" pitchFamily="34" charset="0"/>
              <a:buNone/>
              <a:defRPr sz="2000" b="1" kern="1200">
                <a:solidFill>
                  <a:schemeClr val="bg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2000" kern="1200">
                <a:solidFill>
                  <a:schemeClr val="tx2"/>
                </a:solidFill>
                <a:latin typeface="+mn-lt"/>
                <a:ea typeface="+mn-ea"/>
                <a:cs typeface="+mn-cs"/>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2000" kern="1200">
                <a:solidFill>
                  <a:schemeClr val="tx2"/>
                </a:solidFill>
                <a:latin typeface="+mn-lt"/>
                <a:ea typeface="+mn-ea"/>
                <a:cs typeface="+mn-cs"/>
              </a:defRPr>
            </a:lvl3pPr>
            <a:lvl4pPr marL="357188" indent="-177800" algn="l" defTabSz="914400" rtl="0" eaLnBrk="1" latinLnBrk="0" hangingPunct="1">
              <a:lnSpc>
                <a:spcPct val="100000"/>
              </a:lnSpc>
              <a:spcBef>
                <a:spcPts val="600"/>
              </a:spcBef>
              <a:buFont typeface="Arial" panose="020B0604020202020204" pitchFamily="34" charset="0"/>
              <a:buChar char="•"/>
              <a:defRPr sz="2000" kern="1200" baseline="0">
                <a:solidFill>
                  <a:schemeClr val="tx2"/>
                </a:solidFill>
                <a:latin typeface="+mn-lt"/>
                <a:ea typeface="+mn-ea"/>
                <a:cs typeface="+mn-cs"/>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2000" kern="1200">
                <a:solidFill>
                  <a:schemeClr val="tx2"/>
                </a:solidFill>
                <a:latin typeface="+mn-lt"/>
                <a:ea typeface="+mn-ea"/>
                <a:cs typeface="+mn-cs"/>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US" sz="1600" dirty="0"/>
              <a:t>Switch</a:t>
            </a:r>
          </a:p>
        </p:txBody>
      </p:sp>
      <p:cxnSp>
        <p:nvCxnSpPr>
          <p:cNvPr id="55" name="Straight Arrow Connector 54">
            <a:extLst>
              <a:ext uri="{FF2B5EF4-FFF2-40B4-BE49-F238E27FC236}">
                <a16:creationId xmlns:a16="http://schemas.microsoft.com/office/drawing/2014/main" id="{DDADFA30-6F39-D501-875C-F0426C3B1EBA}"/>
              </a:ext>
            </a:extLst>
          </p:cNvPr>
          <p:cNvCxnSpPr/>
          <p:nvPr/>
        </p:nvCxnSpPr>
        <p:spPr>
          <a:xfrm>
            <a:off x="2129785" y="3761739"/>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5BED565-0A9B-BB2D-769C-811D457554EC}"/>
              </a:ext>
            </a:extLst>
          </p:cNvPr>
          <p:cNvCxnSpPr/>
          <p:nvPr/>
        </p:nvCxnSpPr>
        <p:spPr>
          <a:xfrm flipH="1">
            <a:off x="2124865" y="4321264"/>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9779548-F210-F157-855E-BF50439A4BDB}"/>
              </a:ext>
            </a:extLst>
          </p:cNvPr>
          <p:cNvCxnSpPr/>
          <p:nvPr/>
        </p:nvCxnSpPr>
        <p:spPr>
          <a:xfrm>
            <a:off x="2124865" y="4039804"/>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705237F-5F73-07CD-0AD8-BEEB32D0F054}"/>
              </a:ext>
            </a:extLst>
          </p:cNvPr>
          <p:cNvSpPr txBox="1"/>
          <p:nvPr/>
        </p:nvSpPr>
        <p:spPr>
          <a:xfrm>
            <a:off x="3396209" y="3819049"/>
            <a:ext cx="223200" cy="215444"/>
          </a:xfrm>
          <a:prstGeom prst="rect">
            <a:avLst/>
          </a:prstGeom>
          <a:noFill/>
        </p:spPr>
        <p:txBody>
          <a:bodyPr wrap="square" lIns="0" tIns="0" rIns="0" bIns="0" rtlCol="0">
            <a:spAutoFit/>
          </a:bodyPr>
          <a:lstStyle/>
          <a:p>
            <a:r>
              <a:rPr lang="en-US" sz="1400" b="1" dirty="0">
                <a:solidFill>
                  <a:schemeClr val="tx2"/>
                </a:solidFill>
              </a:rPr>
              <a:t>2</a:t>
            </a:r>
          </a:p>
        </p:txBody>
      </p:sp>
      <p:sp>
        <p:nvSpPr>
          <p:cNvPr id="59" name="TextBox 58">
            <a:extLst>
              <a:ext uri="{FF2B5EF4-FFF2-40B4-BE49-F238E27FC236}">
                <a16:creationId xmlns:a16="http://schemas.microsoft.com/office/drawing/2014/main" id="{54EB8E37-0090-6F55-8572-B330A1A85F53}"/>
              </a:ext>
            </a:extLst>
          </p:cNvPr>
          <p:cNvSpPr txBox="1"/>
          <p:nvPr/>
        </p:nvSpPr>
        <p:spPr>
          <a:xfrm>
            <a:off x="3382399" y="4124462"/>
            <a:ext cx="223200" cy="215444"/>
          </a:xfrm>
          <a:prstGeom prst="rect">
            <a:avLst/>
          </a:prstGeom>
          <a:noFill/>
        </p:spPr>
        <p:txBody>
          <a:bodyPr wrap="square" lIns="0" tIns="0" rIns="0" bIns="0" rtlCol="0">
            <a:spAutoFit/>
          </a:bodyPr>
          <a:lstStyle/>
          <a:p>
            <a:r>
              <a:rPr lang="en-US" sz="1400" b="1" dirty="0">
                <a:solidFill>
                  <a:schemeClr val="tx2"/>
                </a:solidFill>
              </a:rPr>
              <a:t>3</a:t>
            </a:r>
          </a:p>
        </p:txBody>
      </p:sp>
      <p:sp>
        <p:nvSpPr>
          <p:cNvPr id="60" name="TextBox 59">
            <a:extLst>
              <a:ext uri="{FF2B5EF4-FFF2-40B4-BE49-F238E27FC236}">
                <a16:creationId xmlns:a16="http://schemas.microsoft.com/office/drawing/2014/main" id="{2CA6A550-8EF2-EEC6-6ADD-BE8FEF906EA1}"/>
              </a:ext>
            </a:extLst>
          </p:cNvPr>
          <p:cNvSpPr txBox="1"/>
          <p:nvPr/>
        </p:nvSpPr>
        <p:spPr>
          <a:xfrm>
            <a:off x="3382399" y="3461520"/>
            <a:ext cx="223200" cy="215444"/>
          </a:xfrm>
          <a:prstGeom prst="rect">
            <a:avLst/>
          </a:prstGeom>
          <a:noFill/>
        </p:spPr>
        <p:txBody>
          <a:bodyPr wrap="square" lIns="0" tIns="0" rIns="0" bIns="0" rtlCol="0">
            <a:spAutoFit/>
          </a:bodyPr>
          <a:lstStyle/>
          <a:p>
            <a:r>
              <a:rPr lang="en-US" sz="1400" b="1" dirty="0">
                <a:solidFill>
                  <a:schemeClr val="tx2"/>
                </a:solidFill>
              </a:rPr>
              <a:t>1</a:t>
            </a:r>
          </a:p>
        </p:txBody>
      </p:sp>
      <p:sp>
        <p:nvSpPr>
          <p:cNvPr id="68" name="Rectangle 67">
            <a:extLst>
              <a:ext uri="{FF2B5EF4-FFF2-40B4-BE49-F238E27FC236}">
                <a16:creationId xmlns:a16="http://schemas.microsoft.com/office/drawing/2014/main" id="{7C6ADF75-C9D3-C78D-8320-53732BE9CD12}"/>
              </a:ext>
            </a:extLst>
          </p:cNvPr>
          <p:cNvSpPr/>
          <p:nvPr/>
        </p:nvSpPr>
        <p:spPr>
          <a:xfrm>
            <a:off x="982662" y="4899430"/>
            <a:ext cx="9144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600" b="1" dirty="0"/>
              <a:t>Switch</a:t>
            </a:r>
          </a:p>
        </p:txBody>
      </p:sp>
      <p:sp>
        <p:nvSpPr>
          <p:cNvPr id="69" name="Text Placeholder 13">
            <a:extLst>
              <a:ext uri="{FF2B5EF4-FFF2-40B4-BE49-F238E27FC236}">
                <a16:creationId xmlns:a16="http://schemas.microsoft.com/office/drawing/2014/main" id="{3E4A1EE8-098A-984D-0780-DA8D8D1BEE62}"/>
              </a:ext>
            </a:extLst>
          </p:cNvPr>
          <p:cNvSpPr txBox="1">
            <a:spLocks/>
          </p:cNvSpPr>
          <p:nvPr/>
        </p:nvSpPr>
        <p:spPr>
          <a:xfrm>
            <a:off x="5093008" y="4864620"/>
            <a:ext cx="914400" cy="914400"/>
          </a:xfrm>
          <a:prstGeom prst="rect">
            <a:avLst/>
          </a:prstGeom>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lvl1pPr marL="0" indent="0" algn="l" defTabSz="914400" rtl="0" eaLnBrk="1" latinLnBrk="0" hangingPunct="1">
              <a:lnSpc>
                <a:spcPct val="100000"/>
              </a:lnSpc>
              <a:spcBef>
                <a:spcPts val="600"/>
              </a:spcBef>
              <a:buFont typeface="Arial" panose="020B0604020202020204" pitchFamily="34" charset="0"/>
              <a:buNone/>
              <a:defRPr sz="2000" b="1" kern="1200">
                <a:solidFill>
                  <a:schemeClr val="bg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2000" kern="1200">
                <a:solidFill>
                  <a:schemeClr val="tx2"/>
                </a:solidFill>
                <a:latin typeface="+mn-lt"/>
                <a:ea typeface="+mn-ea"/>
                <a:cs typeface="+mn-cs"/>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2000" kern="1200">
                <a:solidFill>
                  <a:schemeClr val="tx2"/>
                </a:solidFill>
                <a:latin typeface="+mn-lt"/>
                <a:ea typeface="+mn-ea"/>
                <a:cs typeface="+mn-cs"/>
              </a:defRPr>
            </a:lvl3pPr>
            <a:lvl4pPr marL="357188" indent="-177800" algn="l" defTabSz="914400" rtl="0" eaLnBrk="1" latinLnBrk="0" hangingPunct="1">
              <a:lnSpc>
                <a:spcPct val="100000"/>
              </a:lnSpc>
              <a:spcBef>
                <a:spcPts val="600"/>
              </a:spcBef>
              <a:buFont typeface="Arial" panose="020B0604020202020204" pitchFamily="34" charset="0"/>
              <a:buChar char="•"/>
              <a:defRPr sz="2000" kern="1200" baseline="0">
                <a:solidFill>
                  <a:schemeClr val="tx2"/>
                </a:solidFill>
                <a:latin typeface="+mn-lt"/>
                <a:ea typeface="+mn-ea"/>
                <a:cs typeface="+mn-cs"/>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2000" kern="1200">
                <a:solidFill>
                  <a:schemeClr val="tx2"/>
                </a:solidFill>
                <a:latin typeface="+mn-lt"/>
                <a:ea typeface="+mn-ea"/>
                <a:cs typeface="+mn-cs"/>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US" sz="1600" dirty="0"/>
              <a:t>JMeter</a:t>
            </a:r>
          </a:p>
        </p:txBody>
      </p:sp>
      <p:cxnSp>
        <p:nvCxnSpPr>
          <p:cNvPr id="70" name="Straight Arrow Connector 69">
            <a:extLst>
              <a:ext uri="{FF2B5EF4-FFF2-40B4-BE49-F238E27FC236}">
                <a16:creationId xmlns:a16="http://schemas.microsoft.com/office/drawing/2014/main" id="{D512264A-0BC3-098A-627B-CEDC736E2023}"/>
              </a:ext>
            </a:extLst>
          </p:cNvPr>
          <p:cNvCxnSpPr/>
          <p:nvPr/>
        </p:nvCxnSpPr>
        <p:spPr>
          <a:xfrm>
            <a:off x="2013900" y="5006518"/>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3C79F8D-570A-C0C4-C75A-C581416E2A10}"/>
              </a:ext>
            </a:extLst>
          </p:cNvPr>
          <p:cNvCxnSpPr/>
          <p:nvPr/>
        </p:nvCxnSpPr>
        <p:spPr>
          <a:xfrm flipH="1">
            <a:off x="2013900" y="5348693"/>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622598-0784-3D8B-7E2D-7802AA20F096}"/>
              </a:ext>
            </a:extLst>
          </p:cNvPr>
          <p:cNvCxnSpPr/>
          <p:nvPr/>
        </p:nvCxnSpPr>
        <p:spPr>
          <a:xfrm>
            <a:off x="2047395" y="5634036"/>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702D7F7-F8FC-1EB9-D938-63531FC10B51}"/>
              </a:ext>
            </a:extLst>
          </p:cNvPr>
          <p:cNvSpPr txBox="1"/>
          <p:nvPr/>
        </p:nvSpPr>
        <p:spPr>
          <a:xfrm>
            <a:off x="3378515" y="5035817"/>
            <a:ext cx="223200" cy="215444"/>
          </a:xfrm>
          <a:prstGeom prst="rect">
            <a:avLst/>
          </a:prstGeom>
          <a:noFill/>
        </p:spPr>
        <p:txBody>
          <a:bodyPr wrap="square" lIns="0" tIns="0" rIns="0" bIns="0" rtlCol="0">
            <a:spAutoFit/>
          </a:bodyPr>
          <a:lstStyle/>
          <a:p>
            <a:r>
              <a:rPr lang="en-US" sz="1400" b="1" dirty="0">
                <a:solidFill>
                  <a:schemeClr val="tx2"/>
                </a:solidFill>
              </a:rPr>
              <a:t>2</a:t>
            </a:r>
          </a:p>
        </p:txBody>
      </p:sp>
      <p:sp>
        <p:nvSpPr>
          <p:cNvPr id="74" name="TextBox 73">
            <a:extLst>
              <a:ext uri="{FF2B5EF4-FFF2-40B4-BE49-F238E27FC236}">
                <a16:creationId xmlns:a16="http://schemas.microsoft.com/office/drawing/2014/main" id="{DF780D4D-DE73-C216-D2CD-E409D2D5CEF4}"/>
              </a:ext>
            </a:extLst>
          </p:cNvPr>
          <p:cNvSpPr txBox="1"/>
          <p:nvPr/>
        </p:nvSpPr>
        <p:spPr>
          <a:xfrm>
            <a:off x="3383435" y="5396189"/>
            <a:ext cx="223200" cy="215444"/>
          </a:xfrm>
          <a:prstGeom prst="rect">
            <a:avLst/>
          </a:prstGeom>
          <a:noFill/>
        </p:spPr>
        <p:txBody>
          <a:bodyPr wrap="square" lIns="0" tIns="0" rIns="0" bIns="0" rtlCol="0">
            <a:spAutoFit/>
          </a:bodyPr>
          <a:lstStyle/>
          <a:p>
            <a:r>
              <a:rPr lang="en-US" sz="1400" b="1" dirty="0">
                <a:solidFill>
                  <a:schemeClr val="tx2"/>
                </a:solidFill>
              </a:rPr>
              <a:t>3</a:t>
            </a:r>
          </a:p>
        </p:txBody>
      </p:sp>
      <p:sp>
        <p:nvSpPr>
          <p:cNvPr id="75" name="TextBox 74">
            <a:extLst>
              <a:ext uri="{FF2B5EF4-FFF2-40B4-BE49-F238E27FC236}">
                <a16:creationId xmlns:a16="http://schemas.microsoft.com/office/drawing/2014/main" id="{EB96E8F2-9C79-995D-2991-C0919BE7DCE9}"/>
              </a:ext>
            </a:extLst>
          </p:cNvPr>
          <p:cNvSpPr txBox="1"/>
          <p:nvPr/>
        </p:nvSpPr>
        <p:spPr>
          <a:xfrm>
            <a:off x="3382000" y="4690976"/>
            <a:ext cx="223200" cy="215444"/>
          </a:xfrm>
          <a:prstGeom prst="rect">
            <a:avLst/>
          </a:prstGeom>
          <a:noFill/>
        </p:spPr>
        <p:txBody>
          <a:bodyPr wrap="square" lIns="0" tIns="0" rIns="0" bIns="0" rtlCol="0">
            <a:spAutoFit/>
          </a:bodyPr>
          <a:lstStyle/>
          <a:p>
            <a:r>
              <a:rPr lang="en-US" sz="1400" b="1" dirty="0">
                <a:solidFill>
                  <a:schemeClr val="tx2"/>
                </a:solidFill>
              </a:rPr>
              <a:t>1</a:t>
            </a:r>
          </a:p>
        </p:txBody>
      </p:sp>
      <p:sp>
        <p:nvSpPr>
          <p:cNvPr id="76" name="TextBox 75">
            <a:extLst>
              <a:ext uri="{FF2B5EF4-FFF2-40B4-BE49-F238E27FC236}">
                <a16:creationId xmlns:a16="http://schemas.microsoft.com/office/drawing/2014/main" id="{EEF3606C-5CEB-94FC-3F1D-4A3307E65189}"/>
              </a:ext>
            </a:extLst>
          </p:cNvPr>
          <p:cNvSpPr txBox="1"/>
          <p:nvPr/>
        </p:nvSpPr>
        <p:spPr>
          <a:xfrm>
            <a:off x="6443663" y="1039719"/>
            <a:ext cx="5461000" cy="646331"/>
          </a:xfrm>
          <a:prstGeom prst="rect">
            <a:avLst/>
          </a:prstGeom>
          <a:noFill/>
        </p:spPr>
        <p:txBody>
          <a:bodyPr wrap="square" lIns="0" tIns="0" rIns="0" bIns="0" rtlCol="0">
            <a:spAutoFit/>
          </a:bodyPr>
          <a:lstStyle/>
          <a:p>
            <a:r>
              <a:rPr lang="en-US" sz="1400" dirty="0"/>
              <a:t>1-JMeter establishes connection with Switch</a:t>
            </a:r>
          </a:p>
          <a:p>
            <a:r>
              <a:rPr lang="en-US" sz="1400" dirty="0"/>
              <a:t>2-Switch sends a Sign On (0800) to JMeter</a:t>
            </a:r>
          </a:p>
          <a:p>
            <a:r>
              <a:rPr lang="en-US" sz="1400" dirty="0"/>
              <a:t>3-Jmeter sends a 0810 to Switch</a:t>
            </a:r>
          </a:p>
        </p:txBody>
      </p:sp>
      <p:sp>
        <p:nvSpPr>
          <p:cNvPr id="77" name="TextBox 76">
            <a:extLst>
              <a:ext uri="{FF2B5EF4-FFF2-40B4-BE49-F238E27FC236}">
                <a16:creationId xmlns:a16="http://schemas.microsoft.com/office/drawing/2014/main" id="{28B04A5B-1B4F-EF57-0630-A88E47AB252B}"/>
              </a:ext>
            </a:extLst>
          </p:cNvPr>
          <p:cNvSpPr txBox="1"/>
          <p:nvPr/>
        </p:nvSpPr>
        <p:spPr>
          <a:xfrm>
            <a:off x="6443663" y="2435542"/>
            <a:ext cx="5461000" cy="646331"/>
          </a:xfrm>
          <a:prstGeom prst="rect">
            <a:avLst/>
          </a:prstGeom>
          <a:noFill/>
        </p:spPr>
        <p:txBody>
          <a:bodyPr wrap="square" lIns="0" tIns="0" rIns="0" bIns="0" rtlCol="0">
            <a:spAutoFit/>
          </a:bodyPr>
          <a:lstStyle/>
          <a:p>
            <a:r>
              <a:rPr lang="en-US" sz="1400" dirty="0"/>
              <a:t>1-Switch establishes connection with JMeter</a:t>
            </a:r>
          </a:p>
          <a:p>
            <a:r>
              <a:rPr lang="en-US" sz="1400" dirty="0"/>
              <a:t>2-Switch sends a Sign On (0800) to JMeter</a:t>
            </a:r>
          </a:p>
          <a:p>
            <a:r>
              <a:rPr lang="en-US" sz="1400" dirty="0"/>
              <a:t>3-Jmeter sends a 0810 to Switch</a:t>
            </a:r>
          </a:p>
        </p:txBody>
      </p:sp>
      <p:sp>
        <p:nvSpPr>
          <p:cNvPr id="78" name="TextBox 77">
            <a:extLst>
              <a:ext uri="{FF2B5EF4-FFF2-40B4-BE49-F238E27FC236}">
                <a16:creationId xmlns:a16="http://schemas.microsoft.com/office/drawing/2014/main" id="{9F71C27D-6430-7D01-CCF5-1D59C67BB82F}"/>
              </a:ext>
            </a:extLst>
          </p:cNvPr>
          <p:cNvSpPr txBox="1"/>
          <p:nvPr/>
        </p:nvSpPr>
        <p:spPr>
          <a:xfrm>
            <a:off x="6443663" y="3714579"/>
            <a:ext cx="5461000" cy="646331"/>
          </a:xfrm>
          <a:prstGeom prst="rect">
            <a:avLst/>
          </a:prstGeom>
          <a:noFill/>
        </p:spPr>
        <p:txBody>
          <a:bodyPr wrap="square" lIns="0" tIns="0" rIns="0" bIns="0" rtlCol="0">
            <a:spAutoFit/>
          </a:bodyPr>
          <a:lstStyle/>
          <a:p>
            <a:r>
              <a:rPr lang="en-US" sz="1400" dirty="0"/>
              <a:t>1-JMeter establishes connection with Switch</a:t>
            </a:r>
          </a:p>
          <a:p>
            <a:r>
              <a:rPr lang="en-US" sz="1400" dirty="0"/>
              <a:t>2-JMeter sends a Sign On (0800) to Switch</a:t>
            </a:r>
          </a:p>
          <a:p>
            <a:r>
              <a:rPr lang="en-US" sz="1400" dirty="0"/>
              <a:t>3-Switch sends a 0810 to JMeter</a:t>
            </a:r>
          </a:p>
        </p:txBody>
      </p:sp>
      <p:sp>
        <p:nvSpPr>
          <p:cNvPr id="79" name="TextBox 78">
            <a:extLst>
              <a:ext uri="{FF2B5EF4-FFF2-40B4-BE49-F238E27FC236}">
                <a16:creationId xmlns:a16="http://schemas.microsoft.com/office/drawing/2014/main" id="{3F5ADC4F-49B9-7EF8-360C-CEB773B90CAD}"/>
              </a:ext>
            </a:extLst>
          </p:cNvPr>
          <p:cNvSpPr txBox="1"/>
          <p:nvPr/>
        </p:nvSpPr>
        <p:spPr>
          <a:xfrm>
            <a:off x="6443663" y="5035817"/>
            <a:ext cx="5461000" cy="646331"/>
          </a:xfrm>
          <a:prstGeom prst="rect">
            <a:avLst/>
          </a:prstGeom>
          <a:noFill/>
        </p:spPr>
        <p:txBody>
          <a:bodyPr wrap="square" lIns="0" tIns="0" rIns="0" bIns="0" rtlCol="0">
            <a:spAutoFit/>
          </a:bodyPr>
          <a:lstStyle/>
          <a:p>
            <a:r>
              <a:rPr lang="en-US" sz="1400" dirty="0"/>
              <a:t>1-Switch establishes connection with JMeter</a:t>
            </a:r>
          </a:p>
          <a:p>
            <a:r>
              <a:rPr lang="en-US" sz="1400" dirty="0"/>
              <a:t>2-JMeter sends a Sign On (0800) to Switch</a:t>
            </a:r>
          </a:p>
          <a:p>
            <a:r>
              <a:rPr lang="en-US" sz="1400" dirty="0"/>
              <a:t>3-Switch sends a 0810 to JMeter</a:t>
            </a:r>
          </a:p>
        </p:txBody>
      </p:sp>
    </p:spTree>
    <p:extLst>
      <p:ext uri="{BB962C8B-B14F-4D97-AF65-F5344CB8AC3E}">
        <p14:creationId xmlns:p14="http://schemas.microsoft.com/office/powerpoint/2010/main" val="3774632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5AEDF8-1996-8AEA-5D57-26606EEF4CA5}"/>
              </a:ext>
            </a:extLst>
          </p:cNvPr>
          <p:cNvSpPr>
            <a:spLocks noGrp="1"/>
          </p:cNvSpPr>
          <p:nvPr>
            <p:ph type="body" sz="quarter" idx="10"/>
          </p:nvPr>
        </p:nvSpPr>
        <p:spPr/>
        <p:txBody>
          <a:bodyPr vert="horz" lIns="0" tIns="0" rIns="0" bIns="0" rtlCol="0" anchor="t">
            <a:noAutofit/>
          </a:bodyPr>
          <a:lstStyle/>
          <a:p>
            <a:r>
              <a:rPr lang="en-US" dirty="0">
                <a:ea typeface="Verdana"/>
              </a:rPr>
              <a:t>Types of transaction based on Response from Switch</a:t>
            </a:r>
            <a:endParaRPr lang="en-US" dirty="0"/>
          </a:p>
        </p:txBody>
      </p:sp>
      <p:sp>
        <p:nvSpPr>
          <p:cNvPr id="3" name="Text Placeholder 2">
            <a:extLst>
              <a:ext uri="{FF2B5EF4-FFF2-40B4-BE49-F238E27FC236}">
                <a16:creationId xmlns:a16="http://schemas.microsoft.com/office/drawing/2014/main" id="{DEB1BBEB-AEF5-2F44-6626-124FBABF47DB}"/>
              </a:ext>
            </a:extLst>
          </p:cNvPr>
          <p:cNvSpPr>
            <a:spLocks noGrp="1"/>
          </p:cNvSpPr>
          <p:nvPr>
            <p:ph type="body" sz="quarter" idx="11"/>
          </p:nvPr>
        </p:nvSpPr>
        <p:spPr>
          <a:xfrm>
            <a:off x="982663" y="1135960"/>
            <a:ext cx="10920964" cy="5015603"/>
          </a:xfrm>
        </p:spPr>
        <p:txBody>
          <a:bodyPr vert="horz" lIns="0" tIns="0" rIns="0" bIns="0" rtlCol="0" anchor="t">
            <a:noAutofit/>
          </a:bodyPr>
          <a:lstStyle/>
          <a:p>
            <a:pPr marL="457200" indent="-457200">
              <a:buAutoNum type="arabicPeriod"/>
            </a:pPr>
            <a:r>
              <a:rPr lang="en-US" sz="1600" dirty="0">
                <a:solidFill>
                  <a:schemeClr val="tx1"/>
                </a:solidFill>
                <a:ea typeface="Verdana"/>
              </a:rPr>
              <a:t>Successful Transaction.</a:t>
            </a:r>
          </a:p>
          <a:p>
            <a:pPr lvl="3" indent="0">
              <a:buNone/>
            </a:pPr>
            <a:r>
              <a:rPr lang="en-US" sz="1400" dirty="0">
                <a:solidFill>
                  <a:schemeClr val="tx1"/>
                </a:solidFill>
                <a:ea typeface="Verdana"/>
              </a:rPr>
              <a:t>When a response is received from Switch to JMeter for the transaction (irrespective of valid or invalid transaction).</a:t>
            </a:r>
          </a:p>
          <a:p>
            <a:pPr marL="457200" indent="-457200">
              <a:buAutoNum type="arabicPeriod"/>
            </a:pPr>
            <a:r>
              <a:rPr lang="en-US" sz="1600" dirty="0">
                <a:solidFill>
                  <a:schemeClr val="tx1"/>
                </a:solidFill>
                <a:ea typeface="Verdana"/>
              </a:rPr>
              <a:t>Unsuccessful Transaction.</a:t>
            </a:r>
          </a:p>
          <a:p>
            <a:pPr lvl="3" indent="0">
              <a:buNone/>
            </a:pPr>
            <a:r>
              <a:rPr lang="en-US" sz="1400" dirty="0">
                <a:solidFill>
                  <a:schemeClr val="tx1"/>
                </a:solidFill>
                <a:ea typeface="Verdana"/>
              </a:rPr>
              <a:t>When there is no response from Switch to JMeter for the transaction.</a:t>
            </a:r>
          </a:p>
          <a:p>
            <a:pPr marL="457200" indent="-457200">
              <a:buAutoNum type="arabicPeriod"/>
            </a:pPr>
            <a:r>
              <a:rPr lang="en-US" sz="1600" dirty="0">
                <a:solidFill>
                  <a:schemeClr val="tx1"/>
                </a:solidFill>
                <a:ea typeface="Verdana"/>
              </a:rPr>
              <a:t>Pass Transaction.</a:t>
            </a:r>
          </a:p>
          <a:p>
            <a:pPr lvl="3" indent="0">
              <a:buNone/>
            </a:pPr>
            <a:r>
              <a:rPr lang="en-US" sz="1400" dirty="0">
                <a:solidFill>
                  <a:schemeClr val="tx1"/>
                </a:solidFill>
                <a:ea typeface="Verdana"/>
              </a:rPr>
              <a:t>When a response is received from Switch to JMeter for the transaction and the it is a valid transaction (field 39 will be marked as 00).</a:t>
            </a:r>
          </a:p>
          <a:p>
            <a:pPr marL="457200" indent="-457200">
              <a:buAutoNum type="arabicPeriod"/>
            </a:pPr>
            <a:r>
              <a:rPr lang="en-US" sz="1600" dirty="0">
                <a:solidFill>
                  <a:schemeClr val="tx1"/>
                </a:solidFill>
                <a:ea typeface="Verdana"/>
              </a:rPr>
              <a:t>Failed Transaction.</a:t>
            </a:r>
          </a:p>
          <a:p>
            <a:pPr lvl="3" indent="0">
              <a:buNone/>
            </a:pPr>
            <a:r>
              <a:rPr lang="en-US" sz="1400" dirty="0">
                <a:solidFill>
                  <a:schemeClr val="tx1"/>
                </a:solidFill>
                <a:ea typeface="Verdana"/>
              </a:rPr>
              <a:t>When a response is received from Switch to JMeter for the transaction and the it is a Invalid transaction (field 39 will be marked other than 00).</a:t>
            </a:r>
          </a:p>
        </p:txBody>
      </p:sp>
      <p:sp>
        <p:nvSpPr>
          <p:cNvPr id="4" name="Slide Number Placeholder 3">
            <a:extLst>
              <a:ext uri="{FF2B5EF4-FFF2-40B4-BE49-F238E27FC236}">
                <a16:creationId xmlns:a16="http://schemas.microsoft.com/office/drawing/2014/main" id="{90FDC1F5-8381-DE3D-E929-EBD4D31867AF}"/>
              </a:ext>
            </a:extLst>
          </p:cNvPr>
          <p:cNvSpPr>
            <a:spLocks noGrp="1"/>
          </p:cNvSpPr>
          <p:nvPr>
            <p:ph type="sldNum" sz="quarter" idx="13"/>
          </p:nvPr>
        </p:nvSpPr>
        <p:spPr/>
        <p:txBody>
          <a:bodyPr/>
          <a:lstStyle/>
          <a:p>
            <a:fld id="{64EFF315-FA4E-4084-ACCF-A94C350B883E}" type="slidenum">
              <a:rPr lang="en-US" smtClean="0"/>
              <a:pPr/>
              <a:t>25</a:t>
            </a:fld>
            <a:endParaRPr lang="en-US" dirty="0"/>
          </a:p>
        </p:txBody>
      </p:sp>
      <p:sp>
        <p:nvSpPr>
          <p:cNvPr id="5" name="Footer Placeholder 4">
            <a:extLst>
              <a:ext uri="{FF2B5EF4-FFF2-40B4-BE49-F238E27FC236}">
                <a16:creationId xmlns:a16="http://schemas.microsoft.com/office/drawing/2014/main" id="{58D23A74-FF63-CCB0-7BD0-E4824F40CF98}"/>
              </a:ext>
            </a:extLst>
          </p:cNvPr>
          <p:cNvSpPr>
            <a:spLocks noGrp="1"/>
          </p:cNvSpPr>
          <p:nvPr>
            <p:ph type="ftr" sz="quarter" idx="3"/>
          </p:nvPr>
        </p:nvSpPr>
        <p:spPr/>
        <p:txBody>
          <a:bodyPr/>
          <a:lstStyle/>
          <a:p>
            <a:r>
              <a:rPr lang="en-US" dirty="0"/>
              <a:t>© Expleo Group  |  Confidential  |  Version 2.3  </a:t>
            </a:r>
          </a:p>
        </p:txBody>
      </p:sp>
    </p:spTree>
    <p:extLst>
      <p:ext uri="{BB962C8B-B14F-4D97-AF65-F5344CB8AC3E}">
        <p14:creationId xmlns:p14="http://schemas.microsoft.com/office/powerpoint/2010/main" val="1253906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2">
            <a:extLst>
              <a:ext uri="{FF2B5EF4-FFF2-40B4-BE49-F238E27FC236}">
                <a16:creationId xmlns:a16="http://schemas.microsoft.com/office/drawing/2014/main" id="{580F8565-ABD8-4809-805C-111A0FAFBBA2}"/>
              </a:ext>
            </a:extLst>
          </p:cNvPr>
          <p:cNvSpPr txBox="1">
            <a:spLocks/>
          </p:cNvSpPr>
          <p:nvPr/>
        </p:nvSpPr>
        <p:spPr>
          <a:xfrm>
            <a:off x="992186" y="5593080"/>
            <a:ext cx="4579937" cy="1019493"/>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mn-lt"/>
                <a:ea typeface="+mn-ea"/>
                <a:cs typeface="+mn-cs"/>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mn-lt"/>
                <a:ea typeface="+mn-ea"/>
                <a:cs typeface="+mn-cs"/>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mn-lt"/>
                <a:ea typeface="+mn-ea"/>
                <a:cs typeface="+mn-cs"/>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mn-lt"/>
                <a:ea typeface="+mn-ea"/>
                <a:cs typeface="+mn-cs"/>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Prince Infocity II, 6A, 6th Floor</a:t>
            </a:r>
          </a:p>
          <a:p>
            <a:pPr lvl="1"/>
            <a:r>
              <a:rPr lang="de-DE" dirty="0"/>
              <a:t>No. 283/3 &amp; 283/4 | Rajiv Gandhi Salai (OMR)</a:t>
            </a:r>
          </a:p>
          <a:p>
            <a:pPr lvl="1"/>
            <a:r>
              <a:rPr lang="de-DE" dirty="0"/>
              <a:t>Kandanchavadi | Chennai – 600096 | India</a:t>
            </a:r>
          </a:p>
        </p:txBody>
      </p:sp>
      <p:sp>
        <p:nvSpPr>
          <p:cNvPr id="3" name="TextBox 2"/>
          <p:cNvSpPr txBox="1"/>
          <p:nvPr/>
        </p:nvSpPr>
        <p:spPr>
          <a:xfrm>
            <a:off x="992186" y="4476465"/>
            <a:ext cx="5545092" cy="307777"/>
          </a:xfrm>
          <a:prstGeom prst="rect">
            <a:avLst/>
          </a:prstGeom>
          <a:noFill/>
        </p:spPr>
        <p:txBody>
          <a:bodyPr wrap="square" lIns="0" tIns="0" rIns="0" bIns="0" rtlCol="0">
            <a:spAutoFit/>
          </a:bodyPr>
          <a:lstStyle/>
          <a:p>
            <a:r>
              <a:rPr lang="en-US" sz="2000" b="1" dirty="0">
                <a:solidFill>
                  <a:srgbClr val="6846C6"/>
                </a:solidFill>
              </a:rPr>
              <a:t>Thank you for your attention</a:t>
            </a:r>
          </a:p>
        </p:txBody>
      </p:sp>
    </p:spTree>
    <p:extLst>
      <p:ext uri="{BB962C8B-B14F-4D97-AF65-F5344CB8AC3E}">
        <p14:creationId xmlns:p14="http://schemas.microsoft.com/office/powerpoint/2010/main" val="414892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608C78-D827-A56F-572D-5A2B570E6491}"/>
              </a:ext>
            </a:extLst>
          </p:cNvPr>
          <p:cNvSpPr>
            <a:spLocks noGrp="1"/>
          </p:cNvSpPr>
          <p:nvPr>
            <p:ph type="body" sz="quarter" idx="10"/>
          </p:nvPr>
        </p:nvSpPr>
        <p:spPr/>
        <p:txBody>
          <a:bodyPr/>
          <a:lstStyle/>
          <a:p>
            <a:r>
              <a:rPr lang="en-US" dirty="0"/>
              <a:t>Introduction of ISO8583 into Banking System</a:t>
            </a:r>
          </a:p>
        </p:txBody>
      </p:sp>
      <p:sp>
        <p:nvSpPr>
          <p:cNvPr id="3" name="Text Placeholder 2">
            <a:extLst>
              <a:ext uri="{FF2B5EF4-FFF2-40B4-BE49-F238E27FC236}">
                <a16:creationId xmlns:a16="http://schemas.microsoft.com/office/drawing/2014/main" id="{CDF8913C-E0B3-F5D5-E886-5EA34EF3C5D8}"/>
              </a:ext>
            </a:extLst>
          </p:cNvPr>
          <p:cNvSpPr>
            <a:spLocks noGrp="1"/>
          </p:cNvSpPr>
          <p:nvPr>
            <p:ph type="body" sz="quarter" idx="11"/>
          </p:nvPr>
        </p:nvSpPr>
        <p:spPr>
          <a:xfrm>
            <a:off x="982663" y="809625"/>
            <a:ext cx="9485312" cy="5341938"/>
          </a:xfrm>
        </p:spPr>
        <p:txBody>
          <a:bodyPr/>
          <a:lstStyle/>
          <a:p>
            <a:pPr marL="285750" indent="-285750" algn="just">
              <a:buFont typeface="Arial" panose="020B0604020202020204" pitchFamily="34" charset="0"/>
              <a:buChar char="•"/>
            </a:pPr>
            <a:r>
              <a:rPr lang="en-US" sz="1400" b="0" i="0" dirty="0">
                <a:solidFill>
                  <a:srgbClr val="0D0D0D"/>
                </a:solidFill>
                <a:effectLst/>
              </a:rPr>
              <a:t>Overview of the history and development of ISO 8583:</a:t>
            </a:r>
          </a:p>
          <a:p>
            <a:pPr marL="742950" lvl="1" indent="-285750" algn="just">
              <a:buFont typeface="Arial" panose="020B0604020202020204" pitchFamily="34" charset="0"/>
              <a:buChar char="•"/>
            </a:pPr>
            <a:r>
              <a:rPr lang="en-US" sz="1400" b="0" i="0" dirty="0">
                <a:solidFill>
                  <a:srgbClr val="0D0D0D"/>
                </a:solidFill>
                <a:effectLst/>
              </a:rPr>
              <a:t>ISO 8583 was first introduced by the International Organization for Standardization (ISO) in the 1980s.</a:t>
            </a:r>
          </a:p>
          <a:p>
            <a:pPr marL="742950" lvl="1" indent="-285750" algn="just">
              <a:buFont typeface="Arial" panose="020B0604020202020204" pitchFamily="34" charset="0"/>
              <a:buChar char="•"/>
            </a:pPr>
            <a:r>
              <a:rPr lang="en-US" sz="1400" b="0" i="0" dirty="0">
                <a:solidFill>
                  <a:srgbClr val="0D0D0D"/>
                </a:solidFill>
                <a:effectLst/>
              </a:rPr>
              <a:t>It has undergone several revisions and updates to accommodate evolving technologies and industry requirements.</a:t>
            </a:r>
          </a:p>
          <a:p>
            <a:pPr marL="457200" lvl="1" algn="just"/>
            <a:endParaRPr lang="en-US" sz="1400" b="0" i="0" dirty="0">
              <a:solidFill>
                <a:srgbClr val="0D0D0D"/>
              </a:solidFill>
              <a:effectLst/>
            </a:endParaRPr>
          </a:p>
          <a:p>
            <a:pPr marL="285750" indent="-285750" algn="just">
              <a:buFont typeface="Arial" panose="020B0604020202020204" pitchFamily="34" charset="0"/>
              <a:buChar char="•"/>
            </a:pPr>
            <a:r>
              <a:rPr lang="en-US" sz="1400" b="0" i="0" dirty="0">
                <a:solidFill>
                  <a:srgbClr val="0D0D0D"/>
                </a:solidFill>
                <a:effectLst/>
              </a:rPr>
              <a:t>Milestones and key revisions:</a:t>
            </a:r>
          </a:p>
          <a:p>
            <a:pPr marL="742950" lvl="1" indent="-285750" algn="just">
              <a:buFont typeface="Arial" panose="020B0604020202020204" pitchFamily="34" charset="0"/>
              <a:buChar char="•"/>
            </a:pPr>
            <a:r>
              <a:rPr lang="en-US" sz="1400" b="0" i="0" dirty="0">
                <a:solidFill>
                  <a:srgbClr val="0D0D0D"/>
                </a:solidFill>
                <a:effectLst/>
              </a:rPr>
              <a:t>Notable revisions include ISO 8583:1987, ISO 8583:1993, and ISO 8583:2003</a:t>
            </a:r>
          </a:p>
          <a:p>
            <a:pPr marL="457200" lvl="1" algn="just"/>
            <a:endParaRPr lang="en-US" sz="1400" b="0" dirty="0">
              <a:solidFill>
                <a:schemeClr val="tx1"/>
              </a:solidFill>
            </a:endParaRPr>
          </a:p>
          <a:p>
            <a:pPr marL="285750" indent="-285750" algn="just">
              <a:buFont typeface="Arial" panose="020B0604020202020204" pitchFamily="34" charset="0"/>
              <a:buChar char="•"/>
            </a:pPr>
            <a:r>
              <a:rPr lang="en-US" sz="1400" b="0" dirty="0">
                <a:solidFill>
                  <a:schemeClr val="tx1"/>
                </a:solidFill>
              </a:rPr>
              <a:t>Before ISO 8583, different banks and financial institutions used their own proprietary formats for processing electronic transactions. This lack of standardization made it difficult for systems from different vendors to communicate with each other. ISO 8583 provided a common language or format for these systems to exchange transaction data, ensuring interoperability and compatibility between different systems and networks.</a:t>
            </a:r>
          </a:p>
          <a:p>
            <a:pPr marL="285750" indent="-285750" algn="just">
              <a:buFont typeface="Arial" panose="020B0604020202020204" pitchFamily="34" charset="0"/>
              <a:buChar char="•"/>
            </a:pPr>
            <a:endParaRPr lang="en-US" sz="1400" dirty="0"/>
          </a:p>
        </p:txBody>
      </p:sp>
      <p:sp>
        <p:nvSpPr>
          <p:cNvPr id="4" name="Slide Number Placeholder 3">
            <a:extLst>
              <a:ext uri="{FF2B5EF4-FFF2-40B4-BE49-F238E27FC236}">
                <a16:creationId xmlns:a16="http://schemas.microsoft.com/office/drawing/2014/main" id="{9C64A73A-FC86-43D2-28BC-4FB9F4453036}"/>
              </a:ext>
            </a:extLst>
          </p:cNvPr>
          <p:cNvSpPr>
            <a:spLocks noGrp="1"/>
          </p:cNvSpPr>
          <p:nvPr>
            <p:ph type="sldNum" sz="quarter" idx="13"/>
          </p:nvPr>
        </p:nvSpPr>
        <p:spPr/>
        <p:txBody>
          <a:bodyPr/>
          <a:lstStyle/>
          <a:p>
            <a:fld id="{64EFF315-FA4E-4084-ACCF-A94C350B883E}" type="slidenum">
              <a:rPr lang="en-US" smtClean="0"/>
              <a:pPr/>
              <a:t>3</a:t>
            </a:fld>
            <a:endParaRPr lang="en-US" dirty="0"/>
          </a:p>
        </p:txBody>
      </p:sp>
      <p:sp>
        <p:nvSpPr>
          <p:cNvPr id="5" name="Footer Placeholder 4">
            <a:extLst>
              <a:ext uri="{FF2B5EF4-FFF2-40B4-BE49-F238E27FC236}">
                <a16:creationId xmlns:a16="http://schemas.microsoft.com/office/drawing/2014/main" id="{0A65097F-72B5-D0C0-91A7-7E17F3B9878C}"/>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348168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6202D0-7CFD-E600-962A-8F4FEF634C99}"/>
              </a:ext>
            </a:extLst>
          </p:cNvPr>
          <p:cNvSpPr>
            <a:spLocks noGrp="1"/>
          </p:cNvSpPr>
          <p:nvPr>
            <p:ph type="body" sz="quarter" idx="10"/>
          </p:nvPr>
        </p:nvSpPr>
        <p:spPr/>
        <p:txBody>
          <a:bodyPr/>
          <a:lstStyle/>
          <a:p>
            <a:r>
              <a:rPr lang="en-US" dirty="0"/>
              <a:t>Advantages of ISO8583</a:t>
            </a:r>
          </a:p>
        </p:txBody>
      </p:sp>
      <p:sp>
        <p:nvSpPr>
          <p:cNvPr id="3" name="Text Placeholder 2">
            <a:extLst>
              <a:ext uri="{FF2B5EF4-FFF2-40B4-BE49-F238E27FC236}">
                <a16:creationId xmlns:a16="http://schemas.microsoft.com/office/drawing/2014/main" id="{010A08E1-6E10-B00B-3175-2F42C72221BB}"/>
              </a:ext>
            </a:extLst>
          </p:cNvPr>
          <p:cNvSpPr>
            <a:spLocks noGrp="1"/>
          </p:cNvSpPr>
          <p:nvPr>
            <p:ph type="body" sz="quarter" idx="11"/>
          </p:nvPr>
        </p:nvSpPr>
        <p:spPr>
          <a:xfrm>
            <a:off x="982663" y="809625"/>
            <a:ext cx="9485312" cy="5341938"/>
          </a:xfrm>
        </p:spPr>
        <p:txBody>
          <a:bodyPr/>
          <a:lstStyle/>
          <a:p>
            <a:pPr algn="just"/>
            <a:r>
              <a:rPr lang="en-US" sz="1400" b="0" dirty="0">
                <a:solidFill>
                  <a:schemeClr val="tx1"/>
                </a:solidFill>
              </a:rPr>
              <a:t>1.Interoperability:ISO 8583 provided a common language or format for these systems to exchange transaction data, ensuring interoperability and compatibility between different systems and networks.</a:t>
            </a:r>
          </a:p>
          <a:p>
            <a:pPr algn="just"/>
            <a:endParaRPr lang="en-US" sz="1400" b="0" dirty="0">
              <a:solidFill>
                <a:schemeClr val="tx1"/>
              </a:solidFill>
            </a:endParaRPr>
          </a:p>
          <a:p>
            <a:pPr algn="just"/>
            <a:r>
              <a:rPr lang="en-US" sz="1400" b="0" dirty="0">
                <a:solidFill>
                  <a:schemeClr val="tx1"/>
                </a:solidFill>
              </a:rPr>
              <a:t>2.Efficiency:With a common message format like ISO 8583, banks and payment systems can automate transaction processing, reduce manual intervention, and handle high transaction volumes more effectively.</a:t>
            </a:r>
          </a:p>
          <a:p>
            <a:pPr algn="just"/>
            <a:endParaRPr lang="en-US" sz="1400" b="0" dirty="0">
              <a:solidFill>
                <a:schemeClr val="tx1"/>
              </a:solidFill>
            </a:endParaRPr>
          </a:p>
          <a:p>
            <a:pPr algn="just"/>
            <a:r>
              <a:rPr lang="en-US" sz="1400" b="0" dirty="0">
                <a:solidFill>
                  <a:schemeClr val="tx1"/>
                </a:solidFill>
              </a:rPr>
              <a:t>3.Reliability:By defining specific fields and data elements within transaction messages, ISO 8583 reduces the risk of errors, misinterpretations, and data inconsistencies during transaction processing. This enhances the overall reliability and integrity of the banking and payment systems.</a:t>
            </a:r>
          </a:p>
          <a:p>
            <a:pPr algn="just"/>
            <a:endParaRPr lang="en-US" sz="1400" b="0" dirty="0">
              <a:solidFill>
                <a:schemeClr val="tx1"/>
              </a:solidFill>
            </a:endParaRPr>
          </a:p>
          <a:p>
            <a:pPr algn="just"/>
            <a:r>
              <a:rPr lang="en-US" sz="1400" b="0" dirty="0">
                <a:solidFill>
                  <a:schemeClr val="tx1"/>
                </a:solidFill>
              </a:rPr>
              <a:t>4.Security:ISO 8583 includes provisions for incorporating security features and protocols into electronic transaction messages. This helps protect sensitive information, such as cardholder data and transaction details, from unauthorized access, interception, and tampering. By adhering to ISO 8583 standards, banks and financial institutions can strengthen the security of their electronic payment systems and mitigate the risk of fraud and data breaches.</a:t>
            </a:r>
          </a:p>
          <a:p>
            <a:pPr algn="just"/>
            <a:endParaRPr lang="en-US" sz="1400" b="0" dirty="0">
              <a:solidFill>
                <a:schemeClr val="tx1"/>
              </a:solidFill>
            </a:endParaRPr>
          </a:p>
          <a:p>
            <a:pPr algn="just"/>
            <a:r>
              <a:rPr lang="en-US" sz="1400" b="0" dirty="0">
                <a:solidFill>
                  <a:schemeClr val="tx1"/>
                </a:solidFill>
              </a:rPr>
              <a:t>5.Globalization:ISO 8583 provides a universal framework for electronic transactions that can be used by banks, payment networks, merchants, and other financial institutions worldwide, regardless of geographical location or technological infrastructure.</a:t>
            </a:r>
          </a:p>
          <a:p>
            <a:pPr algn="just"/>
            <a:endParaRPr lang="en-US" sz="1400" b="0" dirty="0">
              <a:solidFill>
                <a:schemeClr val="tx1"/>
              </a:solidFill>
            </a:endParaRPr>
          </a:p>
        </p:txBody>
      </p:sp>
      <p:sp>
        <p:nvSpPr>
          <p:cNvPr id="4" name="Slide Number Placeholder 3">
            <a:extLst>
              <a:ext uri="{FF2B5EF4-FFF2-40B4-BE49-F238E27FC236}">
                <a16:creationId xmlns:a16="http://schemas.microsoft.com/office/drawing/2014/main" id="{D366B03D-3936-EC3A-A461-97219AC6A135}"/>
              </a:ext>
            </a:extLst>
          </p:cNvPr>
          <p:cNvSpPr>
            <a:spLocks noGrp="1"/>
          </p:cNvSpPr>
          <p:nvPr>
            <p:ph type="sldNum" sz="quarter" idx="13"/>
          </p:nvPr>
        </p:nvSpPr>
        <p:spPr/>
        <p:txBody>
          <a:bodyPr/>
          <a:lstStyle/>
          <a:p>
            <a:fld id="{64EFF315-FA4E-4084-ACCF-A94C350B883E}" type="slidenum">
              <a:rPr lang="en-US" smtClean="0"/>
              <a:pPr/>
              <a:t>4</a:t>
            </a:fld>
            <a:endParaRPr lang="en-US" dirty="0"/>
          </a:p>
        </p:txBody>
      </p:sp>
      <p:sp>
        <p:nvSpPr>
          <p:cNvPr id="5" name="Footer Placeholder 4">
            <a:extLst>
              <a:ext uri="{FF2B5EF4-FFF2-40B4-BE49-F238E27FC236}">
                <a16:creationId xmlns:a16="http://schemas.microsoft.com/office/drawing/2014/main" id="{B2CBF8F4-47B1-5947-3E65-FC34AD7D44DA}"/>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27299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8FD23C-11DD-768D-D978-B732BAF40C17}"/>
              </a:ext>
            </a:extLst>
          </p:cNvPr>
          <p:cNvSpPr>
            <a:spLocks noGrp="1"/>
          </p:cNvSpPr>
          <p:nvPr>
            <p:ph type="title"/>
          </p:nvPr>
        </p:nvSpPr>
        <p:spPr>
          <a:xfrm>
            <a:off x="989013" y="807721"/>
            <a:ext cx="10922400" cy="735330"/>
          </a:xfrm>
        </p:spPr>
        <p:txBody>
          <a:bodyPr/>
          <a:lstStyle/>
          <a:p>
            <a:r>
              <a:rPr lang="en-US" sz="1400" b="0" i="0" dirty="0">
                <a:solidFill>
                  <a:srgbClr val="000000"/>
                </a:solidFill>
                <a:effectLst/>
                <a:latin typeface="+mn-lt"/>
              </a:rPr>
              <a:t>ON-US Transaction: where the issuing bank and the acquiring bank are the same entity</a:t>
            </a:r>
            <a:br>
              <a:rPr lang="en-US" sz="1400" b="0" i="0" dirty="0">
                <a:solidFill>
                  <a:srgbClr val="000000"/>
                </a:solidFill>
                <a:effectLst/>
                <a:latin typeface="+mn-lt"/>
              </a:rPr>
            </a:br>
            <a:br>
              <a:rPr lang="en-US" sz="1400" b="0" i="0" dirty="0">
                <a:solidFill>
                  <a:srgbClr val="000000"/>
                </a:solidFill>
                <a:effectLst/>
                <a:latin typeface="+mn-lt"/>
              </a:rPr>
            </a:br>
            <a:r>
              <a:rPr lang="en-US" sz="1400" b="0" i="0" dirty="0">
                <a:solidFill>
                  <a:srgbClr val="000000"/>
                </a:solidFill>
                <a:effectLst/>
                <a:latin typeface="+mn-lt"/>
              </a:rPr>
              <a:t>OFF-US Transaction: where the issuing bank and acquiring bank are different entities</a:t>
            </a:r>
            <a:endParaRPr lang="en-US" sz="1400" dirty="0">
              <a:solidFill>
                <a:schemeClr val="tx1"/>
              </a:solidFill>
              <a:latin typeface="+mn-lt"/>
            </a:endParaRPr>
          </a:p>
        </p:txBody>
      </p:sp>
      <p:sp>
        <p:nvSpPr>
          <p:cNvPr id="4" name="Slide Number Placeholder 3">
            <a:extLst>
              <a:ext uri="{FF2B5EF4-FFF2-40B4-BE49-F238E27FC236}">
                <a16:creationId xmlns:a16="http://schemas.microsoft.com/office/drawing/2014/main" id="{87F9646F-2814-8833-611F-26F1066FDAEF}"/>
              </a:ext>
            </a:extLst>
          </p:cNvPr>
          <p:cNvSpPr>
            <a:spLocks noGrp="1"/>
          </p:cNvSpPr>
          <p:nvPr>
            <p:ph type="sldNum" sz="quarter" idx="11"/>
          </p:nvPr>
        </p:nvSpPr>
        <p:spPr/>
        <p:txBody>
          <a:bodyPr/>
          <a:lstStyle/>
          <a:p>
            <a:fld id="{64EFF315-FA4E-4084-ACCF-A94C350B883E}" type="slidenum">
              <a:rPr lang="en-US" smtClean="0"/>
              <a:pPr/>
              <a:t>5</a:t>
            </a:fld>
            <a:endParaRPr lang="en-US" dirty="0"/>
          </a:p>
        </p:txBody>
      </p:sp>
      <p:sp>
        <p:nvSpPr>
          <p:cNvPr id="7" name="Text Placeholder 6">
            <a:extLst>
              <a:ext uri="{FF2B5EF4-FFF2-40B4-BE49-F238E27FC236}">
                <a16:creationId xmlns:a16="http://schemas.microsoft.com/office/drawing/2014/main" id="{0B7B18E6-3866-F34E-FFA2-B0A629A7D37E}"/>
              </a:ext>
            </a:extLst>
          </p:cNvPr>
          <p:cNvSpPr>
            <a:spLocks noGrp="1"/>
          </p:cNvSpPr>
          <p:nvPr>
            <p:ph type="body" sz="quarter" idx="12"/>
          </p:nvPr>
        </p:nvSpPr>
        <p:spPr>
          <a:xfrm>
            <a:off x="982662" y="1682751"/>
            <a:ext cx="5317200" cy="4468812"/>
          </a:xfrm>
        </p:spPr>
        <p:txBody>
          <a:bodyPr/>
          <a:lstStyle/>
          <a:p>
            <a:pPr algn="just"/>
            <a:r>
              <a:rPr lang="en-US" sz="1400" b="0" dirty="0"/>
              <a:t>On-Us Transaction Flow:</a:t>
            </a:r>
          </a:p>
          <a:p>
            <a:pPr algn="just"/>
            <a:endParaRPr lang="en-US" sz="1400" b="0" dirty="0"/>
          </a:p>
          <a:p>
            <a:pPr algn="just"/>
            <a:r>
              <a:rPr lang="en-US" sz="1400" b="0" dirty="0"/>
              <a:t>1. Customer (Bank A): The customer initiates a withdrawal transaction at an ATM owned by Bank A.</a:t>
            </a:r>
          </a:p>
          <a:p>
            <a:pPr algn="just"/>
            <a:r>
              <a:rPr lang="en-US" sz="1400" b="0" dirty="0"/>
              <a:t>2. Bank A: Bank A processes the withdrawal request internally since the transaction is within its own network (on-us).</a:t>
            </a:r>
          </a:p>
          <a:p>
            <a:pPr algn="just"/>
            <a:r>
              <a:rPr lang="en-US" sz="1400" b="0" dirty="0"/>
              <a:t>3. Withdrawal Approved: Bank A approves the withdrawal request since it's within its own network, and the requested amount is within the customer's account balance.</a:t>
            </a:r>
          </a:p>
          <a:p>
            <a:pPr algn="just"/>
            <a:r>
              <a:rPr lang="en-US" sz="1400" b="0" dirty="0"/>
              <a:t>4. Dispense $100: The ATM dispenses $100 cash to the customer.</a:t>
            </a:r>
          </a:p>
          <a:p>
            <a:pPr algn="just"/>
            <a:r>
              <a:rPr lang="en-US" sz="1400" b="0" dirty="0"/>
              <a:t>5. Transaction Receipt: Bank A prints a transaction receipt for the customer, confirming the successful withdrawal.</a:t>
            </a:r>
          </a:p>
        </p:txBody>
      </p:sp>
      <p:sp>
        <p:nvSpPr>
          <p:cNvPr id="8" name="Text Placeholder 7">
            <a:extLst>
              <a:ext uri="{FF2B5EF4-FFF2-40B4-BE49-F238E27FC236}">
                <a16:creationId xmlns:a16="http://schemas.microsoft.com/office/drawing/2014/main" id="{BB0DD1BF-89CD-838D-5B46-8028D1046903}"/>
              </a:ext>
            </a:extLst>
          </p:cNvPr>
          <p:cNvSpPr>
            <a:spLocks noGrp="1"/>
          </p:cNvSpPr>
          <p:nvPr>
            <p:ph type="body" sz="quarter" idx="13"/>
          </p:nvPr>
        </p:nvSpPr>
        <p:spPr>
          <a:xfrm>
            <a:off x="6587463" y="1682751"/>
            <a:ext cx="5317200" cy="4468812"/>
          </a:xfrm>
        </p:spPr>
        <p:txBody>
          <a:bodyPr/>
          <a:lstStyle/>
          <a:p>
            <a:pPr algn="just"/>
            <a:r>
              <a:rPr lang="en-US" sz="1400" b="0" dirty="0"/>
              <a:t>Off-Us Transaction Flow:</a:t>
            </a:r>
          </a:p>
          <a:p>
            <a:pPr algn="just"/>
            <a:endParaRPr lang="en-US" sz="1400" b="0" dirty="0"/>
          </a:p>
          <a:p>
            <a:pPr algn="just"/>
            <a:r>
              <a:rPr lang="en-US" sz="1400" b="0" dirty="0"/>
              <a:t>1. Customer (</a:t>
            </a:r>
            <a:r>
              <a:rPr lang="en-US" sz="1400" b="0"/>
              <a:t>Bank B): </a:t>
            </a:r>
            <a:r>
              <a:rPr lang="en-US" sz="1400" b="0" dirty="0"/>
              <a:t>The customer initiates a withdrawal transaction at an ATM owned by </a:t>
            </a:r>
            <a:r>
              <a:rPr lang="en-US" sz="1400" b="0"/>
              <a:t>Bank A </a:t>
            </a:r>
            <a:r>
              <a:rPr lang="en-US" sz="1400" b="0" dirty="0"/>
              <a:t>(a different bank).</a:t>
            </a:r>
          </a:p>
          <a:p>
            <a:pPr algn="just"/>
            <a:r>
              <a:rPr lang="en-US" sz="1400" b="0" dirty="0"/>
              <a:t>2. Bank A: Bank A forwards the withdrawal request to Bank B since it's an off-us transaction.</a:t>
            </a:r>
          </a:p>
          <a:p>
            <a:pPr algn="just"/>
            <a:r>
              <a:rPr lang="en-US" sz="1400" b="0" dirty="0"/>
              <a:t>3. Bank B: Bank B receives the withdrawal request and processes it.</a:t>
            </a:r>
          </a:p>
          <a:p>
            <a:pPr algn="just"/>
            <a:r>
              <a:rPr lang="en-US" sz="1400" b="0" dirty="0"/>
              <a:t>4. Authorization Response: Bank B sends an authorization response back to Bank A, approving or declining the withdrawal request.</a:t>
            </a:r>
          </a:p>
          <a:p>
            <a:pPr algn="just"/>
            <a:r>
              <a:rPr lang="en-US" sz="1400" b="0" dirty="0"/>
              <a:t>5. Dispense $100: Bank A receives the authorization response and dispenses $100 cash to the customer if the request is approved.</a:t>
            </a:r>
          </a:p>
          <a:p>
            <a:pPr algn="just"/>
            <a:r>
              <a:rPr lang="en-US" sz="1400" b="0" dirty="0"/>
              <a:t>6. Transaction Receipt: Bank A prints a transaction receipt for the customer, confirming the successful withdrawal.</a:t>
            </a:r>
          </a:p>
        </p:txBody>
      </p:sp>
      <p:sp>
        <p:nvSpPr>
          <p:cNvPr id="9" name="Text Placeholder 8">
            <a:extLst>
              <a:ext uri="{FF2B5EF4-FFF2-40B4-BE49-F238E27FC236}">
                <a16:creationId xmlns:a16="http://schemas.microsoft.com/office/drawing/2014/main" id="{69660382-3EF0-E53C-8584-800024E78E72}"/>
              </a:ext>
            </a:extLst>
          </p:cNvPr>
          <p:cNvSpPr>
            <a:spLocks noGrp="1"/>
          </p:cNvSpPr>
          <p:nvPr>
            <p:ph type="body" sz="quarter" idx="14"/>
          </p:nvPr>
        </p:nvSpPr>
        <p:spPr/>
        <p:txBody>
          <a:bodyPr/>
          <a:lstStyle/>
          <a:p>
            <a:r>
              <a:rPr lang="en-US" sz="1600" dirty="0">
                <a:solidFill>
                  <a:schemeClr val="accent1"/>
                </a:solidFill>
                <a:latin typeface="+mj-lt"/>
              </a:rPr>
              <a:t>Types of transactions</a:t>
            </a:r>
          </a:p>
        </p:txBody>
      </p:sp>
      <p:sp>
        <p:nvSpPr>
          <p:cNvPr id="5" name="Footer Placeholder 4">
            <a:extLst>
              <a:ext uri="{FF2B5EF4-FFF2-40B4-BE49-F238E27FC236}">
                <a16:creationId xmlns:a16="http://schemas.microsoft.com/office/drawing/2014/main" id="{EC34E975-D57A-24C4-FAFE-9248515EA111}"/>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160126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1D395A-7228-5246-16F2-771F60C84A92}"/>
              </a:ext>
            </a:extLst>
          </p:cNvPr>
          <p:cNvSpPr>
            <a:spLocks noGrp="1"/>
          </p:cNvSpPr>
          <p:nvPr>
            <p:ph type="sldNum" sz="quarter" idx="11"/>
          </p:nvPr>
        </p:nvSpPr>
        <p:spPr/>
        <p:txBody>
          <a:bodyPr/>
          <a:lstStyle/>
          <a:p>
            <a:fld id="{64EFF315-FA4E-4084-ACCF-A94C350B883E}" type="slidenum">
              <a:rPr lang="en-US" smtClean="0"/>
              <a:pPr/>
              <a:t>6</a:t>
            </a:fld>
            <a:endParaRPr lang="en-US" dirty="0"/>
          </a:p>
        </p:txBody>
      </p:sp>
      <p:sp>
        <p:nvSpPr>
          <p:cNvPr id="16" name="Text Placeholder 15">
            <a:extLst>
              <a:ext uri="{FF2B5EF4-FFF2-40B4-BE49-F238E27FC236}">
                <a16:creationId xmlns:a16="http://schemas.microsoft.com/office/drawing/2014/main" id="{F8CC46EB-5F61-0F3D-5780-0C64684E92AA}"/>
              </a:ext>
            </a:extLst>
          </p:cNvPr>
          <p:cNvSpPr>
            <a:spLocks noGrp="1"/>
          </p:cNvSpPr>
          <p:nvPr>
            <p:ph type="body" sz="quarter" idx="12"/>
          </p:nvPr>
        </p:nvSpPr>
        <p:spPr/>
        <p:txBody>
          <a:bodyPr/>
          <a:lstStyle/>
          <a:p>
            <a:r>
              <a:rPr lang="en-US" dirty="0"/>
              <a:t> </a:t>
            </a:r>
          </a:p>
        </p:txBody>
      </p:sp>
      <p:sp>
        <p:nvSpPr>
          <p:cNvPr id="17" name="Text Placeholder 16">
            <a:extLst>
              <a:ext uri="{FF2B5EF4-FFF2-40B4-BE49-F238E27FC236}">
                <a16:creationId xmlns:a16="http://schemas.microsoft.com/office/drawing/2014/main" id="{F83EB616-8AF1-7D47-70A8-B46B9BCF044F}"/>
              </a:ext>
            </a:extLst>
          </p:cNvPr>
          <p:cNvSpPr>
            <a:spLocks noGrp="1"/>
          </p:cNvSpPr>
          <p:nvPr>
            <p:ph type="body" sz="quarter" idx="13"/>
          </p:nvPr>
        </p:nvSpPr>
        <p:spPr>
          <a:xfrm>
            <a:off x="5545553" y="757078"/>
            <a:ext cx="6359110" cy="5343843"/>
          </a:xfrm>
        </p:spPr>
        <p:txBody>
          <a:bodyPr/>
          <a:lstStyle/>
          <a:p>
            <a:r>
              <a:rPr lang="en-US" sz="1400" dirty="0"/>
              <a:t> </a:t>
            </a:r>
          </a:p>
        </p:txBody>
      </p:sp>
      <p:sp>
        <p:nvSpPr>
          <p:cNvPr id="18" name="Text Placeholder 17">
            <a:extLst>
              <a:ext uri="{FF2B5EF4-FFF2-40B4-BE49-F238E27FC236}">
                <a16:creationId xmlns:a16="http://schemas.microsoft.com/office/drawing/2014/main" id="{94B3B916-4915-DC07-AAB7-3AD5E35164FC}"/>
              </a:ext>
            </a:extLst>
          </p:cNvPr>
          <p:cNvSpPr>
            <a:spLocks noGrp="1"/>
          </p:cNvSpPr>
          <p:nvPr>
            <p:ph type="body" sz="quarter" idx="14"/>
          </p:nvPr>
        </p:nvSpPr>
        <p:spPr/>
        <p:txBody>
          <a:bodyPr/>
          <a:lstStyle/>
          <a:p>
            <a:r>
              <a:rPr lang="en-US" sz="1600" dirty="0">
                <a:solidFill>
                  <a:schemeClr val="accent1"/>
                </a:solidFill>
                <a:latin typeface="+mj-lt"/>
              </a:rPr>
              <a:t>Workflow model of how transaction works</a:t>
            </a:r>
          </a:p>
        </p:txBody>
      </p:sp>
      <p:sp>
        <p:nvSpPr>
          <p:cNvPr id="7" name="Footer Placeholder 6">
            <a:extLst>
              <a:ext uri="{FF2B5EF4-FFF2-40B4-BE49-F238E27FC236}">
                <a16:creationId xmlns:a16="http://schemas.microsoft.com/office/drawing/2014/main" id="{7523BB11-6CDF-2327-3D96-BF41FE3C330B}"/>
              </a:ext>
            </a:extLst>
          </p:cNvPr>
          <p:cNvSpPr>
            <a:spLocks noGrp="1"/>
          </p:cNvSpPr>
          <p:nvPr>
            <p:ph type="ftr" sz="quarter" idx="3"/>
          </p:nvPr>
        </p:nvSpPr>
        <p:spPr/>
        <p:txBody>
          <a:bodyPr/>
          <a:lstStyle/>
          <a:p>
            <a:r>
              <a:rPr lang="en-US" dirty="0"/>
              <a:t>© Expleo Group  |  Confidential  |  Version 2.3  </a:t>
            </a:r>
          </a:p>
        </p:txBody>
      </p:sp>
      <p:pic>
        <p:nvPicPr>
          <p:cNvPr id="9" name="Picture 8">
            <a:extLst>
              <a:ext uri="{FF2B5EF4-FFF2-40B4-BE49-F238E27FC236}">
                <a16:creationId xmlns:a16="http://schemas.microsoft.com/office/drawing/2014/main" id="{E397739C-AABD-A883-9999-BD7F000CBA22}"/>
              </a:ext>
            </a:extLst>
          </p:cNvPr>
          <p:cNvPicPr>
            <a:picLocks noChangeAspect="1"/>
          </p:cNvPicPr>
          <p:nvPr/>
        </p:nvPicPr>
        <p:blipFill>
          <a:blip r:embed="rId2"/>
          <a:stretch>
            <a:fillRect/>
          </a:stretch>
        </p:blipFill>
        <p:spPr>
          <a:xfrm>
            <a:off x="685640" y="807720"/>
            <a:ext cx="4859913" cy="3687920"/>
          </a:xfrm>
          <a:prstGeom prst="rect">
            <a:avLst/>
          </a:prstGeom>
        </p:spPr>
      </p:pic>
      <p:graphicFrame>
        <p:nvGraphicFramePr>
          <p:cNvPr id="20" name="Table 19">
            <a:extLst>
              <a:ext uri="{FF2B5EF4-FFF2-40B4-BE49-F238E27FC236}">
                <a16:creationId xmlns:a16="http://schemas.microsoft.com/office/drawing/2014/main" id="{AAA791A3-058D-73D6-64AE-09BBCB01F9EF}"/>
              </a:ext>
            </a:extLst>
          </p:cNvPr>
          <p:cNvGraphicFramePr>
            <a:graphicFrameLocks noGrp="1"/>
          </p:cNvGraphicFramePr>
          <p:nvPr>
            <p:extLst>
              <p:ext uri="{D42A27DB-BD31-4B8C-83A1-F6EECF244321}">
                <p14:modId xmlns:p14="http://schemas.microsoft.com/office/powerpoint/2010/main" val="1499851230"/>
              </p:ext>
            </p:extLst>
          </p:nvPr>
        </p:nvGraphicFramePr>
        <p:xfrm>
          <a:off x="5545553" y="668020"/>
          <a:ext cx="6359110" cy="5544842"/>
        </p:xfrm>
        <a:graphic>
          <a:graphicData uri="http://schemas.openxmlformats.org/drawingml/2006/table">
            <a:tbl>
              <a:tblPr firstRow="1" bandRow="1">
                <a:tableStyleId>{5C22544A-7EE6-4342-B048-85BDC9FD1C3A}</a:tableStyleId>
              </a:tblPr>
              <a:tblGrid>
                <a:gridCol w="690560">
                  <a:extLst>
                    <a:ext uri="{9D8B030D-6E8A-4147-A177-3AD203B41FA5}">
                      <a16:colId xmlns:a16="http://schemas.microsoft.com/office/drawing/2014/main" val="3463952981"/>
                    </a:ext>
                  </a:extLst>
                </a:gridCol>
                <a:gridCol w="5668550">
                  <a:extLst>
                    <a:ext uri="{9D8B030D-6E8A-4147-A177-3AD203B41FA5}">
                      <a16:colId xmlns:a16="http://schemas.microsoft.com/office/drawing/2014/main" val="3344413871"/>
                    </a:ext>
                  </a:extLst>
                </a:gridCol>
              </a:tblGrid>
              <a:tr h="286642">
                <a:tc>
                  <a:txBody>
                    <a:bodyPr/>
                    <a:lstStyle/>
                    <a:p>
                      <a:r>
                        <a:rPr lang="en-US" sz="1400" dirty="0"/>
                        <a:t>Field</a:t>
                      </a:r>
                    </a:p>
                  </a:txBody>
                  <a:tcPr/>
                </a:tc>
                <a:tc>
                  <a:txBody>
                    <a:bodyPr/>
                    <a:lstStyle/>
                    <a:p>
                      <a:r>
                        <a:rPr lang="en-US" sz="1400" dirty="0"/>
                        <a:t>Representation</a:t>
                      </a:r>
                    </a:p>
                  </a:txBody>
                  <a:tcPr/>
                </a:tc>
                <a:extLst>
                  <a:ext uri="{0D108BD9-81ED-4DB2-BD59-A6C34878D82A}">
                    <a16:rowId xmlns:a16="http://schemas.microsoft.com/office/drawing/2014/main" val="4024767841"/>
                  </a:ext>
                </a:extLst>
              </a:tr>
              <a:tr h="730261">
                <a:tc>
                  <a:txBody>
                    <a:bodyPr/>
                    <a:lstStyle/>
                    <a:p>
                      <a:pPr algn="just"/>
                      <a:r>
                        <a:rPr lang="en-US" sz="1400" dirty="0"/>
                        <a:t>1</a:t>
                      </a:r>
                    </a:p>
                  </a:txBody>
                  <a:tcPr/>
                </a:tc>
                <a:tc>
                  <a:txBody>
                    <a:bodyPr/>
                    <a:lstStyle/>
                    <a:p>
                      <a:pPr algn="just"/>
                      <a:r>
                        <a:rPr lang="en-US" sz="1400" dirty="0"/>
                        <a:t>A consumer purchases some goods / services and uses a debit / credit card to pay the merchant.</a:t>
                      </a:r>
                    </a:p>
                  </a:txBody>
                  <a:tcPr/>
                </a:tc>
                <a:extLst>
                  <a:ext uri="{0D108BD9-81ED-4DB2-BD59-A6C34878D82A}">
                    <a16:rowId xmlns:a16="http://schemas.microsoft.com/office/drawing/2014/main" val="43221706"/>
                  </a:ext>
                </a:extLst>
              </a:tr>
              <a:tr h="730261">
                <a:tc>
                  <a:txBody>
                    <a:bodyPr/>
                    <a:lstStyle/>
                    <a:p>
                      <a:pPr algn="just"/>
                      <a:r>
                        <a:rPr lang="en-US" sz="1400" dirty="0"/>
                        <a:t>2</a:t>
                      </a:r>
                    </a:p>
                  </a:txBody>
                  <a:tcPr/>
                </a:tc>
                <a:tc>
                  <a:txBody>
                    <a:bodyPr/>
                    <a:lstStyle/>
                    <a:p>
                      <a:pPr algn="just"/>
                      <a:r>
                        <a:rPr lang="en-US" sz="1400" dirty="0"/>
                        <a:t>The merchant (terminal) sends the encrypted transaction data to the acquiring bank system / switch for authorization.</a:t>
                      </a:r>
                    </a:p>
                  </a:txBody>
                  <a:tcPr/>
                </a:tc>
                <a:extLst>
                  <a:ext uri="{0D108BD9-81ED-4DB2-BD59-A6C34878D82A}">
                    <a16:rowId xmlns:a16="http://schemas.microsoft.com/office/drawing/2014/main" val="1877324307"/>
                  </a:ext>
                </a:extLst>
              </a:tr>
              <a:tr h="730261">
                <a:tc>
                  <a:txBody>
                    <a:bodyPr/>
                    <a:lstStyle/>
                    <a:p>
                      <a:pPr algn="just"/>
                      <a:r>
                        <a:rPr lang="en-US" sz="1400" dirty="0"/>
                        <a:t>3</a:t>
                      </a:r>
                    </a:p>
                  </a:txBody>
                  <a:tcPr/>
                </a:tc>
                <a:tc>
                  <a:txBody>
                    <a:bodyPr/>
                    <a:lstStyle/>
                    <a:p>
                      <a:pPr algn="just"/>
                      <a:r>
                        <a:rPr lang="en-US" sz="1400" dirty="0"/>
                        <a:t>The acquiring bank sends the transaction data to the consumer’s (card issuing) bank over the card payment network.</a:t>
                      </a:r>
                    </a:p>
                  </a:txBody>
                  <a:tcPr/>
                </a:tc>
                <a:extLst>
                  <a:ext uri="{0D108BD9-81ED-4DB2-BD59-A6C34878D82A}">
                    <a16:rowId xmlns:a16="http://schemas.microsoft.com/office/drawing/2014/main" val="1135240771"/>
                  </a:ext>
                </a:extLst>
              </a:tr>
              <a:tr h="1089239">
                <a:tc>
                  <a:txBody>
                    <a:bodyPr/>
                    <a:lstStyle/>
                    <a:p>
                      <a:pPr algn="just"/>
                      <a:r>
                        <a:rPr lang="en-US" sz="1400" dirty="0"/>
                        <a:t>4</a:t>
                      </a:r>
                    </a:p>
                  </a:txBody>
                  <a:tcPr/>
                </a:tc>
                <a:tc>
                  <a:txBody>
                    <a:bodyPr/>
                    <a:lstStyle/>
                    <a:p>
                      <a:pPr algn="just"/>
                      <a:r>
                        <a:rPr lang="en-US" sz="1400" dirty="0"/>
                        <a:t>The issuing bank authenticates the card / cardholder details; based on successful authentication and after checking availability of balance (for debit card) or credit limit (for credit card) authorizes the amount and issues an authorization code or declines the transaction.</a:t>
                      </a:r>
                    </a:p>
                  </a:txBody>
                  <a:tcPr/>
                </a:tc>
                <a:extLst>
                  <a:ext uri="{0D108BD9-81ED-4DB2-BD59-A6C34878D82A}">
                    <a16:rowId xmlns:a16="http://schemas.microsoft.com/office/drawing/2014/main" val="1852085036"/>
                  </a:ext>
                </a:extLst>
              </a:tr>
              <a:tr h="888589">
                <a:tc>
                  <a:txBody>
                    <a:bodyPr/>
                    <a:lstStyle/>
                    <a:p>
                      <a:pPr algn="just"/>
                      <a:r>
                        <a:rPr lang="en-US" sz="1400" dirty="0"/>
                        <a:t>5</a:t>
                      </a:r>
                    </a:p>
                  </a:txBody>
                  <a:tcPr/>
                </a:tc>
                <a:tc>
                  <a:txBody>
                    <a:bodyPr/>
                    <a:lstStyle/>
                    <a:p>
                      <a:pPr algn="just"/>
                      <a:r>
                        <a:rPr lang="en-US" sz="1400" dirty="0"/>
                        <a:t>The acquiring bank notifies the merchant that the transaction either has been authorized or declined; the merchant then completes the transaction (if successful, then print receipt and hand over the goods, etc.)</a:t>
                      </a:r>
                    </a:p>
                  </a:txBody>
                  <a:tcPr/>
                </a:tc>
                <a:extLst>
                  <a:ext uri="{0D108BD9-81ED-4DB2-BD59-A6C34878D82A}">
                    <a16:rowId xmlns:a16="http://schemas.microsoft.com/office/drawing/2014/main" val="3956733260"/>
                  </a:ext>
                </a:extLst>
              </a:tr>
              <a:tr h="888589">
                <a:tc>
                  <a:txBody>
                    <a:bodyPr/>
                    <a:lstStyle/>
                    <a:p>
                      <a:pPr algn="just"/>
                      <a:r>
                        <a:rPr lang="en-US" sz="1400" dirty="0"/>
                        <a:t>6</a:t>
                      </a:r>
                    </a:p>
                  </a:txBody>
                  <a:tcPr/>
                </a:tc>
                <a:tc>
                  <a:txBody>
                    <a:bodyPr/>
                    <a:lstStyle/>
                    <a:p>
                      <a:pPr algn="just"/>
                      <a:r>
                        <a:rPr lang="en-US" sz="1400" dirty="0"/>
                        <a:t>Subsequently, the merchant, through the acquiring bank, will claim the settlement for funds. The inter-bank settlement (between issuing bank and acquiring bank) will take place through the card network.</a:t>
                      </a:r>
                    </a:p>
                  </a:txBody>
                  <a:tcPr/>
                </a:tc>
                <a:extLst>
                  <a:ext uri="{0D108BD9-81ED-4DB2-BD59-A6C34878D82A}">
                    <a16:rowId xmlns:a16="http://schemas.microsoft.com/office/drawing/2014/main" val="1489412688"/>
                  </a:ext>
                </a:extLst>
              </a:tr>
            </a:tbl>
          </a:graphicData>
        </a:graphic>
      </p:graphicFrame>
      <p:sp>
        <p:nvSpPr>
          <p:cNvPr id="22" name="TextBox 21">
            <a:extLst>
              <a:ext uri="{FF2B5EF4-FFF2-40B4-BE49-F238E27FC236}">
                <a16:creationId xmlns:a16="http://schemas.microsoft.com/office/drawing/2014/main" id="{DD3A407A-6EBB-876E-5C16-4B807FCA1418}"/>
              </a:ext>
            </a:extLst>
          </p:cNvPr>
          <p:cNvSpPr txBox="1"/>
          <p:nvPr/>
        </p:nvSpPr>
        <p:spPr>
          <a:xfrm>
            <a:off x="982662" y="4635340"/>
            <a:ext cx="4456113" cy="1600438"/>
          </a:xfrm>
          <a:prstGeom prst="rect">
            <a:avLst/>
          </a:prstGeom>
          <a:noFill/>
        </p:spPr>
        <p:txBody>
          <a:bodyPr wrap="square">
            <a:spAutoFit/>
          </a:bodyPr>
          <a:lstStyle/>
          <a:p>
            <a:pPr algn="just"/>
            <a:r>
              <a:rPr lang="en-US" sz="1400" b="0" i="0" dirty="0">
                <a:solidFill>
                  <a:srgbClr val="000000"/>
                </a:solidFill>
                <a:effectLst/>
              </a:rPr>
              <a:t>In case of debit card, the customer’s account is debited by the card issuing bank after authentication of the credentials and if balance is available; in the case of credit card, the bank will reduce the available credit limit in the customer’s card account and the same will be reflected in the credit card statement.</a:t>
            </a:r>
            <a:endParaRPr lang="en-US" sz="1400" dirty="0"/>
          </a:p>
        </p:txBody>
      </p:sp>
    </p:spTree>
    <p:extLst>
      <p:ext uri="{BB962C8B-B14F-4D97-AF65-F5344CB8AC3E}">
        <p14:creationId xmlns:p14="http://schemas.microsoft.com/office/powerpoint/2010/main" val="169744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E7D3F0C-7601-7747-F66A-8FB4C6BCA56D}"/>
              </a:ext>
            </a:extLst>
          </p:cNvPr>
          <p:cNvSpPr>
            <a:spLocks noGrp="1"/>
          </p:cNvSpPr>
          <p:nvPr>
            <p:ph type="body" sz="quarter" idx="10"/>
          </p:nvPr>
        </p:nvSpPr>
        <p:spPr/>
        <p:txBody>
          <a:bodyPr/>
          <a:lstStyle/>
          <a:p>
            <a:r>
              <a:rPr lang="en-US" dirty="0"/>
              <a:t>Parts of ISO8583 Message</a:t>
            </a:r>
          </a:p>
        </p:txBody>
      </p:sp>
      <p:sp>
        <p:nvSpPr>
          <p:cNvPr id="9" name="Text Placeholder 8">
            <a:extLst>
              <a:ext uri="{FF2B5EF4-FFF2-40B4-BE49-F238E27FC236}">
                <a16:creationId xmlns:a16="http://schemas.microsoft.com/office/drawing/2014/main" id="{D54CA016-DC07-1182-7F50-2BD553F3D00B}"/>
              </a:ext>
            </a:extLst>
          </p:cNvPr>
          <p:cNvSpPr>
            <a:spLocks noGrp="1"/>
          </p:cNvSpPr>
          <p:nvPr>
            <p:ph type="body" sz="quarter" idx="11"/>
          </p:nvPr>
        </p:nvSpPr>
        <p:spPr>
          <a:xfrm>
            <a:off x="982663" y="809625"/>
            <a:ext cx="9485312" cy="5341938"/>
          </a:xfrm>
        </p:spPr>
        <p:txBody>
          <a:bodyPr/>
          <a:lstStyle/>
          <a:p>
            <a:r>
              <a:rPr lang="en-US" sz="1400" b="0" dirty="0">
                <a:solidFill>
                  <a:schemeClr val="tx1"/>
                </a:solidFill>
              </a:rPr>
              <a:t>1. Message Type Indicator (MTI):</a:t>
            </a:r>
          </a:p>
          <a:p>
            <a:pPr marL="285750" indent="-285750">
              <a:buFont typeface="Arial" panose="020B0604020202020204" pitchFamily="34" charset="0"/>
              <a:buChar char="•"/>
            </a:pPr>
            <a:r>
              <a:rPr lang="en-US" sz="1400" b="0" dirty="0">
                <a:solidFill>
                  <a:schemeClr val="tx1"/>
                </a:solidFill>
              </a:rPr>
              <a:t>The Message Type Indicator (MTI) is a four-digit numeric code that identifies the overall purpose and format of the message.</a:t>
            </a:r>
          </a:p>
          <a:p>
            <a:pPr marL="285750" indent="-285750">
              <a:buFont typeface="Arial" panose="020B0604020202020204" pitchFamily="34" charset="0"/>
              <a:buChar char="•"/>
            </a:pPr>
            <a:r>
              <a:rPr lang="en-US" sz="1400" b="0" dirty="0">
                <a:solidFill>
                  <a:schemeClr val="tx1"/>
                </a:solidFill>
              </a:rPr>
              <a:t>The MTI provides information such as the type of transaction (e.g., authorization request, financial request, reversal), message class (e.g., authorization, financial), and message function (e.g., request, response).</a:t>
            </a:r>
          </a:p>
          <a:p>
            <a:r>
              <a:rPr lang="en-US" sz="1400" b="0" dirty="0">
                <a:solidFill>
                  <a:schemeClr val="tx1"/>
                </a:solidFill>
              </a:rPr>
              <a:t>2. Bitmaps:</a:t>
            </a:r>
          </a:p>
          <a:p>
            <a:pPr marL="285750" indent="-285750">
              <a:buFont typeface="Arial" panose="020B0604020202020204" pitchFamily="34" charset="0"/>
              <a:buChar char="•"/>
            </a:pPr>
            <a:r>
              <a:rPr lang="en-US" sz="1400" b="0" dirty="0">
                <a:solidFill>
                  <a:schemeClr val="tx1"/>
                </a:solidFill>
              </a:rPr>
              <a:t>Bitmaps are used to indicate the presence or absence of data elements within the message.</a:t>
            </a:r>
          </a:p>
          <a:p>
            <a:pPr marL="285750" indent="-285750">
              <a:buFont typeface="Arial" panose="020B0604020202020204" pitchFamily="34" charset="0"/>
              <a:buChar char="•"/>
            </a:pPr>
            <a:r>
              <a:rPr lang="en-US" sz="1400" b="0" dirty="0">
                <a:solidFill>
                  <a:schemeClr val="tx1"/>
                </a:solidFill>
              </a:rPr>
              <a:t>Primary Bitmap: Represents the first 64 data elements.</a:t>
            </a:r>
          </a:p>
          <a:p>
            <a:pPr marL="285750" indent="-285750">
              <a:buFont typeface="Arial" panose="020B0604020202020204" pitchFamily="34" charset="0"/>
              <a:buChar char="•"/>
            </a:pPr>
            <a:r>
              <a:rPr lang="en-US" sz="1400" b="0" dirty="0">
                <a:solidFill>
                  <a:schemeClr val="tx1"/>
                </a:solidFill>
              </a:rPr>
              <a:t>Secondary Bitmap: Used when more than 64 data elements are present in the message.</a:t>
            </a:r>
          </a:p>
          <a:p>
            <a:pPr marL="285750" indent="-285750">
              <a:buFont typeface="Arial" panose="020B0604020202020204" pitchFamily="34" charset="0"/>
              <a:buChar char="•"/>
            </a:pPr>
            <a:r>
              <a:rPr lang="en-US" sz="1400" b="0" dirty="0">
                <a:solidFill>
                  <a:schemeClr val="tx1"/>
                </a:solidFill>
              </a:rPr>
              <a:t>Each bit in the bitmap corresponds to a specific data element, with a set bit indicating the presence of the corresponding data element.</a:t>
            </a:r>
          </a:p>
          <a:p>
            <a:r>
              <a:rPr lang="en-US" sz="1400" b="0" dirty="0">
                <a:solidFill>
                  <a:schemeClr val="tx1"/>
                </a:solidFill>
              </a:rPr>
              <a:t>3. Data Elements:</a:t>
            </a:r>
          </a:p>
          <a:p>
            <a:pPr marL="285750" indent="-285750">
              <a:buFont typeface="Arial" panose="020B0604020202020204" pitchFamily="34" charset="0"/>
              <a:buChar char="•"/>
            </a:pPr>
            <a:r>
              <a:rPr lang="en-US" sz="1400" b="0" dirty="0">
                <a:solidFill>
                  <a:schemeClr val="tx1"/>
                </a:solidFill>
              </a:rPr>
              <a:t>Data elements carry specific information related to the transaction, such as account numbers, transaction amounts, dates, and additional data.</a:t>
            </a:r>
          </a:p>
          <a:p>
            <a:pPr marL="285750" indent="-285750">
              <a:buFont typeface="Arial" panose="020B0604020202020204" pitchFamily="34" charset="0"/>
              <a:buChar char="•"/>
            </a:pPr>
            <a:r>
              <a:rPr lang="en-US" sz="1400" b="0" dirty="0">
                <a:solidFill>
                  <a:schemeClr val="tx1"/>
                </a:solidFill>
              </a:rPr>
              <a:t>Data elements are organized in a fixed format and identified by numeric identifiers ranging from 2 to 128.</a:t>
            </a:r>
          </a:p>
          <a:p>
            <a:pPr marL="285750" indent="-285750">
              <a:buFont typeface="Arial" panose="020B0604020202020204" pitchFamily="34" charset="0"/>
              <a:buChar char="•"/>
            </a:pPr>
            <a:r>
              <a:rPr lang="en-US" sz="1400" b="0" dirty="0">
                <a:solidFill>
                  <a:schemeClr val="tx1"/>
                </a:solidFill>
              </a:rPr>
              <a:t>Examples of common data elements include the Primary Account Number (PAN), Processing Code, Amount, and Terminal Identification.</a:t>
            </a:r>
          </a:p>
        </p:txBody>
      </p:sp>
      <p:sp>
        <p:nvSpPr>
          <p:cNvPr id="3" name="Slide Number Placeholder 2">
            <a:extLst>
              <a:ext uri="{FF2B5EF4-FFF2-40B4-BE49-F238E27FC236}">
                <a16:creationId xmlns:a16="http://schemas.microsoft.com/office/drawing/2014/main" id="{B365A809-9968-3B43-00C2-56935C603182}"/>
              </a:ext>
            </a:extLst>
          </p:cNvPr>
          <p:cNvSpPr>
            <a:spLocks noGrp="1"/>
          </p:cNvSpPr>
          <p:nvPr>
            <p:ph type="sldNum" sz="quarter" idx="13"/>
          </p:nvPr>
        </p:nvSpPr>
        <p:spPr/>
        <p:txBody>
          <a:bodyPr/>
          <a:lstStyle/>
          <a:p>
            <a:fld id="{64EFF315-FA4E-4084-ACCF-A94C350B883E}" type="slidenum">
              <a:rPr lang="en-US" smtClean="0"/>
              <a:pPr/>
              <a:t>7</a:t>
            </a:fld>
            <a:endParaRPr lang="en-US" dirty="0"/>
          </a:p>
        </p:txBody>
      </p:sp>
      <p:sp>
        <p:nvSpPr>
          <p:cNvPr id="7" name="Footer Placeholder 6">
            <a:extLst>
              <a:ext uri="{FF2B5EF4-FFF2-40B4-BE49-F238E27FC236}">
                <a16:creationId xmlns:a16="http://schemas.microsoft.com/office/drawing/2014/main" id="{AF6FAEDD-C795-BB2C-BB7B-D3B5B0C0CDCA}"/>
              </a:ext>
            </a:extLst>
          </p:cNvPr>
          <p:cNvSpPr>
            <a:spLocks noGrp="1"/>
          </p:cNvSpPr>
          <p:nvPr>
            <p:ph type="ftr" sz="quarter" idx="3"/>
          </p:nvPr>
        </p:nvSpPr>
        <p:spPr/>
        <p:txBody>
          <a:bodyPr/>
          <a:lstStyle/>
          <a:p>
            <a:r>
              <a:rPr lang="en-US"/>
              <a:t>© Expleo Group  |  Confidential  |  Version 2.3  </a:t>
            </a:r>
            <a:endParaRPr lang="en-US" dirty="0"/>
          </a:p>
        </p:txBody>
      </p:sp>
    </p:spTree>
    <p:extLst>
      <p:ext uri="{BB962C8B-B14F-4D97-AF65-F5344CB8AC3E}">
        <p14:creationId xmlns:p14="http://schemas.microsoft.com/office/powerpoint/2010/main" val="160715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2816D73-188C-E0D3-3B11-06F191EDEAE6}"/>
              </a:ext>
            </a:extLst>
          </p:cNvPr>
          <p:cNvSpPr>
            <a:spLocks noGrp="1"/>
          </p:cNvSpPr>
          <p:nvPr>
            <p:ph type="title"/>
          </p:nvPr>
        </p:nvSpPr>
        <p:spPr>
          <a:xfrm>
            <a:off x="989013" y="668020"/>
            <a:ext cx="10922400" cy="1265555"/>
          </a:xfrm>
        </p:spPr>
        <p:txBody>
          <a:bodyPr/>
          <a:lstStyle/>
          <a:p>
            <a:r>
              <a:rPr lang="en-US" sz="1400" b="0" dirty="0">
                <a:solidFill>
                  <a:schemeClr val="tx1"/>
                </a:solidFill>
                <a:latin typeface="+mn-lt"/>
              </a:rPr>
              <a:t>- The Message Type Indicator (MTI) is a four-digit numeric code used in ISO 8583 messages to indicate the overall purpose and format of the message.</a:t>
            </a:r>
            <a:br>
              <a:rPr lang="en-US" sz="1400" b="0" dirty="0">
                <a:solidFill>
                  <a:schemeClr val="tx1"/>
                </a:solidFill>
                <a:latin typeface="+mn-lt"/>
              </a:rPr>
            </a:br>
            <a:r>
              <a:rPr lang="en-US" sz="1400" b="0" dirty="0">
                <a:solidFill>
                  <a:schemeClr val="tx1"/>
                </a:solidFill>
                <a:latin typeface="+mn-lt"/>
              </a:rPr>
              <a:t>- MTI serves as a vital identifier in ISO 8583 messages. It provides essential information about the transaction type and origin.</a:t>
            </a:r>
            <a:br>
              <a:rPr lang="en-US" sz="1400" b="0" dirty="0">
                <a:solidFill>
                  <a:schemeClr val="tx1"/>
                </a:solidFill>
                <a:latin typeface="+mn-lt"/>
              </a:rPr>
            </a:br>
            <a:r>
              <a:rPr lang="en-US" sz="1400" b="0" dirty="0">
                <a:solidFill>
                  <a:schemeClr val="tx1"/>
                </a:solidFill>
                <a:latin typeface="+mn-lt"/>
              </a:rPr>
              <a:t>- Understanding MTI is crucial for interpreting and processing electronic financial transactions accurately.</a:t>
            </a:r>
          </a:p>
        </p:txBody>
      </p:sp>
      <p:sp>
        <p:nvSpPr>
          <p:cNvPr id="4" name="Slide Number Placeholder 3">
            <a:extLst>
              <a:ext uri="{FF2B5EF4-FFF2-40B4-BE49-F238E27FC236}">
                <a16:creationId xmlns:a16="http://schemas.microsoft.com/office/drawing/2014/main" id="{03AF458D-3CF5-BA42-AF68-5D05BE1FB06D}"/>
              </a:ext>
            </a:extLst>
          </p:cNvPr>
          <p:cNvSpPr>
            <a:spLocks noGrp="1"/>
          </p:cNvSpPr>
          <p:nvPr>
            <p:ph type="sldNum" sz="quarter" idx="11"/>
          </p:nvPr>
        </p:nvSpPr>
        <p:spPr/>
        <p:txBody>
          <a:bodyPr/>
          <a:lstStyle/>
          <a:p>
            <a:fld id="{64EFF315-FA4E-4084-ACCF-A94C350B883E}" type="slidenum">
              <a:rPr lang="en-US" smtClean="0"/>
              <a:pPr/>
              <a:t>8</a:t>
            </a:fld>
            <a:endParaRPr lang="en-US" dirty="0"/>
          </a:p>
        </p:txBody>
      </p:sp>
      <p:sp>
        <p:nvSpPr>
          <p:cNvPr id="10" name="Text Placeholder 9">
            <a:extLst>
              <a:ext uri="{FF2B5EF4-FFF2-40B4-BE49-F238E27FC236}">
                <a16:creationId xmlns:a16="http://schemas.microsoft.com/office/drawing/2014/main" id="{9E9A07F5-7C54-ECB9-B7EA-3538FBA2F333}"/>
              </a:ext>
            </a:extLst>
          </p:cNvPr>
          <p:cNvSpPr>
            <a:spLocks noGrp="1"/>
          </p:cNvSpPr>
          <p:nvPr>
            <p:ph type="body" sz="quarter" idx="12"/>
          </p:nvPr>
        </p:nvSpPr>
        <p:spPr>
          <a:xfrm>
            <a:off x="982661" y="1933575"/>
            <a:ext cx="10922001" cy="4217988"/>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D0D0D"/>
                </a:solidFill>
                <a:effectLst/>
                <a:latin typeface="+mn-lt"/>
              </a:rPr>
              <a:t>The structure of the MTI typically follows the format: </a:t>
            </a:r>
            <a:r>
              <a:rPr kumimoji="0" lang="en-US" altLang="en-US" sz="1400" i="0" u="none" strike="noStrike" cap="none" normalizeH="0" baseline="0" dirty="0">
                <a:ln>
                  <a:noFill/>
                </a:ln>
                <a:solidFill>
                  <a:srgbClr val="0D0D0D"/>
                </a:solidFill>
                <a:effectLst/>
                <a:latin typeface="+mn-lt"/>
              </a:rPr>
              <a:t>ABCD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mn-lt"/>
              </a:rPr>
              <a:t>ABCD </a:t>
            </a:r>
            <a:endParaRPr kumimoji="0" lang="en-US" altLang="en-US" sz="1400" b="0" i="0" u="none" strike="noStrike" cap="none" normalizeH="0" baseline="0" dirty="0">
              <a:ln>
                <a:noFill/>
              </a:ln>
              <a:solidFill>
                <a:schemeClr val="tx1"/>
              </a:solidFill>
              <a:effectLst/>
              <a:latin typeface="+mn-lt"/>
            </a:endParaRPr>
          </a:p>
          <a:p>
            <a:pPr lvl="1" eaLnBrk="0" fontAlgn="base" hangingPunct="0">
              <a:spcBef>
                <a:spcPct val="0"/>
              </a:spcBef>
              <a:spcAft>
                <a:spcPct val="0"/>
              </a:spcAft>
            </a:pPr>
            <a:endParaRPr kumimoji="0" lang="en-US" altLang="en-US" sz="1000" b="0" i="0" u="none" strike="noStrike" cap="none" normalizeH="0" baseline="0" dirty="0">
              <a:ln>
                <a:noFill/>
              </a:ln>
              <a:solidFill>
                <a:srgbClr val="0D0D0D"/>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n-lt"/>
            </a:endParaRP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Example :</a:t>
            </a:r>
          </a:p>
          <a:p>
            <a:r>
              <a:rPr lang="en-US" sz="1400" b="0" dirty="0"/>
              <a:t>								</a:t>
            </a:r>
          </a:p>
          <a:p>
            <a:r>
              <a:rPr lang="en-US" sz="1400" b="0" dirty="0"/>
              <a:t>							</a:t>
            </a:r>
          </a:p>
        </p:txBody>
      </p:sp>
      <p:sp>
        <p:nvSpPr>
          <p:cNvPr id="3" name="Text Placeholder 2">
            <a:extLst>
              <a:ext uri="{FF2B5EF4-FFF2-40B4-BE49-F238E27FC236}">
                <a16:creationId xmlns:a16="http://schemas.microsoft.com/office/drawing/2014/main" id="{340AA76A-7987-199C-7488-61A3E1FCBE39}"/>
              </a:ext>
            </a:extLst>
          </p:cNvPr>
          <p:cNvSpPr>
            <a:spLocks noGrp="1"/>
          </p:cNvSpPr>
          <p:nvPr>
            <p:ph type="body" sz="quarter" idx="14"/>
          </p:nvPr>
        </p:nvSpPr>
        <p:spPr/>
        <p:txBody>
          <a:bodyPr/>
          <a:lstStyle/>
          <a:p>
            <a:pPr algn="l"/>
            <a:r>
              <a:rPr lang="en-US" sz="1400" dirty="0">
                <a:solidFill>
                  <a:schemeClr val="accent1"/>
                </a:solidFill>
              </a:rPr>
              <a:t> </a:t>
            </a:r>
          </a:p>
          <a:p>
            <a:pPr algn="l"/>
            <a:endParaRPr lang="en-US" sz="1400" dirty="0">
              <a:solidFill>
                <a:schemeClr val="accent1"/>
              </a:solidFill>
            </a:endParaRPr>
          </a:p>
        </p:txBody>
      </p:sp>
      <p:sp>
        <p:nvSpPr>
          <p:cNvPr id="5" name="Footer Placeholder 4">
            <a:extLst>
              <a:ext uri="{FF2B5EF4-FFF2-40B4-BE49-F238E27FC236}">
                <a16:creationId xmlns:a16="http://schemas.microsoft.com/office/drawing/2014/main" id="{65DE0BCD-E967-9B10-596B-8EA99A4C3DCE}"/>
              </a:ext>
            </a:extLst>
          </p:cNvPr>
          <p:cNvSpPr>
            <a:spLocks noGrp="1"/>
          </p:cNvSpPr>
          <p:nvPr>
            <p:ph type="ftr" sz="quarter" idx="3"/>
          </p:nvPr>
        </p:nvSpPr>
        <p:spPr/>
        <p:txBody>
          <a:bodyPr/>
          <a:lstStyle/>
          <a:p>
            <a:r>
              <a:rPr lang="en-US"/>
              <a:t>© Expleo Group  |  Confidential  |  Version 2.3  </a:t>
            </a:r>
            <a:endParaRPr lang="en-US" dirty="0"/>
          </a:p>
        </p:txBody>
      </p:sp>
      <p:sp>
        <p:nvSpPr>
          <p:cNvPr id="11" name="Text Placeholder 10">
            <a:extLst>
              <a:ext uri="{FF2B5EF4-FFF2-40B4-BE49-F238E27FC236}">
                <a16:creationId xmlns:a16="http://schemas.microsoft.com/office/drawing/2014/main" id="{A2AF9D7D-78B1-B7C6-A6EC-E57937F5CDCB}"/>
              </a:ext>
            </a:extLst>
          </p:cNvPr>
          <p:cNvSpPr>
            <a:spLocks noGrp="1"/>
          </p:cNvSpPr>
          <p:nvPr>
            <p:ph type="body" sz="quarter" idx="4294967295"/>
          </p:nvPr>
        </p:nvSpPr>
        <p:spPr>
          <a:xfrm>
            <a:off x="982661" y="296545"/>
            <a:ext cx="11209339" cy="371793"/>
          </a:xfrm>
        </p:spPr>
        <p:txBody>
          <a:bodyPr/>
          <a:lstStyle/>
          <a:p>
            <a:r>
              <a:rPr lang="en-US" dirty="0">
                <a:solidFill>
                  <a:schemeClr val="accent1"/>
                </a:solidFill>
              </a:rPr>
              <a:t>MTI</a:t>
            </a:r>
          </a:p>
        </p:txBody>
      </p:sp>
      <p:sp>
        <p:nvSpPr>
          <p:cNvPr id="12" name="Rectangle 1">
            <a:extLst>
              <a:ext uri="{FF2B5EF4-FFF2-40B4-BE49-F238E27FC236}">
                <a16:creationId xmlns:a16="http://schemas.microsoft.com/office/drawing/2014/main" id="{8A783981-449D-37D8-A267-8EB2B30D6DB9}"/>
              </a:ext>
            </a:extLst>
          </p:cNvPr>
          <p:cNvSpPr>
            <a:spLocks noChangeArrowheads="1"/>
          </p:cNvSpPr>
          <p:nvPr/>
        </p:nvSpPr>
        <p:spPr bwMode="auto">
          <a:xfrm>
            <a:off x="0" y="-79434"/>
            <a:ext cx="65" cy="6160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n-lt"/>
            </a:endParaRPr>
          </a:p>
        </p:txBody>
      </p:sp>
      <p:graphicFrame>
        <p:nvGraphicFramePr>
          <p:cNvPr id="14" name="Table 13">
            <a:extLst>
              <a:ext uri="{FF2B5EF4-FFF2-40B4-BE49-F238E27FC236}">
                <a16:creationId xmlns:a16="http://schemas.microsoft.com/office/drawing/2014/main" id="{B7F7699D-C636-A34B-ACCB-08890683358D}"/>
              </a:ext>
            </a:extLst>
          </p:cNvPr>
          <p:cNvGraphicFramePr>
            <a:graphicFrameLocks noGrp="1"/>
          </p:cNvGraphicFramePr>
          <p:nvPr>
            <p:extLst>
              <p:ext uri="{D42A27DB-BD31-4B8C-83A1-F6EECF244321}">
                <p14:modId xmlns:p14="http://schemas.microsoft.com/office/powerpoint/2010/main" val="2479290619"/>
              </p:ext>
            </p:extLst>
          </p:nvPr>
        </p:nvGraphicFramePr>
        <p:xfrm>
          <a:off x="989012" y="2261181"/>
          <a:ext cx="10582276" cy="2507722"/>
        </p:xfrm>
        <a:graphic>
          <a:graphicData uri="http://schemas.openxmlformats.org/drawingml/2006/table">
            <a:tbl>
              <a:tblPr firstRow="1" bandRow="1">
                <a:tableStyleId>{5C22544A-7EE6-4342-B048-85BDC9FD1C3A}</a:tableStyleId>
              </a:tblPr>
              <a:tblGrid>
                <a:gridCol w="3524252">
                  <a:extLst>
                    <a:ext uri="{9D8B030D-6E8A-4147-A177-3AD203B41FA5}">
                      <a16:colId xmlns:a16="http://schemas.microsoft.com/office/drawing/2014/main" val="2435791957"/>
                    </a:ext>
                  </a:extLst>
                </a:gridCol>
                <a:gridCol w="7058024">
                  <a:extLst>
                    <a:ext uri="{9D8B030D-6E8A-4147-A177-3AD203B41FA5}">
                      <a16:colId xmlns:a16="http://schemas.microsoft.com/office/drawing/2014/main" val="295631575"/>
                    </a:ext>
                  </a:extLst>
                </a:gridCol>
              </a:tblGrid>
              <a:tr h="358882">
                <a:tc>
                  <a:txBody>
                    <a:bodyPr/>
                    <a:lstStyle/>
                    <a:p>
                      <a:r>
                        <a:rPr lang="en-US" sz="1300" dirty="0"/>
                        <a:t>Digit</a:t>
                      </a:r>
                    </a:p>
                  </a:txBody>
                  <a:tcPr/>
                </a:tc>
                <a:tc>
                  <a:txBody>
                    <a:bodyPr/>
                    <a:lstStyle/>
                    <a:p>
                      <a:r>
                        <a:rPr lang="en-US" sz="1300" dirty="0"/>
                        <a:t>Meaning</a:t>
                      </a:r>
                    </a:p>
                  </a:txBody>
                  <a:tcPr/>
                </a:tc>
                <a:extLst>
                  <a:ext uri="{0D108BD9-81ED-4DB2-BD59-A6C34878D82A}">
                    <a16:rowId xmlns:a16="http://schemas.microsoft.com/office/drawing/2014/main" val="2051973680"/>
                  </a:ext>
                </a:extLst>
              </a:tr>
              <a:tr h="455511">
                <a:tc>
                  <a:txBody>
                    <a:bodyPr/>
                    <a:lstStyle/>
                    <a:p>
                      <a:r>
                        <a:rPr kumimoji="0" lang="en-US" altLang="en-US" sz="1300" b="0" i="0" u="none" strike="noStrike" cap="none" normalizeH="0" baseline="0" dirty="0">
                          <a:ln>
                            <a:noFill/>
                          </a:ln>
                          <a:solidFill>
                            <a:schemeClr val="tx1"/>
                          </a:solidFill>
                          <a:effectLst/>
                          <a:latin typeface="+mn-lt"/>
                        </a:rPr>
                        <a:t>Message Class (A):</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cap="none" normalizeH="0" baseline="0" dirty="0">
                          <a:ln>
                            <a:noFill/>
                          </a:ln>
                          <a:solidFill>
                            <a:schemeClr val="tx1"/>
                          </a:solidFill>
                          <a:effectLst/>
                          <a:latin typeface="+mn-lt"/>
                        </a:rPr>
                        <a:t>Indicates the general category or class of the message.</a:t>
                      </a:r>
                    </a:p>
                    <a:p>
                      <a:endParaRPr lang="en-US" sz="1300" dirty="0"/>
                    </a:p>
                  </a:txBody>
                  <a:tcPr/>
                </a:tc>
                <a:extLst>
                  <a:ext uri="{0D108BD9-81ED-4DB2-BD59-A6C34878D82A}">
                    <a16:rowId xmlns:a16="http://schemas.microsoft.com/office/drawing/2014/main" val="3382208260"/>
                  </a:ext>
                </a:extLst>
              </a:tr>
              <a:tr h="4587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cap="none" normalizeH="0" baseline="0" dirty="0">
                          <a:ln>
                            <a:noFill/>
                          </a:ln>
                          <a:solidFill>
                            <a:schemeClr val="tx1"/>
                          </a:solidFill>
                          <a:effectLst/>
                          <a:latin typeface="+mn-lt"/>
                        </a:rPr>
                        <a:t>Message Function (B):</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cap="none" normalizeH="0" baseline="0" dirty="0">
                          <a:ln>
                            <a:noFill/>
                          </a:ln>
                          <a:solidFill>
                            <a:schemeClr val="tx1"/>
                          </a:solidFill>
                          <a:effectLst/>
                          <a:latin typeface="+mn-lt"/>
                        </a:rPr>
                        <a:t>Specifies the specific function or purpose of the message within its class.</a:t>
                      </a:r>
                    </a:p>
                    <a:p>
                      <a:endParaRPr lang="en-US" sz="1300" dirty="0"/>
                    </a:p>
                  </a:txBody>
                  <a:tcPr/>
                </a:tc>
                <a:extLst>
                  <a:ext uri="{0D108BD9-81ED-4DB2-BD59-A6C34878D82A}">
                    <a16:rowId xmlns:a16="http://schemas.microsoft.com/office/drawing/2014/main" val="1302516282"/>
                  </a:ext>
                </a:extLst>
              </a:tr>
              <a:tr h="455511">
                <a:tc>
                  <a:txBody>
                    <a:bodyPr/>
                    <a:lstStyle/>
                    <a:p>
                      <a:r>
                        <a:rPr kumimoji="0" lang="en-US" altLang="en-US" sz="1300" b="0" i="0" u="none" strike="noStrike" cap="none" normalizeH="0" baseline="0" dirty="0">
                          <a:ln>
                            <a:noFill/>
                          </a:ln>
                          <a:solidFill>
                            <a:schemeClr val="tx1"/>
                          </a:solidFill>
                          <a:effectLst/>
                          <a:latin typeface="+mn-lt"/>
                        </a:rPr>
                        <a:t>Message Origin (C):</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cap="none" normalizeH="0" baseline="0" dirty="0">
                          <a:ln>
                            <a:noFill/>
                          </a:ln>
                          <a:solidFill>
                            <a:schemeClr val="tx1"/>
                          </a:solidFill>
                          <a:effectLst/>
                          <a:latin typeface="+mn-lt"/>
                        </a:rPr>
                        <a:t>Indicates the source or origin of the message.</a:t>
                      </a:r>
                    </a:p>
                    <a:p>
                      <a:endParaRPr lang="en-US" sz="1300" dirty="0"/>
                    </a:p>
                  </a:txBody>
                  <a:tcPr/>
                </a:tc>
                <a:extLst>
                  <a:ext uri="{0D108BD9-81ED-4DB2-BD59-A6C34878D82A}">
                    <a16:rowId xmlns:a16="http://schemas.microsoft.com/office/drawing/2014/main" val="1045732338"/>
                  </a:ext>
                </a:extLst>
              </a:tr>
              <a:tr h="64307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0" dirty="0"/>
                        <a:t>L</a:t>
                      </a:r>
                      <a:r>
                        <a:rPr kumimoji="0" lang="en-US" altLang="en-US" sz="1300" b="0" i="0" u="none" strike="noStrike" cap="none" normalizeH="0" baseline="0" dirty="0">
                          <a:ln>
                            <a:noFill/>
                          </a:ln>
                          <a:solidFill>
                            <a:schemeClr val="tx1"/>
                          </a:solidFill>
                          <a:effectLst/>
                          <a:latin typeface="+mn-lt"/>
                        </a:rPr>
                        <a:t>ocation of the message source (D):</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cap="none" normalizeH="0" baseline="0" dirty="0">
                          <a:ln>
                            <a:noFill/>
                          </a:ln>
                          <a:solidFill>
                            <a:schemeClr val="tx1"/>
                          </a:solidFill>
                          <a:effectLst/>
                          <a:latin typeface="+mn-lt"/>
                        </a:rPr>
                        <a:t>Position four of the MTI defines the location of the message source within the payment chain.</a:t>
                      </a:r>
                    </a:p>
                    <a:p>
                      <a:endParaRPr lang="en-US" sz="1300" dirty="0"/>
                    </a:p>
                  </a:txBody>
                  <a:tcPr/>
                </a:tc>
                <a:extLst>
                  <a:ext uri="{0D108BD9-81ED-4DB2-BD59-A6C34878D82A}">
                    <a16:rowId xmlns:a16="http://schemas.microsoft.com/office/drawing/2014/main" val="3185602896"/>
                  </a:ext>
                </a:extLst>
              </a:tr>
            </a:tbl>
          </a:graphicData>
        </a:graphic>
      </p:graphicFrame>
      <p:graphicFrame>
        <p:nvGraphicFramePr>
          <p:cNvPr id="17" name="Table 16">
            <a:extLst>
              <a:ext uri="{FF2B5EF4-FFF2-40B4-BE49-F238E27FC236}">
                <a16:creationId xmlns:a16="http://schemas.microsoft.com/office/drawing/2014/main" id="{1F28B05C-6EAB-3732-B8BF-80D124917C6C}"/>
              </a:ext>
            </a:extLst>
          </p:cNvPr>
          <p:cNvGraphicFramePr>
            <a:graphicFrameLocks noGrp="1"/>
          </p:cNvGraphicFramePr>
          <p:nvPr>
            <p:extLst>
              <p:ext uri="{D42A27DB-BD31-4B8C-83A1-F6EECF244321}">
                <p14:modId xmlns:p14="http://schemas.microsoft.com/office/powerpoint/2010/main" val="537810282"/>
              </p:ext>
            </p:extLst>
          </p:nvPr>
        </p:nvGraphicFramePr>
        <p:xfrm>
          <a:off x="989013" y="5153660"/>
          <a:ext cx="10582275" cy="1036320"/>
        </p:xfrm>
        <a:graphic>
          <a:graphicData uri="http://schemas.openxmlformats.org/drawingml/2006/table">
            <a:tbl>
              <a:tblPr firstRow="1" bandRow="1">
                <a:tableStyleId>{5C22544A-7EE6-4342-B048-85BDC9FD1C3A}</a:tableStyleId>
              </a:tblPr>
              <a:tblGrid>
                <a:gridCol w="799309">
                  <a:extLst>
                    <a:ext uri="{9D8B030D-6E8A-4147-A177-3AD203B41FA5}">
                      <a16:colId xmlns:a16="http://schemas.microsoft.com/office/drawing/2014/main" val="518184449"/>
                    </a:ext>
                  </a:extLst>
                </a:gridCol>
                <a:gridCol w="2381248">
                  <a:extLst>
                    <a:ext uri="{9D8B030D-6E8A-4147-A177-3AD203B41FA5}">
                      <a16:colId xmlns:a16="http://schemas.microsoft.com/office/drawing/2014/main" val="2194647326"/>
                    </a:ext>
                  </a:extLst>
                </a:gridCol>
                <a:gridCol w="7401718">
                  <a:extLst>
                    <a:ext uri="{9D8B030D-6E8A-4147-A177-3AD203B41FA5}">
                      <a16:colId xmlns:a16="http://schemas.microsoft.com/office/drawing/2014/main" val="1920889569"/>
                    </a:ext>
                  </a:extLst>
                </a:gridCol>
              </a:tblGrid>
              <a:tr h="370840">
                <a:tc>
                  <a:txBody>
                    <a:bodyPr/>
                    <a:lstStyle/>
                    <a:p>
                      <a:r>
                        <a:rPr lang="en-US" sz="1400" b="0" dirty="0">
                          <a:solidFill>
                            <a:schemeClr val="tx1"/>
                          </a:solidFill>
                        </a:rPr>
                        <a:t>0100</a:t>
                      </a:r>
                      <a:endParaRPr lang="en-US" sz="1400" dirty="0">
                        <a:solidFill>
                          <a:schemeClr val="tx1"/>
                        </a:solidFill>
                      </a:endParaRPr>
                    </a:p>
                  </a:txBody>
                  <a:tcPr/>
                </a:tc>
                <a:tc>
                  <a:txBody>
                    <a:bodyPr/>
                    <a:lstStyle/>
                    <a:p>
                      <a:r>
                        <a:rPr lang="en-US" sz="1400" b="0" dirty="0">
                          <a:solidFill>
                            <a:schemeClr val="tx1"/>
                          </a:solidFill>
                        </a:rPr>
                        <a:t>Authorization Request</a:t>
                      </a:r>
                      <a:endParaRPr lang="en-US" sz="1400" dirty="0">
                        <a:solidFill>
                          <a:schemeClr val="tx1"/>
                        </a:solidFill>
                      </a:endParaRPr>
                    </a:p>
                  </a:txBody>
                  <a:tcPr/>
                </a:tc>
                <a:tc>
                  <a:txBody>
                    <a:bodyPr/>
                    <a:lstStyle/>
                    <a:p>
                      <a:r>
                        <a:rPr lang="en-US" sz="1400" b="0" dirty="0">
                          <a:solidFill>
                            <a:schemeClr val="tx1"/>
                          </a:solidFill>
                        </a:rPr>
                        <a:t>Request from a point-of-sale terminal for authorization for a cardholder purchase</a:t>
                      </a:r>
                      <a:endParaRPr lang="en-US" sz="1400" dirty="0">
                        <a:solidFill>
                          <a:schemeClr val="tx1"/>
                        </a:solidFill>
                      </a:endParaRPr>
                    </a:p>
                  </a:txBody>
                  <a:tcPr/>
                </a:tc>
                <a:extLst>
                  <a:ext uri="{0D108BD9-81ED-4DB2-BD59-A6C34878D82A}">
                    <a16:rowId xmlns:a16="http://schemas.microsoft.com/office/drawing/2014/main" val="1475841461"/>
                  </a:ext>
                </a:extLst>
              </a:tr>
              <a:tr h="0">
                <a:tc>
                  <a:txBody>
                    <a:bodyPr/>
                    <a:lstStyle/>
                    <a:p>
                      <a:r>
                        <a:rPr lang="en-US" sz="1400" b="0" dirty="0">
                          <a:solidFill>
                            <a:schemeClr val="tx1"/>
                          </a:solidFill>
                        </a:rPr>
                        <a:t>0110</a:t>
                      </a:r>
                      <a:endParaRPr lang="en-US" sz="1400" dirty="0">
                        <a:solidFill>
                          <a:schemeClr val="tx1"/>
                        </a:solidFill>
                      </a:endParaRPr>
                    </a:p>
                  </a:txBody>
                  <a:tcPr/>
                </a:tc>
                <a:tc>
                  <a:txBody>
                    <a:bodyPr/>
                    <a:lstStyle/>
                    <a:p>
                      <a:r>
                        <a:rPr lang="en-US" sz="1400" b="0" dirty="0">
                          <a:solidFill>
                            <a:schemeClr val="tx1"/>
                          </a:solidFill>
                        </a:rPr>
                        <a:t>Authorization Response</a:t>
                      </a:r>
                      <a:endParaRPr lang="en-US" sz="1400" dirty="0">
                        <a:solidFill>
                          <a:schemeClr val="tx1"/>
                        </a:solidFill>
                      </a:endParaRPr>
                    </a:p>
                  </a:txBody>
                  <a:tcPr/>
                </a:tc>
                <a:tc>
                  <a:txBody>
                    <a:bodyPr/>
                    <a:lstStyle/>
                    <a:p>
                      <a:r>
                        <a:rPr lang="en-US" sz="1400" b="0" dirty="0">
                          <a:solidFill>
                            <a:schemeClr val="tx1"/>
                          </a:solidFill>
                        </a:rPr>
                        <a:t>Request response to a point-of-sale terminal for authorization for a cardholder purchase</a:t>
                      </a:r>
                      <a:endParaRPr lang="en-US" sz="1400" dirty="0">
                        <a:solidFill>
                          <a:schemeClr val="tx1"/>
                        </a:solidFill>
                      </a:endParaRPr>
                    </a:p>
                  </a:txBody>
                  <a:tcPr/>
                </a:tc>
                <a:extLst>
                  <a:ext uri="{0D108BD9-81ED-4DB2-BD59-A6C34878D82A}">
                    <a16:rowId xmlns:a16="http://schemas.microsoft.com/office/drawing/2014/main" val="446688547"/>
                  </a:ext>
                </a:extLst>
              </a:tr>
            </a:tbl>
          </a:graphicData>
        </a:graphic>
      </p:graphicFrame>
    </p:spTree>
    <p:extLst>
      <p:ext uri="{BB962C8B-B14F-4D97-AF65-F5344CB8AC3E}">
        <p14:creationId xmlns:p14="http://schemas.microsoft.com/office/powerpoint/2010/main" val="204559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B3C89-B918-6BC1-06C5-B1E22022AD44}"/>
              </a:ext>
            </a:extLst>
          </p:cNvPr>
          <p:cNvSpPr>
            <a:spLocks noGrp="1"/>
          </p:cNvSpPr>
          <p:nvPr>
            <p:ph type="body" sz="quarter" idx="10"/>
          </p:nvPr>
        </p:nvSpPr>
        <p:spPr/>
        <p:txBody>
          <a:bodyPr/>
          <a:lstStyle/>
          <a:p>
            <a:r>
              <a:rPr lang="en-US" dirty="0"/>
              <a:t>Bit Map</a:t>
            </a:r>
          </a:p>
        </p:txBody>
      </p:sp>
      <p:sp>
        <p:nvSpPr>
          <p:cNvPr id="3" name="Text Placeholder 2">
            <a:extLst>
              <a:ext uri="{FF2B5EF4-FFF2-40B4-BE49-F238E27FC236}">
                <a16:creationId xmlns:a16="http://schemas.microsoft.com/office/drawing/2014/main" id="{4C1ACA38-7CE7-EB5E-1C69-8B984586709D}"/>
              </a:ext>
            </a:extLst>
          </p:cNvPr>
          <p:cNvSpPr>
            <a:spLocks noGrp="1"/>
          </p:cNvSpPr>
          <p:nvPr>
            <p:ph type="body" sz="quarter" idx="11"/>
          </p:nvPr>
        </p:nvSpPr>
        <p:spPr>
          <a:xfrm>
            <a:off x="982663" y="809625"/>
            <a:ext cx="9485312" cy="5341938"/>
          </a:xfrm>
        </p:spPr>
        <p:txBody>
          <a:bodyPr/>
          <a:lstStyle/>
          <a:p>
            <a:pPr marL="285750" indent="-285750" algn="just">
              <a:buFont typeface="Arial" panose="020B0604020202020204" pitchFamily="34" charset="0"/>
              <a:buChar char="•"/>
            </a:pPr>
            <a:r>
              <a:rPr lang="en-US" sz="1400" b="0" dirty="0">
                <a:solidFill>
                  <a:schemeClr val="tx1"/>
                </a:solidFill>
              </a:rPr>
              <a:t>Bitmaps are fundamental components of ISO 8583 messages used to indicate the presence or absence of data elements within the message.</a:t>
            </a:r>
          </a:p>
          <a:p>
            <a:pPr marL="285750" indent="-285750" algn="just">
              <a:buFont typeface="Arial" panose="020B0604020202020204" pitchFamily="34" charset="0"/>
              <a:buChar char="•"/>
            </a:pPr>
            <a:r>
              <a:rPr lang="en-US" sz="1400" b="0" dirty="0">
                <a:solidFill>
                  <a:schemeClr val="tx1"/>
                </a:solidFill>
              </a:rPr>
              <a:t>Primary Bitmap covers the first 64 data elements, while the Secondary Bitmap extends beyond.</a:t>
            </a:r>
          </a:p>
          <a:p>
            <a:pPr marL="285750" indent="-285750" algn="just">
              <a:buFont typeface="Arial" panose="020B0604020202020204" pitchFamily="34" charset="0"/>
              <a:buChar char="•"/>
            </a:pPr>
            <a:r>
              <a:rPr lang="en-US" sz="1400" b="0" dirty="0">
                <a:solidFill>
                  <a:schemeClr val="tx1"/>
                </a:solidFill>
              </a:rPr>
              <a:t>Efficiently represents data element presence, optimizing message size and processing.</a:t>
            </a:r>
          </a:p>
          <a:p>
            <a:pPr marL="285750" indent="-285750" algn="just">
              <a:buFont typeface="Arial" panose="020B0604020202020204" pitchFamily="34" charset="0"/>
              <a:buChar char="•"/>
            </a:pPr>
            <a:r>
              <a:rPr lang="en-US" sz="1400" b="0" dirty="0">
                <a:solidFill>
                  <a:schemeClr val="tx1"/>
                </a:solidFill>
              </a:rPr>
              <a:t>A Bitmap will be represented in hexadecimal value primary bitmap will be 16 digits and secondary bitmap will be additional 16 digits to find the field present in the particular ISO massage convert the hex values into binary values where 16 Hex digits will be converted to 64 Binary digits [64 fields].</a:t>
            </a:r>
          </a:p>
          <a:p>
            <a:pPr marL="285750" indent="-285750" algn="just">
              <a:buFont typeface="Arial" panose="020B0604020202020204" pitchFamily="34" charset="0"/>
              <a:buChar char="•"/>
            </a:pPr>
            <a:r>
              <a:rPr lang="en-US" sz="1400" b="0" dirty="0">
                <a:solidFill>
                  <a:schemeClr val="tx1"/>
                </a:solidFill>
              </a:rPr>
              <a:t>The 1</a:t>
            </a:r>
            <a:r>
              <a:rPr lang="en-US" sz="1400" b="0" baseline="30000" dirty="0">
                <a:solidFill>
                  <a:schemeClr val="tx1"/>
                </a:solidFill>
              </a:rPr>
              <a:t>st</a:t>
            </a:r>
            <a:r>
              <a:rPr lang="en-US" sz="1400" b="0" dirty="0">
                <a:solidFill>
                  <a:schemeClr val="tx1"/>
                </a:solidFill>
              </a:rPr>
              <a:t> digit of the converted binary value represents the 1</a:t>
            </a:r>
            <a:r>
              <a:rPr lang="en-US" sz="1400" b="0" baseline="30000" dirty="0">
                <a:solidFill>
                  <a:schemeClr val="tx1"/>
                </a:solidFill>
              </a:rPr>
              <a:t>st</a:t>
            </a:r>
            <a:r>
              <a:rPr lang="en-US" sz="1400" b="0" dirty="0">
                <a:solidFill>
                  <a:schemeClr val="tx1"/>
                </a:solidFill>
              </a:rPr>
              <a:t> field. If the binary value is </a:t>
            </a:r>
            <a:r>
              <a:rPr lang="en-US" sz="1400" dirty="0">
                <a:solidFill>
                  <a:schemeClr val="tx1"/>
                </a:solidFill>
              </a:rPr>
              <a:t>0</a:t>
            </a:r>
            <a:r>
              <a:rPr lang="en-US" sz="1400" b="0" dirty="0">
                <a:solidFill>
                  <a:schemeClr val="tx1"/>
                </a:solidFill>
              </a:rPr>
              <a:t> it indicates the particular is empty if the value is 1 it indicates the field contains data.</a:t>
            </a:r>
          </a:p>
          <a:p>
            <a:pPr marL="285750" indent="-285750">
              <a:buFont typeface="Arial" panose="020B0604020202020204" pitchFamily="34" charset="0"/>
              <a:buChar char="•"/>
            </a:pPr>
            <a:endParaRPr lang="en-US" sz="1400" b="0" dirty="0">
              <a:solidFill>
                <a:schemeClr val="tx1"/>
              </a:solidFill>
            </a:endParaRPr>
          </a:p>
          <a:p>
            <a:pPr marL="285750" indent="-285750">
              <a:buFont typeface="Arial" panose="020B0604020202020204" pitchFamily="34" charset="0"/>
              <a:buChar char="•"/>
            </a:pPr>
            <a:r>
              <a:rPr lang="en-US" sz="1400" b="0" dirty="0">
                <a:solidFill>
                  <a:schemeClr val="tx1"/>
                </a:solidFill>
              </a:rPr>
              <a:t>Example:</a:t>
            </a:r>
          </a:p>
          <a:p>
            <a:endParaRPr lang="en-US" sz="1400" b="0" dirty="0">
              <a:solidFill>
                <a:schemeClr val="tx1"/>
              </a:solidFill>
            </a:endParaRPr>
          </a:p>
          <a:p>
            <a:endParaRPr lang="en-US" sz="1400" b="0" dirty="0">
              <a:solidFill>
                <a:schemeClr val="tx1"/>
              </a:solidFill>
            </a:endParaRPr>
          </a:p>
          <a:p>
            <a:endParaRPr lang="en-US" sz="1400" b="0" dirty="0">
              <a:solidFill>
                <a:schemeClr val="tx1"/>
              </a:solidFill>
            </a:endParaRPr>
          </a:p>
          <a:p>
            <a:endParaRPr lang="en-US" sz="1400" b="0" dirty="0">
              <a:solidFill>
                <a:schemeClr val="tx1"/>
              </a:solidFill>
            </a:endParaRPr>
          </a:p>
          <a:p>
            <a:r>
              <a:rPr lang="en-US" sz="1400" b="0" dirty="0">
                <a:solidFill>
                  <a:schemeClr val="tx1"/>
                </a:solidFill>
              </a:rPr>
              <a:t>The 3</a:t>
            </a:r>
            <a:r>
              <a:rPr lang="en-US" sz="1400" b="0" baseline="30000" dirty="0">
                <a:solidFill>
                  <a:schemeClr val="tx1"/>
                </a:solidFill>
              </a:rPr>
              <a:t>rd</a:t>
            </a:r>
            <a:r>
              <a:rPr lang="en-US" sz="1400" b="0" dirty="0">
                <a:solidFill>
                  <a:schemeClr val="tx1"/>
                </a:solidFill>
              </a:rPr>
              <a:t> digit from the left (Converted to Binary) indicates the field 3 of the ISO Message, The value 1 implies the field 3 of the ISO message is present in the ISO </a:t>
            </a:r>
            <a:r>
              <a:rPr lang="en-US" sz="1400" b="0" dirty="0" err="1">
                <a:solidFill>
                  <a:schemeClr val="tx1"/>
                </a:solidFill>
              </a:rPr>
              <a:t>Messge</a:t>
            </a:r>
            <a:r>
              <a:rPr lang="en-US" sz="1400" b="0" dirty="0">
                <a:solidFill>
                  <a:schemeClr val="tx1"/>
                </a:solidFill>
              </a:rPr>
              <a:t>.</a:t>
            </a:r>
          </a:p>
        </p:txBody>
      </p:sp>
      <p:sp>
        <p:nvSpPr>
          <p:cNvPr id="4" name="Slide Number Placeholder 3">
            <a:extLst>
              <a:ext uri="{FF2B5EF4-FFF2-40B4-BE49-F238E27FC236}">
                <a16:creationId xmlns:a16="http://schemas.microsoft.com/office/drawing/2014/main" id="{03F20CD2-9DA8-6B5E-22E0-D934E76C3DDD}"/>
              </a:ext>
            </a:extLst>
          </p:cNvPr>
          <p:cNvSpPr>
            <a:spLocks noGrp="1"/>
          </p:cNvSpPr>
          <p:nvPr>
            <p:ph type="sldNum" sz="quarter" idx="13"/>
          </p:nvPr>
        </p:nvSpPr>
        <p:spPr/>
        <p:txBody>
          <a:bodyPr/>
          <a:lstStyle/>
          <a:p>
            <a:fld id="{64EFF315-FA4E-4084-ACCF-A94C350B883E}" type="slidenum">
              <a:rPr lang="en-US" smtClean="0"/>
              <a:pPr/>
              <a:t>9</a:t>
            </a:fld>
            <a:endParaRPr lang="en-US" dirty="0"/>
          </a:p>
        </p:txBody>
      </p:sp>
      <p:sp>
        <p:nvSpPr>
          <p:cNvPr id="5" name="Footer Placeholder 4">
            <a:extLst>
              <a:ext uri="{FF2B5EF4-FFF2-40B4-BE49-F238E27FC236}">
                <a16:creationId xmlns:a16="http://schemas.microsoft.com/office/drawing/2014/main" id="{F5AE392B-2A33-0062-9327-8D52E72E0DDA}"/>
              </a:ext>
            </a:extLst>
          </p:cNvPr>
          <p:cNvSpPr>
            <a:spLocks noGrp="1"/>
          </p:cNvSpPr>
          <p:nvPr>
            <p:ph type="ftr" sz="quarter" idx="3"/>
          </p:nvPr>
        </p:nvSpPr>
        <p:spPr/>
        <p:txBody>
          <a:bodyPr/>
          <a:lstStyle/>
          <a:p>
            <a:r>
              <a:rPr lang="en-US"/>
              <a:t>© Expleo Group  |  Confidential  |  Version 2.3  </a:t>
            </a:r>
            <a:endParaRPr lang="en-US" dirty="0"/>
          </a:p>
        </p:txBody>
      </p:sp>
      <p:graphicFrame>
        <p:nvGraphicFramePr>
          <p:cNvPr id="6" name="Table 5">
            <a:extLst>
              <a:ext uri="{FF2B5EF4-FFF2-40B4-BE49-F238E27FC236}">
                <a16:creationId xmlns:a16="http://schemas.microsoft.com/office/drawing/2014/main" id="{4B8D97CB-A601-E31C-1FA7-D97BB9AAC09C}"/>
              </a:ext>
            </a:extLst>
          </p:cNvPr>
          <p:cNvGraphicFramePr>
            <a:graphicFrameLocks noGrp="1"/>
          </p:cNvGraphicFramePr>
          <p:nvPr>
            <p:extLst>
              <p:ext uri="{D42A27DB-BD31-4B8C-83A1-F6EECF244321}">
                <p14:modId xmlns:p14="http://schemas.microsoft.com/office/powerpoint/2010/main" val="4220750626"/>
              </p:ext>
            </p:extLst>
          </p:nvPr>
        </p:nvGraphicFramePr>
        <p:xfrm>
          <a:off x="989012" y="3752850"/>
          <a:ext cx="9478964" cy="879287"/>
        </p:xfrm>
        <a:graphic>
          <a:graphicData uri="http://schemas.openxmlformats.org/drawingml/2006/table">
            <a:tbl>
              <a:tblPr firstRow="1" bandRow="1">
                <a:tableStyleId>{5C22544A-7EE6-4342-B048-85BDC9FD1C3A}</a:tableStyleId>
              </a:tblPr>
              <a:tblGrid>
                <a:gridCol w="2030414">
                  <a:extLst>
                    <a:ext uri="{9D8B030D-6E8A-4147-A177-3AD203B41FA5}">
                      <a16:colId xmlns:a16="http://schemas.microsoft.com/office/drawing/2014/main" val="1893551468"/>
                    </a:ext>
                  </a:extLst>
                </a:gridCol>
                <a:gridCol w="7448550">
                  <a:extLst>
                    <a:ext uri="{9D8B030D-6E8A-4147-A177-3AD203B41FA5}">
                      <a16:colId xmlns:a16="http://schemas.microsoft.com/office/drawing/2014/main" val="1770864916"/>
                    </a:ext>
                  </a:extLst>
                </a:gridCol>
              </a:tblGrid>
              <a:tr h="348379">
                <a:tc>
                  <a:txBody>
                    <a:bodyPr/>
                    <a:lstStyle/>
                    <a:p>
                      <a:r>
                        <a:rPr lang="en-US" sz="1400" b="0" dirty="0">
                          <a:solidFill>
                            <a:schemeClr val="tx1"/>
                          </a:solidFill>
                        </a:rPr>
                        <a:t>Bit Map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highlight>
                            <a:srgbClr val="FFFF00"/>
                          </a:highlight>
                        </a:rPr>
                        <a:t>3</a:t>
                      </a:r>
                      <a:r>
                        <a:rPr lang="en-US" sz="1400" b="0" dirty="0">
                          <a:solidFill>
                            <a:schemeClr val="tx1"/>
                          </a:solidFill>
                        </a:rPr>
                        <a:t>230058020C09200</a:t>
                      </a:r>
                    </a:p>
                    <a:p>
                      <a:endParaRPr lang="en-US" sz="1400" dirty="0"/>
                    </a:p>
                  </a:txBody>
                  <a:tcPr/>
                </a:tc>
                <a:extLst>
                  <a:ext uri="{0D108BD9-81ED-4DB2-BD59-A6C34878D82A}">
                    <a16:rowId xmlns:a16="http://schemas.microsoft.com/office/drawing/2014/main" val="1912149886"/>
                  </a:ext>
                </a:extLst>
              </a:tr>
              <a:tr h="361127">
                <a:tc>
                  <a:txBody>
                    <a:bodyPr/>
                    <a:lstStyle/>
                    <a:p>
                      <a:r>
                        <a:rPr lang="en-US" sz="1400" b="0" dirty="0">
                          <a:solidFill>
                            <a:schemeClr val="tx1"/>
                          </a:solidFill>
                        </a:rPr>
                        <a:t>Converted to Binary </a:t>
                      </a:r>
                      <a:endParaRPr lang="en-US" sz="1400" dirty="0"/>
                    </a:p>
                  </a:txBody>
                  <a:tcPr/>
                </a:tc>
                <a:tc>
                  <a:txBody>
                    <a:bodyPr/>
                    <a:lstStyle/>
                    <a:p>
                      <a:r>
                        <a:rPr lang="en-US" sz="1400" b="0" dirty="0">
                          <a:solidFill>
                            <a:schemeClr val="tx1"/>
                          </a:solidFill>
                          <a:highlight>
                            <a:srgbClr val="FFFF00"/>
                          </a:highlight>
                        </a:rPr>
                        <a:t>00</a:t>
                      </a:r>
                      <a:r>
                        <a:rPr lang="en-US" sz="1400" b="0" dirty="0">
                          <a:solidFill>
                            <a:schemeClr val="tx1"/>
                          </a:solidFill>
                          <a:highlight>
                            <a:srgbClr val="FF0000"/>
                          </a:highlight>
                        </a:rPr>
                        <a:t>1</a:t>
                      </a:r>
                      <a:r>
                        <a:rPr lang="en-US" sz="1400" b="0" dirty="0">
                          <a:solidFill>
                            <a:schemeClr val="tx1"/>
                          </a:solidFill>
                          <a:highlight>
                            <a:srgbClr val="FFFF00"/>
                          </a:highlight>
                        </a:rPr>
                        <a:t>1</a:t>
                      </a:r>
                      <a:r>
                        <a:rPr lang="en-US" sz="1400" b="0" dirty="0">
                          <a:solidFill>
                            <a:schemeClr val="tx1"/>
                          </a:solidFill>
                        </a:rPr>
                        <a:t>001000110000000001011000000000100000110000001001001000000000</a:t>
                      </a:r>
                      <a:endParaRPr lang="en-US" sz="1400" dirty="0"/>
                    </a:p>
                  </a:txBody>
                  <a:tcPr/>
                </a:tc>
                <a:extLst>
                  <a:ext uri="{0D108BD9-81ED-4DB2-BD59-A6C34878D82A}">
                    <a16:rowId xmlns:a16="http://schemas.microsoft.com/office/drawing/2014/main" val="1628165540"/>
                  </a:ext>
                </a:extLst>
              </a:tr>
            </a:tbl>
          </a:graphicData>
        </a:graphic>
      </p:graphicFrame>
    </p:spTree>
    <p:extLst>
      <p:ext uri="{BB962C8B-B14F-4D97-AF65-F5344CB8AC3E}">
        <p14:creationId xmlns:p14="http://schemas.microsoft.com/office/powerpoint/2010/main" val="3293577296"/>
      </p:ext>
    </p:extLst>
  </p:cSld>
  <p:clrMapOvr>
    <a:masterClrMapping/>
  </p:clrMapOvr>
</p:sld>
</file>

<file path=ppt/theme/theme1.xml><?xml version="1.0" encoding="utf-8"?>
<a:theme xmlns:a="http://schemas.openxmlformats.org/drawingml/2006/main" name="Newco_Master_2019">
  <a:themeElements>
    <a:clrScheme name="Benutzerdefiniert 52">
      <a:dk1>
        <a:sysClr val="windowText" lastClr="000000"/>
      </a:dk1>
      <a:lt1>
        <a:srgbClr val="FFFFFF"/>
      </a:lt1>
      <a:dk2>
        <a:srgbClr val="404040"/>
      </a:dk2>
      <a:lt2>
        <a:srgbClr val="E2E2E2"/>
      </a:lt2>
      <a:accent1>
        <a:srgbClr val="6846C6"/>
      </a:accent1>
      <a:accent2>
        <a:srgbClr val="805CE5"/>
      </a:accent2>
      <a:accent3>
        <a:srgbClr val="23B3D9"/>
      </a:accent3>
      <a:accent4>
        <a:srgbClr val="4BCCB9"/>
      </a:accent4>
      <a:accent5>
        <a:srgbClr val="BC22BF"/>
      </a:accent5>
      <a:accent6>
        <a:srgbClr val="EC6F62"/>
      </a:accent6>
      <a:hlink>
        <a:srgbClr val="C2B5E8"/>
      </a:hlink>
      <a:folHlink>
        <a:srgbClr val="92E0D5"/>
      </a:folHlink>
    </a:clrScheme>
    <a:fontScheme name="Newco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100" dirty="0" err="1" smtClean="0">
            <a:solidFill>
              <a:schemeClr val="tx2"/>
            </a:solidFill>
          </a:defRPr>
        </a:defPPr>
      </a:lstStyle>
    </a:txDef>
  </a:objectDefaults>
  <a:extraClrSchemeLst/>
  <a:extLst>
    <a:ext uri="{05A4C25C-085E-4340-85A3-A5531E510DB2}">
      <thm15:themeFamily xmlns:thm15="http://schemas.microsoft.com/office/thememl/2012/main" name="Newco ppt master_confidential" id="{D3239FEA-8BF2-404E-A200-332030F1C899}" vid="{692CEDAA-1FD0-4AE4-BB72-F38B9412A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5302</TotalTime>
  <Words>4300</Words>
  <Application>Microsoft Office PowerPoint</Application>
  <PresentationFormat>Widescreen</PresentationFormat>
  <Paragraphs>469</Paragraphs>
  <Slides>26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Söhne</vt:lpstr>
      <vt:lpstr>Verdana</vt:lpstr>
      <vt:lpstr>Newco_Master_2019</vt:lpstr>
      <vt:lpstr>Worksheet</vt:lpstr>
      <vt:lpstr>ISO 8583</vt:lpstr>
      <vt:lpstr>PowerPoint Presentation</vt:lpstr>
      <vt:lpstr>PowerPoint Presentation</vt:lpstr>
      <vt:lpstr>PowerPoint Presentation</vt:lpstr>
      <vt:lpstr>ON-US Transaction: where the issuing bank and the acquiring bank are the same entity  OFF-US Transaction: where the issuing bank and acquiring bank are different entities</vt:lpstr>
      <vt:lpstr>PowerPoint Presentation</vt:lpstr>
      <vt:lpstr>PowerPoint Presentation</vt:lpstr>
      <vt:lpstr>- The Message Type Indicator (MTI) is a four-digit numeric code used in ISO 8583 messages to indicate the overall purpose and format of the message. - MTI serves as a vital identifier in ISO 8583 messages. It provides essential information about the transaction type and origin. - Understanding MTI is crucial for interpreting and processing electronic financial transactions accurately.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 8583</dc:title>
  <dc:creator>Mohnish Sudhan K Selvaraju</dc:creator>
  <cp:lastModifiedBy>Mohnish Sudhan K Selvaraju</cp:lastModifiedBy>
  <cp:revision>39</cp:revision>
  <dcterms:created xsi:type="dcterms:W3CDTF">2024-03-21T10:23:17Z</dcterms:created>
  <dcterms:modified xsi:type="dcterms:W3CDTF">2024-11-27T17:38:37Z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7ccc63a-f756-4161-8054-32c679179e9e_Enabled">
    <vt:lpwstr>true</vt:lpwstr>
  </property>
  <property fmtid="{D5CDD505-2E9C-101B-9397-08002B2CF9AE}" pid="3" name="MSIP_Label_77ccc63a-f756-4161-8054-32c679179e9e_SetDate">
    <vt:lpwstr>2024-03-21T10:52:45Z</vt:lpwstr>
  </property>
  <property fmtid="{D5CDD505-2E9C-101B-9397-08002B2CF9AE}" pid="4" name="MSIP_Label_77ccc63a-f756-4161-8054-32c679179e9e_Method">
    <vt:lpwstr>Standard</vt:lpwstr>
  </property>
  <property fmtid="{D5CDD505-2E9C-101B-9397-08002B2CF9AE}" pid="5" name="MSIP_Label_77ccc63a-f756-4161-8054-32c679179e9e_Name">
    <vt:lpwstr>Expleo Internal</vt:lpwstr>
  </property>
  <property fmtid="{D5CDD505-2E9C-101B-9397-08002B2CF9AE}" pid="6" name="MSIP_Label_77ccc63a-f756-4161-8054-32c679179e9e_SiteId">
    <vt:lpwstr>3b0e7247-e0d5-44bf-8ed1-d01b18d16ca2</vt:lpwstr>
  </property>
  <property fmtid="{D5CDD505-2E9C-101B-9397-08002B2CF9AE}" pid="7" name="MSIP_Label_77ccc63a-f756-4161-8054-32c679179e9e_ActionId">
    <vt:lpwstr>5903517c-6904-497b-a0e6-18849bd26aba</vt:lpwstr>
  </property>
  <property fmtid="{D5CDD505-2E9C-101B-9397-08002B2CF9AE}" pid="8" name="MSIP_Label_77ccc63a-f756-4161-8054-32c679179e9e_ContentBits">
    <vt:lpwstr>2</vt:lpwstr>
  </property>
  <property fmtid="{D5CDD505-2E9C-101B-9397-08002B2CF9AE}" pid="9" name="ClassificationContentMarkingFooterLocations">
    <vt:lpwstr>Newco_Master_2019:7</vt:lpwstr>
  </property>
  <property fmtid="{D5CDD505-2E9C-101B-9397-08002B2CF9AE}" pid="10" name="ClassificationContentMarkingFooterText">
    <vt:lpwstr>EXPLEO Internal</vt:lpwstr>
  </property>
</Properties>
</file>