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9" r:id="rId6"/>
    <p:sldId id="262" r:id="rId7"/>
    <p:sldId id="270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90E62-8CD8-4554-9005-F945410E534D}" v="4" dt="2023-09-14T14:49:27.475"/>
    <p1510:client id="{D7568317-C9A9-4B16-AC15-3C0CAEAADA6F}" v="42" dt="2023-09-14T14:52:01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12B936-0D56-87AA-B574-865583E60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2E50E0-0FD4-8746-A7A7-BA0F9508C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0EBC42-B2D6-4D93-E0C9-F09F59A7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991E-D618-421A-92C6-672B3834F8A8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9F7D9F-C60D-F8F9-87A9-A87A4BC7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61A926-63A1-5620-2E64-6055DB51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40D-B882-46E0-B268-80E87D0DC4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812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75753-D4E8-0B0C-549D-CDF3654C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79BEB93-3603-378C-E1DA-54CF3BB9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5E79BA-5134-8960-BF8D-4FB130E8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991E-D618-421A-92C6-672B3834F8A8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33216F-EA00-FB60-ECA2-E48C7775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EA833C-9513-DAD5-8FEE-CC30C2E5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40D-B882-46E0-B268-80E87D0DC4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111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BCECDD8-B5BB-9939-C82D-E280E0916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56CFE4-018E-B073-25DE-985639EA8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68E0C0-0C2A-9B65-6CEE-B7D3469D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991E-D618-421A-92C6-672B3834F8A8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7ABA9E-FE6F-791E-6D94-732400F7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CE58FE-9699-D535-7AB5-9C9C6A50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40D-B882-46E0-B268-80E87D0DC4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5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916E60-8806-EF41-7C86-69B6349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700B86-CF6D-2DC6-E66E-3545E60C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80818F-221D-20B1-1843-9F429435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991E-D618-421A-92C6-672B3834F8A8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E72DAC-F819-89AA-CF9D-DC9FBFF4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225524-B35A-069A-2C12-05BD5C4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40D-B882-46E0-B268-80E87D0DC4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338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D3B0AE-EB99-0F21-7BAF-0D857598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8EF0D5-BCFC-E02F-07AE-4237C0E8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7BF792-221C-043D-79B2-20C491DB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991E-D618-421A-92C6-672B3834F8A8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C87579-BB07-4AA6-6724-317B1BE5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DE3C20-9488-7857-1DEE-B3AC134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40D-B882-46E0-B268-80E87D0DC4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16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438BE7-F6AA-7CF0-24B0-3CB3EBA5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113D13-2266-DA9F-54CD-DA69CDABF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54BAC9-8FCC-F8F6-1C42-9581ABE3E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D597E6-13C3-D59C-05BE-8101501C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991E-D618-421A-92C6-672B3834F8A8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762E8B-3972-97A6-BC77-74DBF651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2552CC-F253-9056-0A39-402873B8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40D-B882-46E0-B268-80E87D0DC4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85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5F4E0A-A92A-5C5A-DE9A-DA563EC2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0AAF352-ED48-81D4-61D5-DDC877031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FD91AC-ECD8-37C3-A8C7-A5B60C5D3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B262E5A-8472-CABF-73D8-F99CB1C4A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372910-F5B2-A8D0-1414-436BCE9FE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BCE7293-AB1B-CD95-9EF1-F578B1C4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991E-D618-421A-92C6-672B3834F8A8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90DBA2E-5A19-93EB-C2ED-051C3B22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9AC7BDC-AC20-27C5-C43A-924805D4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40D-B882-46E0-B268-80E87D0DC4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6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10F5DF-35E2-2575-F6F5-FDAA6A10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25085D2-6DE0-214F-5985-F74A7C81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991E-D618-421A-92C6-672B3834F8A8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9618F0-09F2-46EA-8C23-A9D0E81F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4BFC476-A02F-BE1C-4766-09980B36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40D-B882-46E0-B268-80E87D0DC4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673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ECB1D44-B990-248F-35D7-AD214A16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991E-D618-421A-92C6-672B3834F8A8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58F7238-D1F6-64BD-D2B3-0402CC94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84564AC-C2BE-C180-4F2C-D9FA2ED3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40D-B882-46E0-B268-80E87D0DC4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659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E102C1-B076-7795-AB14-D481BA3E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2753D2-0366-B4B3-BE5E-27B1933CF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45C1605-E26C-8D6C-D259-1F818690E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99FF39-CD7D-8449-03BC-30963C30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991E-D618-421A-92C6-672B3834F8A8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342F774-DD46-ADDF-1D05-EF44053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009F64-21FE-E516-9E13-E97CCD7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40D-B882-46E0-B268-80E87D0DC4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498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16AB93-B21C-69F0-BC48-9ACE159B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F1416F2-866B-325B-0B6A-71FC3CD78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9E9B179-7431-888A-E1DA-8CA32787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ED3BB71-2172-E4CC-AC0A-912391C8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991E-D618-421A-92C6-672B3834F8A8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095E1C-A49B-53F2-4B65-8695A554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AD1CD9-C0CA-922D-79FD-1278965F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40D-B882-46E0-B268-80E87D0DC4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409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6CA782E-9EF3-2981-36E4-04F8BF9E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91C512-5D6A-8D81-7EBB-E8BE7706F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8559C5-83F9-5648-7B95-09BF2F5D5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991E-D618-421A-92C6-672B3834F8A8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1F35A0-4294-8C15-0B1F-A6F12AA96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8F54B6-6420-2049-CC14-DDD8ECFA8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440D-B882-46E0-B268-80E87D0DC4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5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lots/felveteli_rata_kurzus_neve_interactive_plo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plots/felveteli_rata_kurzus_azonos&#237;t&#243;_interactive_plo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09CED15-0194-D5F1-F9D2-34BBB3BD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Premome X Felvételi 2023/2024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0783AD-C7CF-9D5A-4677-0443217E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179" y="5666096"/>
            <a:ext cx="5338511" cy="10551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 i="1" err="1">
                <a:solidFill>
                  <a:schemeClr val="bg1"/>
                </a:solidFill>
              </a:rPr>
              <a:t>Készítette</a:t>
            </a:r>
            <a:r>
              <a:rPr lang="en-US" sz="2000" i="1">
                <a:solidFill>
                  <a:schemeClr val="bg1"/>
                </a:solidFill>
              </a:rPr>
              <a:t>: </a:t>
            </a: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Járay István</a:t>
            </a:r>
            <a:br>
              <a:rPr lang="en-US" sz="2000" kern="1200"/>
            </a:br>
            <a:r>
              <a:rPr lang="en-US" sz="200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Data_X_Digi</a:t>
            </a:r>
            <a:endParaRPr lang="hu-HU" err="1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24BA45-DF5D-F9FB-E8F6-E4C7E368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04" y="464638"/>
            <a:ext cx="3274695" cy="32923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2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Premomés</a:t>
            </a:r>
            <a:r>
              <a:rPr lang="hu-HU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kurzusokról</a:t>
            </a: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hova</a:t>
            </a: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sikerült</a:t>
            </a: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bejutni</a:t>
            </a: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4" name="Kép 3" descr="A képen szöveg, képernyőkép, tervezés, Grafikus tervezés látható&#10;&#10;Automatikusan generált leírás">
            <a:extLst>
              <a:ext uri="{FF2B5EF4-FFF2-40B4-BE49-F238E27FC236}">
                <a16:creationId xmlns:a16="http://schemas.microsoft.com/office/drawing/2014/main" id="{F0C0B260-465C-D5F1-0986-EAFB78F74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7571"/>
            <a:ext cx="7620000" cy="544285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A77C3EE-5366-8371-A9C5-BD39D4080D15}"/>
              </a:ext>
            </a:extLst>
          </p:cNvPr>
          <p:cNvSpPr txBox="1"/>
          <p:nvPr/>
        </p:nvSpPr>
        <p:spPr>
          <a:xfrm>
            <a:off x="1123122" y="4364500"/>
            <a:ext cx="344887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>
                <a:solidFill>
                  <a:schemeClr val="bg1">
                    <a:lumMod val="95000"/>
                  </a:schemeClr>
                </a:solidFill>
                <a:latin typeface="+mj-lt"/>
              </a:rPr>
              <a:t>Mivel nagyon sok nem </a:t>
            </a:r>
            <a:r>
              <a:rPr lang="hu-HU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premomést</a:t>
            </a:r>
            <a:r>
              <a:rPr lang="hu-HU">
                <a:solidFill>
                  <a:schemeClr val="bg1">
                    <a:lumMod val="95000"/>
                  </a:schemeClr>
                </a:solidFill>
                <a:latin typeface="+mj-lt"/>
              </a:rPr>
              <a:t> nem vettek fel, az arányok ezesetben is jobban visszakövethetőek a táblázatból.</a:t>
            </a:r>
          </a:p>
        </p:txBody>
      </p:sp>
    </p:spTree>
    <p:extLst>
      <p:ext uri="{BB962C8B-B14F-4D97-AF65-F5344CB8AC3E}">
        <p14:creationId xmlns:p14="http://schemas.microsoft.com/office/powerpoint/2010/main" val="8491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0B7C745-3EC6-BCC2-2E36-D9F401B5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Felvételi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arányok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premomés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részvétellel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összevetve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99332C47-D31D-F967-1090-13140E1C3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7916"/>
              </p:ext>
            </p:extLst>
          </p:nvPr>
        </p:nvGraphicFramePr>
        <p:xfrm>
          <a:off x="643467" y="1761871"/>
          <a:ext cx="10905068" cy="422091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3676473">
                  <a:extLst>
                    <a:ext uri="{9D8B030D-6E8A-4147-A177-3AD203B41FA5}">
                      <a16:colId xmlns:a16="http://schemas.microsoft.com/office/drawing/2014/main" val="402676076"/>
                    </a:ext>
                  </a:extLst>
                </a:gridCol>
                <a:gridCol w="2496981">
                  <a:extLst>
                    <a:ext uri="{9D8B030D-6E8A-4147-A177-3AD203B41FA5}">
                      <a16:colId xmlns:a16="http://schemas.microsoft.com/office/drawing/2014/main" val="1797399460"/>
                    </a:ext>
                  </a:extLst>
                </a:gridCol>
                <a:gridCol w="2496984">
                  <a:extLst>
                    <a:ext uri="{9D8B030D-6E8A-4147-A177-3AD203B41FA5}">
                      <a16:colId xmlns:a16="http://schemas.microsoft.com/office/drawing/2014/main" val="2172359148"/>
                    </a:ext>
                  </a:extLst>
                </a:gridCol>
                <a:gridCol w="2234630">
                  <a:extLst>
                    <a:ext uri="{9D8B030D-6E8A-4147-A177-3AD203B41FA5}">
                      <a16:colId xmlns:a16="http://schemas.microsoft.com/office/drawing/2014/main" val="641560136"/>
                    </a:ext>
                  </a:extLst>
                </a:gridCol>
              </a:tblGrid>
              <a:tr h="703486">
                <a:tc>
                  <a:txBody>
                    <a:bodyPr/>
                    <a:lstStyle/>
                    <a:p>
                      <a:pPr algn="ctr" fontAlgn="t"/>
                      <a:r>
                        <a:rPr lang="hu-HU" sz="2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felvételi kategória</a:t>
                      </a:r>
                    </a:p>
                  </a:txBody>
                  <a:tcPr marL="193211" marR="0" marT="148624" marB="14862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nem premomés</a:t>
                      </a:r>
                    </a:p>
                  </a:txBody>
                  <a:tcPr marL="193211" marR="0" marT="148624" marB="1486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premomés</a:t>
                      </a:r>
                    </a:p>
                  </a:txBody>
                  <a:tcPr marL="193211" marR="0" marT="148624" marB="1486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Összesen</a:t>
                      </a:r>
                    </a:p>
                  </a:txBody>
                  <a:tcPr marL="193211" marR="0" marT="148624" marB="1486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3222"/>
                  </a:ext>
                </a:extLst>
              </a:tr>
              <a:tr h="703486">
                <a:tc>
                  <a:txBody>
                    <a:bodyPr/>
                    <a:lstStyle/>
                    <a:p>
                      <a:pPr algn="ctr" fontAlgn="t"/>
                      <a:r>
                        <a:rPr lang="hu-HU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felvett</a:t>
                      </a:r>
                    </a:p>
                  </a:txBody>
                  <a:tcPr marL="193211" marR="0" marT="148624" marB="1486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405756"/>
                  </a:ext>
                </a:extLst>
              </a:tr>
              <a:tr h="703486">
                <a:tc>
                  <a:txBody>
                    <a:bodyPr/>
                    <a:lstStyle/>
                    <a:p>
                      <a:pPr algn="ctr" fontAlgn="t"/>
                      <a:r>
                        <a:rPr lang="hu-HU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nem felvett</a:t>
                      </a:r>
                    </a:p>
                  </a:txBody>
                  <a:tcPr marL="193211" marR="0" marT="148624" marB="1486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1883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1960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15163"/>
                  </a:ext>
                </a:extLst>
              </a:tr>
              <a:tr h="703486">
                <a:tc>
                  <a:txBody>
                    <a:bodyPr/>
                    <a:lstStyle/>
                    <a:p>
                      <a:pPr algn="ctr" fontAlgn="t"/>
                      <a:r>
                        <a:rPr lang="hu-HU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nem jelentkezett</a:t>
                      </a:r>
                    </a:p>
                  </a:txBody>
                  <a:tcPr marL="193211" marR="0" marT="148624" marB="1486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668128"/>
                  </a:ext>
                </a:extLst>
              </a:tr>
              <a:tr h="703486">
                <a:tc>
                  <a:txBody>
                    <a:bodyPr/>
                    <a:lstStyle/>
                    <a:p>
                      <a:pPr algn="ctr" fontAlgn="t"/>
                      <a:r>
                        <a:rPr lang="hu-HU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Összesen</a:t>
                      </a:r>
                    </a:p>
                  </a:txBody>
                  <a:tcPr marL="193211" marR="0" marT="148624" marB="1486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2034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2247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51779"/>
                  </a:ext>
                </a:extLst>
              </a:tr>
              <a:tr h="703486">
                <a:tc>
                  <a:txBody>
                    <a:bodyPr/>
                    <a:lstStyle/>
                    <a:p>
                      <a:pPr algn="ctr" fontAlgn="t"/>
                      <a:r>
                        <a:rPr lang="hu-HU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Felvételi arányszám</a:t>
                      </a:r>
                    </a:p>
                  </a:txBody>
                  <a:tcPr marL="193211" marR="0" marT="148624" marB="14862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7,4%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26,7%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8,4%</a:t>
                      </a:r>
                    </a:p>
                  </a:txBody>
                  <a:tcPr marL="193211" marR="0" marT="148624" marB="14862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2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33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E72710-F92D-5FE4-E558-1D9ECAAD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97" y="719725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Felvételi</a:t>
            </a: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arányok</a:t>
            </a: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6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premomés</a:t>
            </a: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részvétellel</a:t>
            </a: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összevetve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Tartalom helye 6" descr="Sankey Diagram">
            <a:extLst>
              <a:ext uri="{FF2B5EF4-FFF2-40B4-BE49-F238E27FC236}">
                <a16:creationId xmlns:a16="http://schemas.microsoft.com/office/drawing/2014/main" id="{6405D1E7-E0B2-9AD1-69ED-319DDE70C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09" y="332622"/>
            <a:ext cx="8661191" cy="61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9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24BA45-DF5D-F9FB-E8F6-E4C7E368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05" y="464638"/>
            <a:ext cx="2752354" cy="2709275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Kurzusonként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031FF70-49DD-EAF6-702E-84076E68039B}"/>
              </a:ext>
            </a:extLst>
          </p:cNvPr>
          <p:cNvSpPr txBox="1"/>
          <p:nvPr/>
        </p:nvSpPr>
        <p:spPr>
          <a:xfrm>
            <a:off x="611505" y="3429000"/>
            <a:ext cx="3616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>
                <a:solidFill>
                  <a:schemeClr val="bg1">
                    <a:lumMod val="95000"/>
                  </a:schemeClr>
                </a:solidFill>
                <a:latin typeface="+mj-lt"/>
              </a:rPr>
              <a:t>A kurzusokat típusokba rendezve így alakult a felvételi arány…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0869640-9D8C-4C8E-8E60-AD97F0D9234B}"/>
              </a:ext>
            </a:extLst>
          </p:cNvPr>
          <p:cNvSpPr txBox="1"/>
          <p:nvPr/>
        </p:nvSpPr>
        <p:spPr>
          <a:xfrm>
            <a:off x="611504" y="4858902"/>
            <a:ext cx="361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>
                <a:solidFill>
                  <a:schemeClr val="bg1">
                    <a:lumMod val="95000"/>
                  </a:schemeClr>
                </a:solidFill>
                <a:latin typeface="+mj-lt"/>
              </a:rPr>
              <a:t>A SPARK-</a:t>
            </a:r>
            <a:r>
              <a:rPr lang="hu-HU" sz="2400" err="1">
                <a:solidFill>
                  <a:schemeClr val="bg1">
                    <a:lumMod val="95000"/>
                  </a:schemeClr>
                </a:solidFill>
                <a:latin typeface="+mj-lt"/>
              </a:rPr>
              <a:t>ból</a:t>
            </a:r>
            <a:r>
              <a:rPr lang="hu-HU" sz="2400">
                <a:solidFill>
                  <a:schemeClr val="bg1">
                    <a:lumMod val="95000"/>
                  </a:schemeClr>
                </a:solidFill>
                <a:latin typeface="+mj-lt"/>
              </a:rPr>
              <a:t> egyetlen fő sem jelentkezett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9081796-39A2-16C1-E114-30700D97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501" y="941835"/>
            <a:ext cx="8206499" cy="497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0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C031FF70-49DD-EAF6-702E-84076E68039B}"/>
              </a:ext>
            </a:extLst>
          </p:cNvPr>
          <p:cNvSpPr txBox="1"/>
          <p:nvPr/>
        </p:nvSpPr>
        <p:spPr>
          <a:xfrm>
            <a:off x="611505" y="3429000"/>
            <a:ext cx="3616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kurzusokat típusokba rendezve így alakult a felvételi arány…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0869640-9D8C-4C8E-8E60-AD97F0D9234B}"/>
              </a:ext>
            </a:extLst>
          </p:cNvPr>
          <p:cNvSpPr txBox="1"/>
          <p:nvPr/>
        </p:nvSpPr>
        <p:spPr>
          <a:xfrm>
            <a:off x="611504" y="4858902"/>
            <a:ext cx="361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SPARK-</a:t>
            </a:r>
            <a:r>
              <a:rPr kumimoji="0" lang="hu-HU" sz="2400" b="0" i="0" u="none" strike="noStrike" kern="1200" cap="none" spc="0" normalizeH="0" baseline="0" noProof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ból</a:t>
            </a:r>
            <a:r>
              <a:rPr kumimoji="0" lang="hu-HU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egyetlen fő sem jelentkezett</a:t>
            </a:r>
          </a:p>
        </p:txBody>
      </p:sp>
      <p:sp>
        <p:nvSpPr>
          <p:cNvPr id="3" name="Téglalap 2">
            <a:hlinkClick r:id="rId2" action="ppaction://hlinkfile"/>
            <a:extLst>
              <a:ext uri="{FF2B5EF4-FFF2-40B4-BE49-F238E27FC236}">
                <a16:creationId xmlns:a16="http://schemas.microsoft.com/office/drawing/2014/main" id="{1E39E4CE-9F9C-16D1-4B4E-AA65714F5950}"/>
              </a:ext>
            </a:extLst>
          </p:cNvPr>
          <p:cNvSpPr/>
          <p:nvPr/>
        </p:nvSpPr>
        <p:spPr>
          <a:xfrm>
            <a:off x="4136994" y="772357"/>
            <a:ext cx="7443501" cy="511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 descr="A képen képernyőkép, szöveg, diagram, Diagram látható&#10;&#10;Automatikusan generált leírás">
            <a:hlinkClick r:id="rId2" action="ppaction://hlinkfile"/>
            <a:extLst>
              <a:ext uri="{FF2B5EF4-FFF2-40B4-BE49-F238E27FC236}">
                <a16:creationId xmlns:a16="http://schemas.microsoft.com/office/drawing/2014/main" id="{78E29D72-AB01-B352-7F67-CCDE23AA1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56" y="640262"/>
            <a:ext cx="7856519" cy="5445381"/>
          </a:xfrm>
          <a:prstGeom prst="rect">
            <a:avLst/>
          </a:prstGeom>
        </p:spPr>
      </p:pic>
      <p:sp>
        <p:nvSpPr>
          <p:cNvPr id="11" name="Cím 1">
            <a:extLst>
              <a:ext uri="{FF2B5EF4-FFF2-40B4-BE49-F238E27FC236}">
                <a16:creationId xmlns:a16="http://schemas.microsoft.com/office/drawing/2014/main" id="{6D32D709-78B6-86D4-225D-C4EB50805CAC}"/>
              </a:ext>
            </a:extLst>
          </p:cNvPr>
          <p:cNvSpPr txBox="1">
            <a:spLocks/>
          </p:cNvSpPr>
          <p:nvPr/>
        </p:nvSpPr>
        <p:spPr>
          <a:xfrm>
            <a:off x="611504" y="476111"/>
            <a:ext cx="2788921" cy="27233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400" dirty="0">
                <a:solidFill>
                  <a:schemeClr val="bg1"/>
                </a:solidFill>
              </a:rPr>
              <a:t>Kurzusonként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8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24BA45-DF5D-F9FB-E8F6-E4C7E368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05" y="464638"/>
            <a:ext cx="2752354" cy="2709275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Kurzusonként</a:t>
            </a:r>
            <a:endParaRPr lang="en-US" sz="2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031FF70-49DD-EAF6-702E-84076E68039B}"/>
              </a:ext>
            </a:extLst>
          </p:cNvPr>
          <p:cNvSpPr txBox="1"/>
          <p:nvPr/>
        </p:nvSpPr>
        <p:spPr>
          <a:xfrm>
            <a:off x="611505" y="3429000"/>
            <a:ext cx="361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Minden egyes kurzusra szétbontva…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0869640-9D8C-4C8E-8E60-AD97F0D9234B}"/>
              </a:ext>
            </a:extLst>
          </p:cNvPr>
          <p:cNvSpPr txBox="1"/>
          <p:nvPr/>
        </p:nvSpPr>
        <p:spPr>
          <a:xfrm>
            <a:off x="949435" y="4600484"/>
            <a:ext cx="361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SPARK-</a:t>
            </a:r>
            <a:r>
              <a:rPr kumimoji="0" lang="hu-HU" b="0" i="1" u="none" strike="noStrike" kern="1200" cap="none" spc="0" normalizeH="0" baseline="0" noProof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ból</a:t>
            </a:r>
            <a:r>
              <a:rPr kumimoji="0" lang="hu-HU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egyetlen fő sem jelentkezett.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77E81A48-62CE-E0EB-CFDD-86FD3809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53" y="1186393"/>
            <a:ext cx="8319347" cy="44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24BA45-DF5D-F9FB-E8F6-E4C7E368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05" y="464638"/>
            <a:ext cx="2752354" cy="2709275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Kurzusonként</a:t>
            </a:r>
            <a:endParaRPr lang="en-US" sz="2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031FF70-49DD-EAF6-702E-84076E68039B}"/>
              </a:ext>
            </a:extLst>
          </p:cNvPr>
          <p:cNvSpPr txBox="1"/>
          <p:nvPr/>
        </p:nvSpPr>
        <p:spPr>
          <a:xfrm>
            <a:off x="611505" y="3429000"/>
            <a:ext cx="361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Minden egyes kurzusra szétbontva…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0869640-9D8C-4C8E-8E60-AD97F0D9234B}"/>
              </a:ext>
            </a:extLst>
          </p:cNvPr>
          <p:cNvSpPr txBox="1"/>
          <p:nvPr/>
        </p:nvSpPr>
        <p:spPr>
          <a:xfrm>
            <a:off x="949435" y="4600484"/>
            <a:ext cx="361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SPARK-</a:t>
            </a:r>
            <a:r>
              <a:rPr kumimoji="0" lang="hu-HU" sz="1800" b="0" i="1" u="none" strike="noStrike" kern="1200" cap="none" spc="0" normalizeH="0" baseline="0" noProof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ból</a:t>
            </a:r>
            <a:r>
              <a:rPr kumimoji="0" lang="hu-HU" sz="1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egyetlen fő sem jelentkezett.</a:t>
            </a:r>
          </a:p>
        </p:txBody>
      </p:sp>
      <p:pic>
        <p:nvPicPr>
          <p:cNvPr id="8" name="Kép 7" descr="A képen képernyőkép, szöveg, diagram látható&#10;&#10;Automatikusan generált leírás">
            <a:hlinkClick r:id="rId2" action="ppaction://hlinkfile"/>
            <a:extLst>
              <a:ext uri="{FF2B5EF4-FFF2-40B4-BE49-F238E27FC236}">
                <a16:creationId xmlns:a16="http://schemas.microsoft.com/office/drawing/2014/main" id="{629A9714-1A9F-3906-982F-60C51516C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28" y="826587"/>
            <a:ext cx="8115056" cy="5431337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96AB13C3-C5C9-54D4-5AFD-9E7810FCE509}"/>
              </a:ext>
            </a:extLst>
          </p:cNvPr>
          <p:cNvSpPr txBox="1">
            <a:spLocks/>
          </p:cNvSpPr>
          <p:nvPr/>
        </p:nvSpPr>
        <p:spPr>
          <a:xfrm>
            <a:off x="593221" y="450597"/>
            <a:ext cx="2788921" cy="27233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400" dirty="0">
                <a:solidFill>
                  <a:schemeClr val="bg1"/>
                </a:solidFill>
              </a:rPr>
              <a:t>Kurzusonként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D91148F-8001-5D32-54E6-9B90FD24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Hogy tevődik össze az évfolyam?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DBF0C170-F383-60DF-B926-EA92537AB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98687"/>
              </p:ext>
            </p:extLst>
          </p:nvPr>
        </p:nvGraphicFramePr>
        <p:xfrm>
          <a:off x="1313309" y="1675227"/>
          <a:ext cx="9565384" cy="43942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29403">
                  <a:extLst>
                    <a:ext uri="{9D8B030D-6E8A-4147-A177-3AD203B41FA5}">
                      <a16:colId xmlns:a16="http://schemas.microsoft.com/office/drawing/2014/main" val="1533991581"/>
                    </a:ext>
                  </a:extLst>
                </a:gridCol>
                <a:gridCol w="2583370">
                  <a:extLst>
                    <a:ext uri="{9D8B030D-6E8A-4147-A177-3AD203B41FA5}">
                      <a16:colId xmlns:a16="http://schemas.microsoft.com/office/drawing/2014/main" val="982905156"/>
                    </a:ext>
                  </a:extLst>
                </a:gridCol>
                <a:gridCol w="2429597">
                  <a:extLst>
                    <a:ext uri="{9D8B030D-6E8A-4147-A177-3AD203B41FA5}">
                      <a16:colId xmlns:a16="http://schemas.microsoft.com/office/drawing/2014/main" val="1907858825"/>
                    </a:ext>
                  </a:extLst>
                </a:gridCol>
                <a:gridCol w="1723014">
                  <a:extLst>
                    <a:ext uri="{9D8B030D-6E8A-4147-A177-3AD203B41FA5}">
                      <a16:colId xmlns:a16="http://schemas.microsoft.com/office/drawing/2014/main" val="304789200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felvételi kategória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hallgató képzése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nem premomés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premomés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7740256"/>
                  </a:ext>
                </a:extLst>
              </a:tr>
              <a:tr h="366184">
                <a:tc rowSpan="9"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felvett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animáció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15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9726602"/>
                  </a:ext>
                </a:extLst>
              </a:tr>
              <a:tr h="36618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designkultúra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13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4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820919"/>
                  </a:ext>
                </a:extLst>
              </a:tr>
              <a:tr h="36618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formatervezés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11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6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9325865"/>
                  </a:ext>
                </a:extLst>
              </a:tr>
              <a:tr h="36618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fotográfia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13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2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7118259"/>
                  </a:ext>
                </a:extLst>
              </a:tr>
              <a:tr h="36618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média design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13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2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1335403"/>
                  </a:ext>
                </a:extLst>
              </a:tr>
              <a:tr h="36618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tervezőgrafika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21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6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1709364"/>
                  </a:ext>
                </a:extLst>
              </a:tr>
              <a:tr h="36618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textiltervezés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19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6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6217049"/>
                  </a:ext>
                </a:extLst>
              </a:tr>
              <a:tr h="36618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tárgyalkotás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22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2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07518650"/>
                  </a:ext>
                </a:extLst>
              </a:tr>
              <a:tr h="36618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építőművészet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24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878367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nem felvett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 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1883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77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3770898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nem jelentkezett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2000" u="none" strike="noStrike">
                          <a:effectLst/>
                        </a:rPr>
                        <a:t> </a:t>
                      </a:r>
                      <a:endParaRPr lang="hu-H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 ismerjük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000" u="none" strike="noStrike">
                          <a:effectLst/>
                        </a:rPr>
                        <a:t>108</a:t>
                      </a:r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450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66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24BA45-DF5D-F9FB-E8F6-E4C7E368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04" y="464638"/>
            <a:ext cx="3523173" cy="34680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2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Premomés</a:t>
            </a:r>
            <a:r>
              <a:rPr lang="hu-HU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kurzusokról</a:t>
            </a: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hova</a:t>
            </a: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sikerült</a:t>
            </a: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bejutni</a:t>
            </a: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" name="Kép 2" descr="A képen szöveg, képernyőkép, tervezés látható&#10;&#10;Automatikusan generált leírás">
            <a:extLst>
              <a:ext uri="{FF2B5EF4-FFF2-40B4-BE49-F238E27FC236}">
                <a16:creationId xmlns:a16="http://schemas.microsoft.com/office/drawing/2014/main" id="{C99C2D3E-FCCF-9CDD-5478-5E3EAEFE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59" y="550505"/>
            <a:ext cx="7345541" cy="5246815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BFD902BC-337F-9DA3-1C2D-5ABB3B01DBA2}"/>
              </a:ext>
            </a:extLst>
          </p:cNvPr>
          <p:cNvSpPr txBox="1"/>
          <p:nvPr/>
        </p:nvSpPr>
        <p:spPr>
          <a:xfrm>
            <a:off x="1123122" y="4364500"/>
            <a:ext cx="264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bg1">
                    <a:lumMod val="95000"/>
                  </a:schemeClr>
                </a:solidFill>
                <a:latin typeface="+mj-lt"/>
              </a:rPr>
              <a:t>Mivel sok a kategória, a mellékelt táblázatból több minden kiderül.</a:t>
            </a:r>
          </a:p>
        </p:txBody>
      </p:sp>
    </p:spTree>
    <p:extLst>
      <p:ext uri="{BB962C8B-B14F-4D97-AF65-F5344CB8AC3E}">
        <p14:creationId xmlns:p14="http://schemas.microsoft.com/office/powerpoint/2010/main" val="337635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Szélesvásznú</PresentationFormat>
  <Paragraphs>86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Premome X Felvételi 2023/2024</vt:lpstr>
      <vt:lpstr>Felvételi arányok a premomés részvétellel összevetve</vt:lpstr>
      <vt:lpstr>Felvételi arányok a premomés részvétellel összevetve</vt:lpstr>
      <vt:lpstr>Kurzusonként</vt:lpstr>
      <vt:lpstr>PowerPoint-bemutató</vt:lpstr>
      <vt:lpstr>Kurzusonként</vt:lpstr>
      <vt:lpstr>Kurzusonként</vt:lpstr>
      <vt:lpstr>Hogy tevődik össze az évfolyam?</vt:lpstr>
      <vt:lpstr>Premomés kurzusokról hova sikerült bejutni?</vt:lpstr>
      <vt:lpstr>Premomés kurzusokról hova sikerült bejutni?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Felvételi arányok a premomés részvétellel összevetve</dc:title>
  <dc:creator>Járay István</dc:creator>
  <cp:lastModifiedBy>Járay István</cp:lastModifiedBy>
  <cp:revision>3</cp:revision>
  <dcterms:created xsi:type="dcterms:W3CDTF">2023-09-14T14:10:46Z</dcterms:created>
  <dcterms:modified xsi:type="dcterms:W3CDTF">2023-10-10T14:30:44Z</dcterms:modified>
</cp:coreProperties>
</file>