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0" r:id="rId6"/>
    <p:sldId id="265" r:id="rId7"/>
    <p:sldId id="271" r:id="rId8"/>
    <p:sldId id="273" r:id="rId9"/>
    <p:sldId id="258" r:id="rId10"/>
    <p:sldId id="259" r:id="rId11"/>
    <p:sldId id="266" r:id="rId12"/>
    <p:sldId id="267" r:id="rId13"/>
    <p:sldId id="268" r:id="rId14"/>
    <p:sldId id="261" r:id="rId15"/>
    <p:sldId id="269" r:id="rId16"/>
    <p:sldId id="270" r:id="rId17"/>
    <p:sldId id="25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9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4DA8494-DBD0-4203-B816-3B41884AC580}"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355417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DA8494-DBD0-4203-B816-3B41884AC580}"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234315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DA8494-DBD0-4203-B816-3B41884AC580}"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182908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DA8494-DBD0-4203-B816-3B41884AC580}"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182140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A8494-DBD0-4203-B816-3B41884AC580}"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397588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DA8494-DBD0-4203-B816-3B41884AC580}"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232171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DA8494-DBD0-4203-B816-3B41884AC580}" type="datetimeFigureOut">
              <a:rPr lang="en-GB" smtClean="0"/>
              <a:t>10/04/2023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13057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DA8494-DBD0-4203-B816-3B41884AC580}" type="datetimeFigureOut">
              <a:rPr lang="en-GB" smtClean="0"/>
              <a:t>10/04/2023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41244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A8494-DBD0-4203-B816-3B41884AC580}" type="datetimeFigureOut">
              <a:rPr lang="en-GB" smtClean="0"/>
              <a:t>10/04/2023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70031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A8494-DBD0-4203-B816-3B41884AC580}"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148821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A8494-DBD0-4203-B816-3B41884AC580}"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CEAE82-A4DF-4552-92B3-649B446328F4}" type="slidenum">
              <a:rPr lang="en-GB" smtClean="0"/>
              <a:t>‹#›</a:t>
            </a:fld>
            <a:endParaRPr lang="en-GB"/>
          </a:p>
        </p:txBody>
      </p:sp>
    </p:spTree>
    <p:extLst>
      <p:ext uri="{BB962C8B-B14F-4D97-AF65-F5344CB8AC3E}">
        <p14:creationId xmlns:p14="http://schemas.microsoft.com/office/powerpoint/2010/main" val="23207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4DA8494-DBD0-4203-B816-3B41884AC580}" type="datetimeFigureOut">
              <a:rPr lang="en-GB" smtClean="0"/>
              <a:t>10/04/2023</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0CEAE82-A4DF-4552-92B3-649B446328F4}" type="slidenum">
              <a:rPr lang="en-GB" smtClean="0"/>
              <a:t>‹#›</a:t>
            </a:fld>
            <a:endParaRPr lang="en-GB"/>
          </a:p>
        </p:txBody>
      </p:sp>
    </p:spTree>
    <p:extLst>
      <p:ext uri="{BB962C8B-B14F-4D97-AF65-F5344CB8AC3E}">
        <p14:creationId xmlns:p14="http://schemas.microsoft.com/office/powerpoint/2010/main" val="73606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61"/>
            <a:ext cx="7772400" cy="1102519"/>
          </a:xfrm>
        </p:spPr>
        <p:txBody>
          <a:bodyPr>
            <a:normAutofit/>
          </a:bodyPr>
          <a:lstStyle/>
          <a:p>
            <a:r>
              <a:rPr lang="en-IN" sz="3600" dirty="0" smtClean="0"/>
              <a:t>Negative Testing</a:t>
            </a:r>
            <a:endParaRPr lang="en-GB" sz="3600" dirty="0"/>
          </a:p>
        </p:txBody>
      </p:sp>
      <p:sp>
        <p:nvSpPr>
          <p:cNvPr id="3" name="Subtitle 2"/>
          <p:cNvSpPr>
            <a:spLocks noGrp="1"/>
          </p:cNvSpPr>
          <p:nvPr>
            <p:ph type="subTitle" idx="1"/>
          </p:nvPr>
        </p:nvSpPr>
        <p:spPr>
          <a:xfrm>
            <a:off x="762000" y="1047750"/>
            <a:ext cx="7239000" cy="3429000"/>
          </a:xfrm>
        </p:spPr>
        <p:txBody>
          <a:bodyPr>
            <a:normAutofit fontScale="25000" lnSpcReduction="20000"/>
          </a:bodyPr>
          <a:lstStyle/>
          <a:p>
            <a:pPr algn="l"/>
            <a:r>
              <a:rPr lang="en-IN" sz="8600" dirty="0" smtClean="0">
                <a:solidFill>
                  <a:schemeClr val="tx1">
                    <a:lumMod val="95000"/>
                    <a:lumOff val="5000"/>
                  </a:schemeClr>
                </a:solidFill>
              </a:rPr>
              <a:t>       Table of contents</a:t>
            </a:r>
          </a:p>
          <a:p>
            <a:pPr algn="l"/>
            <a:endParaRPr lang="en-IN" sz="8600" dirty="0" smtClean="0">
              <a:solidFill>
                <a:schemeClr val="tx1">
                  <a:lumMod val="95000"/>
                  <a:lumOff val="5000"/>
                </a:schemeClr>
              </a:solidFill>
            </a:endParaRPr>
          </a:p>
          <a:p>
            <a:pPr marL="514350" indent="-514350" algn="l">
              <a:buFont typeface="+mj-lt"/>
              <a:buAutoNum type="arabicPeriod"/>
            </a:pPr>
            <a:r>
              <a:rPr lang="en-IN" sz="7200" dirty="0" smtClean="0">
                <a:solidFill>
                  <a:schemeClr val="tx1">
                    <a:lumMod val="95000"/>
                    <a:lumOff val="5000"/>
                  </a:schemeClr>
                </a:solidFill>
              </a:rPr>
              <a:t>Introduction</a:t>
            </a:r>
          </a:p>
          <a:p>
            <a:pPr marL="514350" indent="-514350" algn="l">
              <a:buFont typeface="+mj-lt"/>
              <a:buAutoNum type="arabicPeriod"/>
            </a:pPr>
            <a:r>
              <a:rPr lang="en-IN" sz="7200" dirty="0" smtClean="0">
                <a:solidFill>
                  <a:schemeClr val="tx1">
                    <a:lumMod val="95000"/>
                    <a:lumOff val="5000"/>
                  </a:schemeClr>
                </a:solidFill>
              </a:rPr>
              <a:t>what positive and negative testing is, how they’re different</a:t>
            </a:r>
          </a:p>
          <a:p>
            <a:pPr marL="514350" indent="-514350" algn="l">
              <a:buFont typeface="+mj-lt"/>
              <a:buAutoNum type="arabicPeriod"/>
            </a:pPr>
            <a:r>
              <a:rPr lang="en-IN" sz="7200" dirty="0" smtClean="0">
                <a:solidFill>
                  <a:schemeClr val="tx1">
                    <a:lumMod val="95000"/>
                    <a:lumOff val="5000"/>
                  </a:schemeClr>
                </a:solidFill>
              </a:rPr>
              <a:t>Why do negative testing</a:t>
            </a:r>
          </a:p>
          <a:p>
            <a:pPr marL="514350" indent="-514350" algn="l">
              <a:buFont typeface="+mj-lt"/>
              <a:buAutoNum type="arabicPeriod"/>
            </a:pPr>
            <a:r>
              <a:rPr lang="en-IN" sz="7200" dirty="0" smtClean="0">
                <a:solidFill>
                  <a:schemeClr val="tx1">
                    <a:lumMod val="95000"/>
                    <a:lumOff val="5000"/>
                  </a:schemeClr>
                </a:solidFill>
              </a:rPr>
              <a:t>Customers POV, organisations POV</a:t>
            </a:r>
          </a:p>
          <a:p>
            <a:pPr marL="514350" indent="-514350" algn="l">
              <a:buFont typeface="+mj-lt"/>
              <a:buAutoNum type="arabicPeriod"/>
            </a:pPr>
            <a:r>
              <a:rPr lang="en-IN" sz="7200" dirty="0" smtClean="0">
                <a:solidFill>
                  <a:schemeClr val="tx1">
                    <a:lumMod val="95000"/>
                    <a:lumOff val="5000"/>
                  </a:schemeClr>
                </a:solidFill>
              </a:rPr>
              <a:t>Purpose</a:t>
            </a:r>
          </a:p>
          <a:p>
            <a:pPr marL="514350" indent="-514350" algn="l">
              <a:buFont typeface="+mj-lt"/>
              <a:buAutoNum type="arabicPeriod"/>
            </a:pPr>
            <a:r>
              <a:rPr lang="en-IN" sz="7200" dirty="0" smtClean="0">
                <a:solidFill>
                  <a:schemeClr val="tx1">
                    <a:lumMod val="95000"/>
                    <a:lumOff val="5000"/>
                  </a:schemeClr>
                </a:solidFill>
              </a:rPr>
              <a:t>Benefits</a:t>
            </a:r>
          </a:p>
          <a:p>
            <a:pPr marL="514350" indent="-514350" algn="l">
              <a:buFont typeface="+mj-lt"/>
              <a:buAutoNum type="arabicPeriod"/>
            </a:pPr>
            <a:r>
              <a:rPr lang="en-IN" sz="7200" dirty="0" smtClean="0">
                <a:solidFill>
                  <a:schemeClr val="tx1">
                    <a:lumMod val="95000"/>
                    <a:lumOff val="5000"/>
                  </a:schemeClr>
                </a:solidFill>
              </a:rPr>
              <a:t>Examples of positive and negative testing</a:t>
            </a:r>
          </a:p>
          <a:p>
            <a:pPr marL="514350" indent="-514350" algn="l">
              <a:buFont typeface="+mj-lt"/>
              <a:buAutoNum type="arabicPeriod"/>
            </a:pPr>
            <a:r>
              <a:rPr lang="en-IN" sz="7200" dirty="0" smtClean="0">
                <a:solidFill>
                  <a:schemeClr val="tx1">
                    <a:lumMod val="95000"/>
                    <a:lumOff val="5000"/>
                  </a:schemeClr>
                </a:solidFill>
              </a:rPr>
              <a:t>Few negative testing techniques</a:t>
            </a:r>
          </a:p>
          <a:p>
            <a:pPr marL="514350" indent="-514350" algn="l">
              <a:buFont typeface="+mj-lt"/>
              <a:buAutoNum type="arabicPeriod"/>
            </a:pPr>
            <a:r>
              <a:rPr lang="en-IN" sz="7200" dirty="0" smtClean="0">
                <a:solidFill>
                  <a:schemeClr val="tx1">
                    <a:lumMod val="95000"/>
                    <a:lumOff val="5000"/>
                  </a:schemeClr>
                </a:solidFill>
              </a:rPr>
              <a:t>Basic factors that help in Writing Positive and Negative tests </a:t>
            </a:r>
            <a:r>
              <a:rPr lang="en-IN" sz="7200" b="1" dirty="0" smtClean="0"/>
              <a:t/>
            </a:r>
            <a:br>
              <a:rPr lang="en-IN" sz="7200" b="1" dirty="0" smtClean="0"/>
            </a:br>
            <a:r>
              <a:rPr lang="en-IN" sz="8600" b="1" dirty="0" smtClean="0"/>
              <a:t/>
            </a:r>
            <a:br>
              <a:rPr lang="en-IN" sz="8600" b="1" dirty="0" smtClean="0"/>
            </a:br>
            <a:endParaRPr lang="en-IN" sz="8600" dirty="0" smtClean="0"/>
          </a:p>
          <a:p>
            <a:pPr marL="514350" indent="-514350">
              <a:buFont typeface="+mj-lt"/>
              <a:buAutoNum type="arabicPeriod"/>
            </a:pPr>
            <a:endParaRPr lang="en-IN" sz="8600" dirty="0" smtClean="0"/>
          </a:p>
          <a:p>
            <a:endParaRPr lang="en-GB" dirty="0"/>
          </a:p>
        </p:txBody>
      </p:sp>
      <p:pic>
        <p:nvPicPr>
          <p:cNvPr id="1026" name="Picture 2" descr="Mohs10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73919"/>
            <a:ext cx="127635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32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Benefits of negative testing</a:t>
            </a:r>
            <a:br>
              <a:rPr lang="en-IN" sz="2400" dirty="0" smtClean="0"/>
            </a:br>
            <a:endParaRPr lang="en-GB" sz="2400" dirty="0"/>
          </a:p>
        </p:txBody>
      </p:sp>
      <p:sp>
        <p:nvSpPr>
          <p:cNvPr id="3" name="Content Placeholder 2"/>
          <p:cNvSpPr>
            <a:spLocks noGrp="1"/>
          </p:cNvSpPr>
          <p:nvPr>
            <p:ph idx="1"/>
          </p:nvPr>
        </p:nvSpPr>
        <p:spPr>
          <a:xfrm>
            <a:off x="457200" y="742950"/>
            <a:ext cx="8229600" cy="3394472"/>
          </a:xfrm>
        </p:spPr>
        <p:txBody>
          <a:bodyPr>
            <a:noAutofit/>
          </a:bodyPr>
          <a:lstStyle/>
          <a:p>
            <a:r>
              <a:rPr lang="en-IN" sz="1500" dirty="0" smtClean="0"/>
              <a:t>Negative </a:t>
            </a:r>
            <a:r>
              <a:rPr lang="en-IN" sz="1500" dirty="0"/>
              <a:t>testing is done to check that the product deals properly with the circumstance for which it is not programmed. The fundamental aim of this testing is to check how bad data is taken care of by the systems, and appropriate errors are shown to the client when bad data is entered. Both positive and negative testing play an important role. Positive testing ensures that the application does what it is implied for and performs each function as expected. Negative testing is opposite of positive testing. Negative testing discovers diverse approaches to make the </a:t>
            </a:r>
            <a:r>
              <a:rPr lang="en-IN" sz="1500" dirty="0" smtClean="0"/>
              <a:t>application crash</a:t>
            </a:r>
            <a:r>
              <a:rPr lang="en-IN" sz="1500" dirty="0"/>
              <a:t> and handle the crash effortlessly</a:t>
            </a:r>
            <a:r>
              <a:rPr lang="en-IN" sz="1500" dirty="0" smtClean="0"/>
              <a:t>.</a:t>
            </a:r>
          </a:p>
          <a:p>
            <a:endParaRPr lang="en-IN" sz="1500" dirty="0"/>
          </a:p>
          <a:p>
            <a:pPr marL="0" indent="0">
              <a:buNone/>
            </a:pPr>
            <a:r>
              <a:rPr lang="en-IN" sz="1500" b="1" dirty="0" smtClean="0"/>
              <a:t>       Example:</a:t>
            </a:r>
            <a:endParaRPr lang="en-IN" sz="1500" dirty="0"/>
          </a:p>
          <a:p>
            <a:r>
              <a:rPr lang="en-IN" sz="1500" dirty="0"/>
              <a:t>If there is a text box that can only take numeric values but the user tries to type a letter, the correct </a:t>
            </a:r>
            <a:r>
              <a:rPr lang="en-IN" sz="1500" dirty="0" smtClean="0"/>
              <a:t>behaviour </a:t>
            </a:r>
            <a:r>
              <a:rPr lang="en-IN" sz="1500" dirty="0"/>
              <a:t>would be to display a message such as </a:t>
            </a:r>
            <a:r>
              <a:rPr lang="en-IN" sz="1500" dirty="0" smtClean="0"/>
              <a:t>(Incorrect </a:t>
            </a:r>
            <a:r>
              <a:rPr lang="en-IN" sz="1500" dirty="0"/>
              <a:t>data) Please enter a number</a:t>
            </a:r>
            <a:r>
              <a:rPr lang="en-IN" sz="1500" dirty="0" smtClean="0"/>
              <a:t>.</a:t>
            </a:r>
            <a:endParaRPr lang="en-IN" sz="1500" dirty="0"/>
          </a:p>
          <a:p>
            <a:r>
              <a:rPr lang="en-IN" sz="1500" dirty="0"/>
              <a:t>If the user is to fill the name field and there are ground rules that the name text is mandatory to fill, but that the name box shouldn't have values other than letters (no numeric values and special characters). Negative test cases could be a name containing numeric values or special characters. The correct </a:t>
            </a:r>
            <a:r>
              <a:rPr lang="en-IN" sz="1500" dirty="0" smtClean="0"/>
              <a:t>behaviour </a:t>
            </a:r>
            <a:r>
              <a:rPr lang="en-IN" sz="1500" dirty="0"/>
              <a:t>of the system would be to not display those invalid characters.</a:t>
            </a:r>
          </a:p>
          <a:p>
            <a:endParaRPr lang="en-GB" sz="1500" dirty="0"/>
          </a:p>
        </p:txBody>
      </p:sp>
    </p:spTree>
    <p:extLst>
      <p:ext uri="{BB962C8B-B14F-4D97-AF65-F5344CB8AC3E}">
        <p14:creationId xmlns:p14="http://schemas.microsoft.com/office/powerpoint/2010/main" val="231337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
            <a:ext cx="8229600" cy="422672"/>
          </a:xfrm>
        </p:spPr>
        <p:txBody>
          <a:bodyPr>
            <a:normAutofit fontScale="90000"/>
          </a:bodyPr>
          <a:lstStyle/>
          <a:p>
            <a:r>
              <a:rPr lang="en-IN" sz="2000" b="1" dirty="0"/>
              <a:t>Practical Examples of positive and negative testing</a:t>
            </a:r>
            <a:br>
              <a:rPr lang="en-IN" sz="2000" b="1" dirty="0"/>
            </a:br>
            <a:endParaRPr lang="en-GB" sz="2000" dirty="0"/>
          </a:p>
        </p:txBody>
      </p:sp>
      <p:sp>
        <p:nvSpPr>
          <p:cNvPr id="3" name="Content Placeholder 2"/>
          <p:cNvSpPr>
            <a:spLocks noGrp="1"/>
          </p:cNvSpPr>
          <p:nvPr>
            <p:ph idx="1"/>
          </p:nvPr>
        </p:nvSpPr>
        <p:spPr>
          <a:xfrm>
            <a:off x="457200" y="571500"/>
            <a:ext cx="8305800" cy="4286250"/>
          </a:xfrm>
        </p:spPr>
        <p:txBody>
          <a:bodyPr>
            <a:normAutofit fontScale="70000" lnSpcReduction="20000"/>
          </a:bodyPr>
          <a:lstStyle/>
          <a:p>
            <a:r>
              <a:rPr lang="en-IN" sz="1800" dirty="0"/>
              <a:t>Let’s take an example of a UI wizard to create some policies. In the wizard, the user has to enter textual values in one pane and numerical values in another.</a:t>
            </a:r>
          </a:p>
          <a:p>
            <a:pPr marL="0" indent="0">
              <a:buNone/>
            </a:pPr>
            <a:r>
              <a:rPr lang="en-IN" sz="1800" b="1" u="sng" dirty="0"/>
              <a:t>First pane</a:t>
            </a:r>
            <a:r>
              <a:rPr lang="en-IN" sz="1800" b="1" dirty="0"/>
              <a:t>:</a:t>
            </a:r>
            <a:endParaRPr lang="en-IN" sz="1800" dirty="0"/>
          </a:p>
          <a:p>
            <a:r>
              <a:rPr lang="en-IN" sz="1800" dirty="0"/>
              <a:t>In the first one, the user is expected to give a name to the policy as shown below</a:t>
            </a:r>
            <a:r>
              <a:rPr lang="en-IN" sz="1800" dirty="0" smtClean="0"/>
              <a:t>:</a:t>
            </a:r>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a:p>
          <a:p>
            <a:r>
              <a:rPr lang="en-IN" sz="1900" dirty="0"/>
              <a:t>Let’s also get some ground rules to make sure we design good positive and negative scenarios.</a:t>
            </a:r>
          </a:p>
          <a:p>
            <a:pPr marL="0" indent="0">
              <a:buNone/>
            </a:pPr>
            <a:r>
              <a:rPr lang="en-IN" sz="1900" b="1" dirty="0"/>
              <a:t>Requirements:</a:t>
            </a:r>
            <a:endParaRPr lang="en-IN" sz="1900" dirty="0"/>
          </a:p>
          <a:p>
            <a:r>
              <a:rPr lang="en-IN" sz="1900" dirty="0"/>
              <a:t>The name text box is a mandatory parameter</a:t>
            </a:r>
          </a:p>
          <a:p>
            <a:r>
              <a:rPr lang="en-IN" sz="1900" dirty="0"/>
              <a:t>The description is not mandatory.</a:t>
            </a:r>
          </a:p>
          <a:p>
            <a:r>
              <a:rPr lang="en-IN" sz="1900" dirty="0"/>
              <a:t>The name box can have only a-z and A-Z characters. No numbers, special characters are allowed.</a:t>
            </a:r>
          </a:p>
          <a:p>
            <a:r>
              <a:rPr lang="en-IN" sz="1900" dirty="0"/>
              <a:t>The name can be maximum 10 characters long.</a:t>
            </a:r>
          </a:p>
          <a:p>
            <a:endParaRPr lang="en-GB" sz="19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64" y="1371600"/>
            <a:ext cx="4286250"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46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50"/>
            <a:ext cx="8458200" cy="4914900"/>
          </a:xfrm>
        </p:spPr>
        <p:txBody>
          <a:bodyPr>
            <a:normAutofit/>
          </a:bodyPr>
          <a:lstStyle/>
          <a:p>
            <a:r>
              <a:rPr lang="en-IN" sz="1800" dirty="0"/>
              <a:t>Now let’s get to design the positive and negative testing cases for this example</a:t>
            </a:r>
            <a:r>
              <a:rPr lang="en-IN" sz="1800" dirty="0" smtClean="0"/>
              <a:t>.</a:t>
            </a:r>
          </a:p>
          <a:p>
            <a:pPr marL="0" indent="0">
              <a:buNone/>
            </a:pPr>
            <a:r>
              <a:rPr lang="en-IN" sz="1800" b="1" u="sng" dirty="0"/>
              <a:t>Positive test cases: </a:t>
            </a:r>
            <a:r>
              <a:rPr lang="en-IN" sz="1800" dirty="0"/>
              <a:t>Below are some positive testing scenarios for this particular pane.</a:t>
            </a:r>
            <a:r>
              <a:rPr lang="en-IN" sz="1800" b="1" dirty="0"/>
              <a:t> </a:t>
            </a:r>
            <a:endParaRPr lang="en-IN" sz="1800" dirty="0"/>
          </a:p>
          <a:p>
            <a:r>
              <a:rPr lang="en-IN" sz="1800" dirty="0"/>
              <a:t>ABCDEFGH (upper case validation within character limit)</a:t>
            </a:r>
          </a:p>
          <a:p>
            <a:r>
              <a:rPr lang="en-IN" sz="1800" dirty="0" err="1"/>
              <a:t>abcdefgh</a:t>
            </a:r>
            <a:r>
              <a:rPr lang="en-IN" sz="1800" dirty="0"/>
              <a:t> lower case validation within character limit)</a:t>
            </a:r>
          </a:p>
          <a:p>
            <a:r>
              <a:rPr lang="en-IN" sz="1800" dirty="0" err="1"/>
              <a:t>aabbccddmn</a:t>
            </a:r>
            <a:r>
              <a:rPr lang="en-IN" sz="1800" dirty="0"/>
              <a:t> (character limit validation)</a:t>
            </a:r>
          </a:p>
          <a:p>
            <a:r>
              <a:rPr lang="en-IN" sz="1800" dirty="0" err="1"/>
              <a:t>aDBcefz</a:t>
            </a:r>
            <a:r>
              <a:rPr lang="en-IN" sz="1800" dirty="0"/>
              <a:t>           (upper case combined with lower case validation within character limit)</a:t>
            </a:r>
          </a:p>
          <a:p>
            <a:r>
              <a:rPr lang="en-IN" sz="1800" dirty="0"/>
              <a:t>.. and so on.</a:t>
            </a:r>
          </a:p>
          <a:p>
            <a:pPr marL="0" indent="0">
              <a:buNone/>
            </a:pPr>
            <a:r>
              <a:rPr lang="en-IN" sz="1800" b="1" u="sng" dirty="0"/>
              <a:t>Negative test cases</a:t>
            </a:r>
            <a:r>
              <a:rPr lang="en-IN" sz="1800" u="sng" dirty="0"/>
              <a:t>: </a:t>
            </a:r>
            <a:r>
              <a:rPr lang="en-IN" sz="1800" dirty="0"/>
              <a:t>Below are some negative testing scenarios for this particular pane.</a:t>
            </a:r>
          </a:p>
          <a:p>
            <a:r>
              <a:rPr lang="en-IN" sz="1800" dirty="0" err="1"/>
              <a:t>ABCDEFGHJKIOOOOOKIsns</a:t>
            </a:r>
            <a:r>
              <a:rPr lang="en-IN" sz="1800" dirty="0"/>
              <a:t>      (name exceeding 10 characters)</a:t>
            </a:r>
          </a:p>
          <a:p>
            <a:r>
              <a:rPr lang="en-IN" sz="1800" dirty="0"/>
              <a:t>abcd1234                  (name having numerical values)</a:t>
            </a:r>
          </a:p>
          <a:p>
            <a:r>
              <a:rPr lang="en-IN" sz="1800" dirty="0"/>
              <a:t>No name supplied</a:t>
            </a:r>
          </a:p>
          <a:p>
            <a:r>
              <a:rPr lang="en-IN" sz="1800" dirty="0" err="1"/>
              <a:t>sndddwwww</a:t>
            </a:r>
            <a:r>
              <a:rPr lang="en-IN" sz="1800" dirty="0"/>
              <a:t>_           ( the name containing special characters)</a:t>
            </a:r>
          </a:p>
          <a:p>
            <a:r>
              <a:rPr lang="en-IN" sz="1800" dirty="0"/>
              <a:t> .. and so on.</a:t>
            </a:r>
          </a:p>
          <a:p>
            <a:endParaRPr lang="en-GB" dirty="0"/>
          </a:p>
        </p:txBody>
      </p:sp>
    </p:spTree>
    <p:extLst>
      <p:ext uri="{BB962C8B-B14F-4D97-AF65-F5344CB8AC3E}">
        <p14:creationId xmlns:p14="http://schemas.microsoft.com/office/powerpoint/2010/main" val="417774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a:xfrm>
            <a:off x="381000" y="228600"/>
            <a:ext cx="8610600" cy="4743450"/>
          </a:xfrm>
        </p:spPr>
        <p:txBody>
          <a:bodyPr>
            <a:normAutofit fontScale="85000" lnSpcReduction="10000"/>
          </a:bodyPr>
          <a:lstStyle/>
          <a:p>
            <a:pPr marL="0" indent="0">
              <a:buNone/>
            </a:pPr>
            <a:r>
              <a:rPr lang="en-IN" sz="1900" b="1" u="sng" dirty="0"/>
              <a:t>Second pane</a:t>
            </a:r>
            <a:r>
              <a:rPr lang="en-IN" sz="1900" b="1" dirty="0"/>
              <a:t>:</a:t>
            </a:r>
            <a:endParaRPr lang="en-IN" sz="1900" dirty="0"/>
          </a:p>
          <a:p>
            <a:r>
              <a:rPr lang="en-IN" sz="1900" dirty="0"/>
              <a:t>In the second pane, the user is expected to put in only numerical values as shown below</a:t>
            </a:r>
            <a:r>
              <a:rPr lang="en-IN" sz="1900" dirty="0" smtClean="0"/>
              <a:t>:</a:t>
            </a:r>
          </a:p>
          <a:p>
            <a:r>
              <a:rPr lang="en-IN" sz="1900" dirty="0"/>
              <a:t>Let’s establish some ground rules here as well:</a:t>
            </a:r>
          </a:p>
          <a:p>
            <a:pPr marL="0" indent="0">
              <a:buNone/>
            </a:pPr>
            <a:r>
              <a:rPr lang="en-IN" sz="1900" b="1" dirty="0"/>
              <a:t>Requirements:</a:t>
            </a:r>
            <a:endParaRPr lang="en-IN" sz="1900" dirty="0"/>
          </a:p>
          <a:p>
            <a:r>
              <a:rPr lang="en-IN" sz="1900" dirty="0"/>
              <a:t>The ID has to be a number between 1- 250</a:t>
            </a:r>
          </a:p>
          <a:p>
            <a:r>
              <a:rPr lang="en-IN" sz="1900" dirty="0"/>
              <a:t>The ID is mandatory.</a:t>
            </a:r>
          </a:p>
          <a:p>
            <a:r>
              <a:rPr lang="en-IN" sz="1900" dirty="0"/>
              <a:t>Therefore here are some positive and negative test scenarios for this particular pane.</a:t>
            </a:r>
          </a:p>
          <a:p>
            <a:pPr marL="0" indent="0">
              <a:buNone/>
            </a:pPr>
            <a:r>
              <a:rPr lang="en-IN" sz="1900" b="1" dirty="0"/>
              <a:t>Positive test scenarios</a:t>
            </a:r>
            <a:r>
              <a:rPr lang="en-IN" sz="1900" dirty="0"/>
              <a:t>: Below are some positive testing scenarios for this particular pane.</a:t>
            </a:r>
          </a:p>
          <a:p>
            <a:r>
              <a:rPr lang="en-IN" sz="1900" dirty="0"/>
              <a:t>12 (Entering a valid value between the range specified)</a:t>
            </a:r>
          </a:p>
          <a:p>
            <a:r>
              <a:rPr lang="en-IN" sz="1900" dirty="0"/>
              <a:t>1,250 (Entering the boundary value of the range specified)</a:t>
            </a:r>
          </a:p>
          <a:p>
            <a:pPr marL="0" indent="0">
              <a:buNone/>
            </a:pPr>
            <a:r>
              <a:rPr lang="en-IN" sz="1900" b="1" dirty="0"/>
              <a:t>Negative test scenarios</a:t>
            </a:r>
            <a:r>
              <a:rPr lang="en-IN" sz="1900" dirty="0"/>
              <a:t>: Below are some negative testing scenarios for this particular pane.</a:t>
            </a:r>
          </a:p>
          <a:p>
            <a:r>
              <a:rPr lang="en-IN" sz="1900" dirty="0"/>
              <a:t>Ab               (Entering text instead of numbers)</a:t>
            </a:r>
          </a:p>
          <a:p>
            <a:r>
              <a:rPr lang="en-IN" sz="1900" dirty="0"/>
              <a:t>0, 252        (Entering out of boundary values)</a:t>
            </a:r>
          </a:p>
          <a:p>
            <a:r>
              <a:rPr lang="en-IN" sz="1900" dirty="0"/>
              <a:t>Null input</a:t>
            </a:r>
          </a:p>
          <a:p>
            <a:r>
              <a:rPr lang="en-IN" sz="1900" dirty="0"/>
              <a:t>-2                 (Entering out of range values)</a:t>
            </a:r>
          </a:p>
          <a:p>
            <a:r>
              <a:rPr lang="en-IN" sz="1900" dirty="0"/>
              <a:t>+56             (Entering a valid value prefixed by a special character)</a:t>
            </a:r>
          </a:p>
          <a:p>
            <a:endParaRPr lang="en-IN" dirty="0"/>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800100"/>
            <a:ext cx="2743200" cy="106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04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Negative Testing </a:t>
            </a:r>
            <a:r>
              <a:rPr lang="en-IN" sz="2800" b="1" dirty="0" smtClean="0"/>
              <a:t>Techniques</a:t>
            </a:r>
            <a:endParaRPr lang="en-GB" sz="2800" b="1" dirty="0"/>
          </a:p>
        </p:txBody>
      </p:sp>
      <p:sp>
        <p:nvSpPr>
          <p:cNvPr id="3" name="Content Placeholder 2"/>
          <p:cNvSpPr>
            <a:spLocks noGrp="1"/>
          </p:cNvSpPr>
          <p:nvPr>
            <p:ph idx="1"/>
          </p:nvPr>
        </p:nvSpPr>
        <p:spPr>
          <a:xfrm>
            <a:off x="533400" y="971550"/>
            <a:ext cx="8153400" cy="3794522"/>
          </a:xfrm>
        </p:spPr>
        <p:txBody>
          <a:bodyPr>
            <a:normAutofit/>
          </a:bodyPr>
          <a:lstStyle/>
          <a:p>
            <a:r>
              <a:rPr lang="en-IN" sz="1900" dirty="0" smtClean="0"/>
              <a:t>The </a:t>
            </a:r>
            <a:r>
              <a:rPr lang="en-IN" sz="1900" dirty="0"/>
              <a:t>following are the negative testing techniques adopted during software testing:</a:t>
            </a:r>
          </a:p>
          <a:p>
            <a:r>
              <a:rPr lang="en-IN" sz="1900" dirty="0"/>
              <a:t>Embed Single Quote on URL when it tries to query the database.</a:t>
            </a:r>
          </a:p>
          <a:p>
            <a:r>
              <a:rPr lang="en-IN" sz="1900" dirty="0"/>
              <a:t>Skip the Required Data Entry and try to proceed.</a:t>
            </a:r>
          </a:p>
          <a:p>
            <a:r>
              <a:rPr lang="en-IN" sz="1900" dirty="0"/>
              <a:t>Verify each Field Type Test.</a:t>
            </a:r>
          </a:p>
          <a:p>
            <a:r>
              <a:rPr lang="en-IN" sz="1900" dirty="0"/>
              <a:t>Enter large values to test the size of the fields.</a:t>
            </a:r>
          </a:p>
          <a:p>
            <a:r>
              <a:rPr lang="en-IN" sz="1900" dirty="0"/>
              <a:t>Verify the numeric boundary and numeric size test.</a:t>
            </a:r>
          </a:p>
          <a:p>
            <a:r>
              <a:rPr lang="en-IN" sz="1900" dirty="0"/>
              <a:t>Verify the Date Format and its validity.</a:t>
            </a:r>
          </a:p>
          <a:p>
            <a:r>
              <a:rPr lang="en-IN" sz="1900" dirty="0"/>
              <a:t>Verify the web session and check for the </a:t>
            </a:r>
            <a:r>
              <a:rPr lang="en-IN" sz="1900" dirty="0" smtClean="0"/>
              <a:t>performances.</a:t>
            </a:r>
            <a:endParaRPr lang="en-IN" dirty="0"/>
          </a:p>
          <a:p>
            <a:endParaRPr lang="en-GB" dirty="0"/>
          </a:p>
        </p:txBody>
      </p:sp>
    </p:spTree>
    <p:extLst>
      <p:ext uri="{BB962C8B-B14F-4D97-AF65-F5344CB8AC3E}">
        <p14:creationId xmlns:p14="http://schemas.microsoft.com/office/powerpoint/2010/main" val="320913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t>Basic factors that help in Writing Positive and Negative tests </a:t>
            </a:r>
            <a:br>
              <a:rPr lang="en-IN" sz="2400" dirty="0"/>
            </a:br>
            <a:endParaRPr lang="en-GB" sz="2400" dirty="0"/>
          </a:p>
        </p:txBody>
      </p:sp>
      <p:sp>
        <p:nvSpPr>
          <p:cNvPr id="3" name="Content Placeholder 2"/>
          <p:cNvSpPr>
            <a:spLocks noGrp="1"/>
          </p:cNvSpPr>
          <p:nvPr>
            <p:ph idx="1"/>
          </p:nvPr>
        </p:nvSpPr>
        <p:spPr>
          <a:xfrm>
            <a:off x="418923" y="819150"/>
            <a:ext cx="8229600" cy="3394472"/>
          </a:xfrm>
        </p:spPr>
        <p:txBody>
          <a:bodyPr>
            <a:noAutofit/>
          </a:bodyPr>
          <a:lstStyle/>
          <a:p>
            <a:r>
              <a:rPr lang="en-IN" sz="1400" dirty="0"/>
              <a:t>If you closely observe the examples above, you will notice that there can be multiple positive and negative scenarios. However effective testing is when you optimize an endless list of positive and negative scenarios in such a way that you </a:t>
            </a:r>
            <a:r>
              <a:rPr lang="en-IN" sz="1400" b="1" dirty="0"/>
              <a:t>achieve sufficient testing</a:t>
            </a:r>
            <a:r>
              <a:rPr lang="en-IN" sz="1400" dirty="0"/>
              <a:t>.</a:t>
            </a:r>
          </a:p>
          <a:p>
            <a:r>
              <a:rPr lang="en-IN" sz="1400" dirty="0"/>
              <a:t>Also, in both these cases, you will see a common pattern on how the scenarios are devised. In both the cases above, there are two basic parameters or techniques that formed a basis for designing sufficient amount of positive and negative test cases.</a:t>
            </a:r>
          </a:p>
          <a:p>
            <a:pPr marL="0" indent="0">
              <a:buNone/>
            </a:pPr>
            <a:r>
              <a:rPr lang="en-IN" sz="1400" dirty="0"/>
              <a:t> </a:t>
            </a:r>
            <a:r>
              <a:rPr lang="en-IN" sz="1400" dirty="0" smtClean="0"/>
              <a:t>       </a:t>
            </a:r>
            <a:r>
              <a:rPr lang="en-IN" sz="1400" dirty="0" smtClean="0"/>
              <a:t>The </a:t>
            </a:r>
            <a:r>
              <a:rPr lang="en-IN" sz="1400" dirty="0"/>
              <a:t>two parameters are</a:t>
            </a:r>
            <a:r>
              <a:rPr lang="en-IN" sz="1400" dirty="0" smtClean="0"/>
              <a:t>:</a:t>
            </a:r>
          </a:p>
          <a:p>
            <a:r>
              <a:rPr lang="en-IN" sz="1400" dirty="0" smtClean="0"/>
              <a:t>Boundary  Value Analysis</a:t>
            </a:r>
          </a:p>
          <a:p>
            <a:r>
              <a:rPr lang="en-IN" sz="1400" dirty="0"/>
              <a:t>Equivalence </a:t>
            </a:r>
            <a:r>
              <a:rPr lang="en-IN" sz="1400" dirty="0" smtClean="0"/>
              <a:t>Partitioning</a:t>
            </a:r>
            <a:endParaRPr lang="en-IN" sz="1400" dirty="0"/>
          </a:p>
          <a:p>
            <a:pPr marL="0" indent="0">
              <a:buNone/>
            </a:pPr>
            <a:r>
              <a:rPr lang="en-IN" sz="1400" b="1" dirty="0" smtClean="0"/>
              <a:t>Boundary </a:t>
            </a:r>
            <a:r>
              <a:rPr lang="en-IN" sz="1400" b="1" dirty="0"/>
              <a:t>Value Analysis</a:t>
            </a:r>
            <a:r>
              <a:rPr lang="en-IN" sz="1400" dirty="0"/>
              <a:t>:</a:t>
            </a:r>
          </a:p>
          <a:p>
            <a:r>
              <a:rPr lang="en-IN" sz="1400" dirty="0"/>
              <a:t>As the name itself implies, boundary indicates limits to something. Hence this involves designing test scenarios that only focus on the boundary values and validate how the application behaves. Therefore if the inputs are supplied within the boundary values then it is considered to be positive testing and inputs beyond the boundary values is considered to be a part of negative testing.</a:t>
            </a:r>
          </a:p>
          <a:p>
            <a:r>
              <a:rPr lang="en-IN" sz="1400" u="sng" dirty="0"/>
              <a:t>For example</a:t>
            </a:r>
            <a:r>
              <a:rPr lang="en-IN" sz="1400" dirty="0"/>
              <a:t>, if a particular application accepts VLAN Ids ranging from 0 – 255. Hence here 0, 255 will form the boundary values. Any inputs going below 0 or above 255 will be considered invalid and hence will constitute negative testing.</a:t>
            </a:r>
          </a:p>
          <a:p>
            <a:pPr marL="0" indent="0">
              <a:buNone/>
            </a:pPr>
            <a:r>
              <a:rPr lang="en-IN" sz="1400" dirty="0" smtClean="0"/>
              <a:t/>
            </a:r>
            <a:br>
              <a:rPr lang="en-IN" sz="1400" dirty="0" smtClean="0"/>
            </a:br>
            <a:endParaRPr lang="en-GB"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14550"/>
            <a:ext cx="2309812" cy="113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537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969"/>
            <a:ext cx="8305800" cy="4469931"/>
          </a:xfrm>
        </p:spPr>
        <p:txBody>
          <a:bodyPr>
            <a:noAutofit/>
          </a:bodyPr>
          <a:lstStyle/>
          <a:p>
            <a:pPr marL="0" indent="0">
              <a:buNone/>
            </a:pPr>
            <a:r>
              <a:rPr lang="en-IN" sz="1800" b="1" dirty="0"/>
              <a:t>Equivalence Partitioning</a:t>
            </a:r>
            <a:r>
              <a:rPr lang="en-IN" sz="1800" dirty="0"/>
              <a:t>:</a:t>
            </a:r>
          </a:p>
          <a:p>
            <a:r>
              <a:rPr lang="en-IN" sz="1800" dirty="0"/>
              <a:t>In Equivalence partitioning, the test data are segregated into various partitions. These partitions are referred to as equivalence data classes. It is assumed that the various input data (data can be a condition) in each partition behave the same way. Hence only one particular condition or situation needs to be tested from each partition as if one works then all the others in that partition is assumed to work. Similarly, if one condition in a partition doesn’t work, then none of the others will work.</a:t>
            </a:r>
          </a:p>
          <a:p>
            <a:r>
              <a:rPr lang="en-IN" sz="1800" dirty="0"/>
              <a:t>Therefore it’s now very apparent that valid data classes (in the partitions) will comprise of positive testing whereas invalid data classes will comprise of negative testing.</a:t>
            </a:r>
          </a:p>
          <a:p>
            <a:r>
              <a:rPr lang="en-IN" sz="1800" dirty="0"/>
              <a:t>In the same VLAN example above, the values can be divided into say two partitions.</a:t>
            </a:r>
          </a:p>
          <a:p>
            <a:r>
              <a:rPr lang="en-IN" sz="1800" dirty="0"/>
              <a:t>So the two partitions here would be:</a:t>
            </a:r>
          </a:p>
          <a:p>
            <a:r>
              <a:rPr lang="en-IN" sz="1800" dirty="0"/>
              <a:t>Values -255 to -1 in one partition</a:t>
            </a:r>
          </a:p>
          <a:p>
            <a:r>
              <a:rPr lang="en-IN" sz="1800" dirty="0"/>
              <a:t>Values 0 to 255 in another partition</a:t>
            </a:r>
          </a:p>
          <a:p>
            <a:endParaRPr lang="en-GB"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130" y="4019550"/>
            <a:ext cx="3060207" cy="93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67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09750"/>
            <a:ext cx="8229600" cy="2209800"/>
          </a:xfrm>
        </p:spPr>
        <p:txBody>
          <a:bodyPr>
            <a:normAutofit/>
          </a:bodyPr>
          <a:lstStyle/>
          <a:p>
            <a:pPr marL="0" indent="0">
              <a:buNone/>
            </a:pPr>
            <a:r>
              <a:rPr lang="en-IN" sz="2000" i="1" dirty="0" smtClean="0">
                <a:effectLst>
                  <a:outerShdw blurRad="38100" dist="38100" dir="2700000" algn="tl">
                    <a:srgbClr val="000000">
                      <a:alpha val="43137"/>
                    </a:srgbClr>
                  </a:outerShdw>
                </a:effectLst>
              </a:rPr>
              <a:t>Negative </a:t>
            </a:r>
            <a:r>
              <a:rPr lang="en-IN" sz="2000" i="1" dirty="0">
                <a:effectLst>
                  <a:outerShdw blurRad="38100" dist="38100" dir="2700000" algn="tl">
                    <a:srgbClr val="000000">
                      <a:alpha val="43137"/>
                    </a:srgbClr>
                  </a:outerShdw>
                </a:effectLst>
              </a:rPr>
              <a:t>testing improves the </a:t>
            </a:r>
            <a:r>
              <a:rPr lang="en-IN" sz="2000" i="1" dirty="0" smtClean="0">
                <a:effectLst>
                  <a:outerShdw blurRad="38100" dist="38100" dir="2700000" algn="tl">
                    <a:srgbClr val="000000">
                      <a:alpha val="43137"/>
                    </a:srgbClr>
                  </a:outerShdw>
                </a:effectLst>
              </a:rPr>
              <a:t>testing coverage of </a:t>
            </a:r>
            <a:r>
              <a:rPr lang="en-IN" sz="2000" i="1" dirty="0">
                <a:effectLst>
                  <a:outerShdw blurRad="38100" dist="38100" dir="2700000" algn="tl">
                    <a:srgbClr val="000000">
                      <a:alpha val="43137"/>
                    </a:srgbClr>
                  </a:outerShdw>
                </a:effectLst>
              </a:rPr>
              <a:t>your application. Using the negative and positive testing approaches together allows you to test your applications with any possible input data (both valid and invalid) and can help you make your application more stable and reliable.</a:t>
            </a:r>
            <a:endParaRPr lang="en-GB" sz="20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711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a:t>
            </a:r>
            <a:endParaRPr lang="en-GB"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en-IN" dirty="0"/>
              <a:t>Having the most optimal product quality is the primary goal of the test organizations.</a:t>
            </a:r>
          </a:p>
          <a:p>
            <a:pPr>
              <a:lnSpc>
                <a:spcPct val="120000"/>
              </a:lnSpc>
            </a:pPr>
            <a:r>
              <a:rPr lang="en-IN" dirty="0"/>
              <a:t>With the help of an efficient quality assurance process, test teams attempt to </a:t>
            </a:r>
            <a:r>
              <a:rPr lang="en-IN" dirty="0" smtClean="0"/>
              <a:t>find maximum defects during their testing, </a:t>
            </a:r>
            <a:r>
              <a:rPr lang="en-IN" dirty="0"/>
              <a:t>thereby ensuring that the client or the end user consuming the product does not see any abnormalities with respect to its functioning in their own computing environment.</a:t>
            </a:r>
          </a:p>
          <a:p>
            <a:pPr>
              <a:lnSpc>
                <a:spcPct val="120000"/>
              </a:lnSpc>
            </a:pPr>
            <a:r>
              <a:rPr lang="en-IN" dirty="0"/>
              <a:t>Since finding defects is one of the main goals of a tester, he/she needs to carefully craft or design the test scenarios to make sure the particular application or product performs the way it is supposed to.</a:t>
            </a:r>
          </a:p>
          <a:p>
            <a:pPr>
              <a:lnSpc>
                <a:spcPct val="120000"/>
              </a:lnSpc>
            </a:pPr>
            <a:r>
              <a:rPr lang="en-IN" dirty="0"/>
              <a:t>T</a:t>
            </a:r>
            <a:r>
              <a:rPr lang="en-IN" dirty="0" smtClean="0"/>
              <a:t>he </a:t>
            </a:r>
            <a:r>
              <a:rPr lang="en-IN" dirty="0"/>
              <a:t>entire testing effort can be basically generalized into two categories: positive testing paths and negative testing paths.</a:t>
            </a:r>
            <a:r>
              <a:rPr lang="en-IN" dirty="0" smtClean="0"/>
              <a:t/>
            </a:r>
            <a:br>
              <a:rPr lang="en-IN" dirty="0" smtClean="0"/>
            </a:br>
            <a:endParaRPr lang="en-GB" dirty="0"/>
          </a:p>
        </p:txBody>
      </p:sp>
    </p:spTree>
    <p:extLst>
      <p:ext uri="{BB962C8B-B14F-4D97-AF65-F5344CB8AC3E}">
        <p14:creationId xmlns:p14="http://schemas.microsoft.com/office/powerpoint/2010/main" val="20609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200" dirty="0"/>
              <a:t>W</a:t>
            </a:r>
            <a:r>
              <a:rPr lang="en-IN" sz="3200" dirty="0" smtClean="0"/>
              <a:t>hat </a:t>
            </a:r>
            <a:r>
              <a:rPr lang="en-IN" sz="3200" dirty="0"/>
              <a:t>positive and negative testing is, how they’re different</a:t>
            </a:r>
            <a:endParaRPr lang="en-GB" sz="3200" dirty="0"/>
          </a:p>
        </p:txBody>
      </p:sp>
      <p:sp>
        <p:nvSpPr>
          <p:cNvPr id="3" name="Content Placeholder 2"/>
          <p:cNvSpPr>
            <a:spLocks noGrp="1"/>
          </p:cNvSpPr>
          <p:nvPr>
            <p:ph idx="1"/>
          </p:nvPr>
        </p:nvSpPr>
        <p:spPr/>
        <p:txBody>
          <a:bodyPr>
            <a:normAutofit fontScale="47500" lnSpcReduction="20000"/>
          </a:bodyPr>
          <a:lstStyle/>
          <a:p>
            <a:pPr marL="0" indent="0">
              <a:buNone/>
            </a:pPr>
            <a:r>
              <a:rPr lang="en-GB" b="1" dirty="0"/>
              <a:t>Positive testing </a:t>
            </a:r>
            <a:endParaRPr lang="en-GB" dirty="0"/>
          </a:p>
          <a:p>
            <a:pPr>
              <a:lnSpc>
                <a:spcPct val="170000"/>
              </a:lnSpc>
            </a:pPr>
            <a:r>
              <a:rPr lang="en-IN" dirty="0"/>
              <a:t> It is the process of running test scenarios that an end user would run for his use. </a:t>
            </a:r>
            <a:endParaRPr lang="en-IN" dirty="0" smtClean="0"/>
          </a:p>
          <a:p>
            <a:pPr>
              <a:lnSpc>
                <a:spcPct val="120000"/>
              </a:lnSpc>
            </a:pPr>
            <a:r>
              <a:rPr lang="en-IN" dirty="0"/>
              <a:t> </a:t>
            </a:r>
            <a:r>
              <a:rPr lang="en-IN" dirty="0" smtClean="0"/>
              <a:t>Positive </a:t>
            </a:r>
            <a:r>
              <a:rPr lang="en-IN" dirty="0"/>
              <a:t>testing entails running a test scenario with only correct and valid data. If a test scenario doesn’t need data, then positive testing would require running the test exactly the manner in which it’s supposed to run and hence to ensure that the application is meeting the specifications</a:t>
            </a:r>
            <a:r>
              <a:rPr lang="en-IN" dirty="0" smtClean="0"/>
              <a:t>.</a:t>
            </a:r>
          </a:p>
          <a:p>
            <a:pPr>
              <a:lnSpc>
                <a:spcPct val="120000"/>
              </a:lnSpc>
            </a:pPr>
            <a:r>
              <a:rPr lang="en-IN" dirty="0"/>
              <a:t>Sometimes there may be more than one way of performing a particular function or task with an intent to give the end user more flexibility or for general product consistency</a:t>
            </a:r>
            <a:r>
              <a:rPr lang="en-IN" dirty="0" smtClean="0"/>
              <a:t>.</a:t>
            </a:r>
          </a:p>
          <a:p>
            <a:pPr>
              <a:lnSpc>
                <a:spcPct val="120000"/>
              </a:lnSpc>
            </a:pPr>
            <a:r>
              <a:rPr lang="en-IN" dirty="0" smtClean="0"/>
              <a:t> </a:t>
            </a:r>
            <a:r>
              <a:rPr lang="en-IN" dirty="0"/>
              <a:t>This is called alternate path testing which is also a kind of positive testing. In alternate path testing, the test is again performed to meet its requirements but using the different route than the obvious path</a:t>
            </a:r>
            <a:r>
              <a:rPr lang="en-IN" dirty="0" smtClean="0"/>
              <a:t>.</a:t>
            </a:r>
          </a:p>
          <a:p>
            <a:pPr>
              <a:lnSpc>
                <a:spcPct val="170000"/>
              </a:lnSpc>
            </a:pPr>
            <a:r>
              <a:rPr lang="en-IN" dirty="0" smtClean="0"/>
              <a:t> </a:t>
            </a:r>
            <a:r>
              <a:rPr lang="en-IN" dirty="0"/>
              <a:t>The test scenario would even consume the same kind of data to achieve the same result.</a:t>
            </a:r>
            <a:r>
              <a:rPr lang="en-IN" b="1" dirty="0"/>
              <a:t> </a:t>
            </a:r>
            <a:endParaRPr lang="en-GB" dirty="0"/>
          </a:p>
        </p:txBody>
      </p:sp>
    </p:spTree>
    <p:extLst>
      <p:ext uri="{BB962C8B-B14F-4D97-AF65-F5344CB8AC3E}">
        <p14:creationId xmlns:p14="http://schemas.microsoft.com/office/powerpoint/2010/main" val="2318710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1" y="1200150"/>
            <a:ext cx="36671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685800"/>
            <a:ext cx="8458200" cy="369332"/>
          </a:xfrm>
          <a:prstGeom prst="rect">
            <a:avLst/>
          </a:prstGeom>
        </p:spPr>
        <p:txBody>
          <a:bodyPr wrap="square">
            <a:spAutoFit/>
          </a:bodyPr>
          <a:lstStyle/>
          <a:p>
            <a:r>
              <a:rPr lang="en-IN" b="1" dirty="0"/>
              <a:t>It can be diagrammatically understood from a very generic example described below: </a:t>
            </a:r>
            <a:endParaRPr lang="en-GB" dirty="0"/>
          </a:p>
        </p:txBody>
      </p:sp>
      <p:sp>
        <p:nvSpPr>
          <p:cNvPr id="5" name="Rectangle 4"/>
          <p:cNvSpPr/>
          <p:nvPr/>
        </p:nvSpPr>
        <p:spPr>
          <a:xfrm>
            <a:off x="609600" y="2914650"/>
            <a:ext cx="7696200" cy="1938992"/>
          </a:xfrm>
          <a:prstGeom prst="rect">
            <a:avLst/>
          </a:prstGeom>
        </p:spPr>
        <p:txBody>
          <a:bodyPr wrap="square">
            <a:spAutoFit/>
          </a:bodyPr>
          <a:lstStyle/>
          <a:p>
            <a:r>
              <a:rPr lang="en-IN" sz="2000" dirty="0" smtClean="0"/>
              <a:t>A is a starting </a:t>
            </a:r>
            <a:r>
              <a:rPr lang="en-IN" sz="2000" dirty="0"/>
              <a:t>point and B is the endpoint. There are two ways to go from A to B. Route 1 is the generally taken route and Route 2 is an alternative route. Therefore in such a case, happy path testing would be traversing from point A to B using Route 1 and the alternative path testing would comprise taking Route 2 to go from A to B. Observe that the result in both the cases is the same.</a:t>
            </a:r>
            <a:r>
              <a:rPr lang="en-IN" b="1" dirty="0"/>
              <a:t> </a:t>
            </a:r>
            <a:endParaRPr lang="en-GB" dirty="0"/>
          </a:p>
        </p:txBody>
      </p:sp>
    </p:spTree>
    <p:extLst>
      <p:ext uri="{BB962C8B-B14F-4D97-AF65-F5344CB8AC3E}">
        <p14:creationId xmlns:p14="http://schemas.microsoft.com/office/powerpoint/2010/main" val="374437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200" dirty="0" smtClean="0"/>
              <a:t>What is Negative Testing?</a:t>
            </a:r>
            <a:br>
              <a:rPr lang="en-IN" sz="3200" dirty="0" smtClean="0"/>
            </a:br>
            <a:endParaRPr lang="en-GB" sz="3200" dirty="0"/>
          </a:p>
        </p:txBody>
      </p:sp>
      <p:sp>
        <p:nvSpPr>
          <p:cNvPr id="3" name="Content Placeholder 2"/>
          <p:cNvSpPr>
            <a:spLocks noGrp="1"/>
          </p:cNvSpPr>
          <p:nvPr>
            <p:ph idx="1"/>
          </p:nvPr>
        </p:nvSpPr>
        <p:spPr>
          <a:xfrm>
            <a:off x="533400" y="1028700"/>
            <a:ext cx="8153400" cy="3886200"/>
          </a:xfrm>
        </p:spPr>
        <p:txBody>
          <a:bodyPr/>
          <a:lstStyle/>
          <a:p>
            <a:r>
              <a:rPr lang="en-IN" sz="2000" dirty="0" smtClean="0"/>
              <a:t>Negative </a:t>
            </a:r>
            <a:r>
              <a:rPr lang="en-IN" sz="2000" dirty="0"/>
              <a:t>testing is performed to ensure that the product or application under test does NOT fail when an unexpected input is given</a:t>
            </a:r>
            <a:r>
              <a:rPr lang="en-IN" sz="2000" dirty="0" smtClean="0"/>
              <a:t>.</a:t>
            </a:r>
          </a:p>
          <a:p>
            <a:r>
              <a:rPr lang="en-IN" sz="2000" dirty="0" smtClean="0"/>
              <a:t> </a:t>
            </a:r>
            <a:r>
              <a:rPr lang="en-IN" sz="2000" dirty="0"/>
              <a:t>The purpose of Negative testing is to break the system and to verify the application response during unintentional inputs.</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37742"/>
            <a:ext cx="52387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55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00100"/>
            <a:ext cx="4343400" cy="3829049"/>
          </a:xfrm>
        </p:spPr>
        <p:txBody>
          <a:bodyPr>
            <a:normAutofit fontScale="55000" lnSpcReduction="20000"/>
          </a:bodyPr>
          <a:lstStyle/>
          <a:p>
            <a:pPr marL="0" indent="0">
              <a:buNone/>
            </a:pPr>
            <a:r>
              <a:rPr lang="en-IN" b="1" dirty="0"/>
              <a:t>Example:</a:t>
            </a:r>
            <a:endParaRPr lang="en-IN" dirty="0"/>
          </a:p>
          <a:p>
            <a:r>
              <a:rPr lang="en-IN" dirty="0"/>
              <a:t>Say for example you need to write negative test cases about a pen. The basic motive of the pen is to be able to write on paper.</a:t>
            </a:r>
          </a:p>
          <a:p>
            <a:r>
              <a:rPr lang="en-IN" b="1" dirty="0"/>
              <a:t>Some examples of negative testing could be:</a:t>
            </a:r>
            <a:endParaRPr lang="en-IN" dirty="0"/>
          </a:p>
          <a:p>
            <a:r>
              <a:rPr lang="en-IN" dirty="0"/>
              <a:t>Change the medium that it is supposed to write on, from paper to cloth or a brick and see if it should still write.</a:t>
            </a:r>
          </a:p>
          <a:p>
            <a:r>
              <a:rPr lang="en-IN" dirty="0"/>
              <a:t>Put the pen in the liquid and verify if it writes again.</a:t>
            </a:r>
          </a:p>
          <a:p>
            <a:r>
              <a:rPr lang="en-IN" dirty="0"/>
              <a:t>Replace the refill of the pen with an empty one and check that it should stop writing.</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17662"/>
            <a:ext cx="38100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4693354" y="0"/>
            <a:ext cx="76200" cy="5143499"/>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flipH="1">
            <a:off x="5247469" y="819150"/>
            <a:ext cx="3684864" cy="369332"/>
          </a:xfrm>
          <a:prstGeom prst="rect">
            <a:avLst/>
          </a:prstGeom>
        </p:spPr>
        <p:txBody>
          <a:bodyPr wrap="square">
            <a:spAutoFit/>
          </a:bodyPr>
          <a:lstStyle/>
          <a:p>
            <a:r>
              <a:rPr lang="en-IN" b="1" dirty="0" smtClean="0"/>
              <a:t>Example of Phone number</a:t>
            </a:r>
            <a:endParaRPr lang="en-GB" dirty="0"/>
          </a:p>
        </p:txBody>
      </p:sp>
    </p:spTree>
    <p:extLst>
      <p:ext uri="{BB962C8B-B14F-4D97-AF65-F5344CB8AC3E}">
        <p14:creationId xmlns:p14="http://schemas.microsoft.com/office/powerpoint/2010/main" val="118901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dirty="0"/>
              <a:t>Why do Negative Testing?</a:t>
            </a:r>
            <a:br>
              <a:rPr lang="en-GB" sz="3200" dirty="0"/>
            </a:br>
            <a:endParaRPr lang="en-GB" sz="3200" dirty="0"/>
          </a:p>
        </p:txBody>
      </p:sp>
      <p:sp>
        <p:nvSpPr>
          <p:cNvPr id="3" name="Content Placeholder 2"/>
          <p:cNvSpPr>
            <a:spLocks noGrp="1"/>
          </p:cNvSpPr>
          <p:nvPr>
            <p:ph idx="1"/>
          </p:nvPr>
        </p:nvSpPr>
        <p:spPr>
          <a:xfrm>
            <a:off x="609600" y="857251"/>
            <a:ext cx="8077200" cy="3794522"/>
          </a:xfrm>
        </p:spPr>
        <p:txBody>
          <a:bodyPr>
            <a:normAutofit/>
          </a:bodyPr>
          <a:lstStyle/>
          <a:p>
            <a:r>
              <a:rPr lang="en-IN" sz="2000" dirty="0"/>
              <a:t>Subsequently, performing any type of testing activity is a cost and time-taking process. So, we have to select sensibly whether we need to implement the negative testing in our system or not.</a:t>
            </a:r>
          </a:p>
          <a:p>
            <a:r>
              <a:rPr lang="en-IN" sz="2000" dirty="0"/>
              <a:t>Here, we are discussing why we need to perform negative testing in the particular application by considering the following preservatives </a:t>
            </a:r>
            <a:r>
              <a:rPr lang="en-IN" sz="2000" dirty="0" smtClean="0"/>
              <a:t>of clients</a:t>
            </a:r>
            <a:r>
              <a:rPr lang="en-IN" sz="2000" dirty="0"/>
              <a:t>, </a:t>
            </a:r>
            <a:r>
              <a:rPr lang="en-IN" sz="2000" dirty="0" smtClean="0"/>
              <a:t>organizations</a:t>
            </a:r>
            <a:r>
              <a:rPr lang="en-IN" dirty="0"/>
              <a:t>.</a:t>
            </a:r>
            <a:endParaRPr lang="en-IN" dirty="0" smtClean="0"/>
          </a:p>
          <a:p>
            <a:endParaRPr lang="en-IN" dirty="0" smtClean="0"/>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503" y="2876550"/>
            <a:ext cx="2914650" cy="186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58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10" y="342900"/>
            <a:ext cx="9268691" cy="4800600"/>
          </a:xfrm>
        </p:spPr>
        <p:txBody>
          <a:bodyPr>
            <a:noAutofit/>
          </a:bodyPr>
          <a:lstStyle/>
          <a:p>
            <a:pPr marL="0" indent="0">
              <a:buNone/>
            </a:pPr>
            <a:r>
              <a:rPr lang="en-IN" sz="2400" dirty="0"/>
              <a:t>From Customer's point of view</a:t>
            </a:r>
          </a:p>
          <a:p>
            <a:r>
              <a:rPr lang="en-IN" sz="1600"/>
              <a:t>The </a:t>
            </a:r>
            <a:r>
              <a:rPr lang="en-IN" sz="1600" smtClean="0"/>
              <a:t>Implementation </a:t>
            </a:r>
            <a:r>
              <a:rPr lang="en-IN" sz="1600" dirty="0"/>
              <a:t>of </a:t>
            </a:r>
            <a:r>
              <a:rPr lang="en-IN" sz="1600" dirty="0" smtClean="0"/>
              <a:t>negative  </a:t>
            </a:r>
            <a:r>
              <a:rPr lang="en-IN" sz="1600" dirty="0"/>
              <a:t>testing make sure to delivers a bug-free and zeroes vulnerability product in order to meet the Customer's expectation.</a:t>
            </a:r>
          </a:p>
          <a:p>
            <a:r>
              <a:rPr lang="en-IN" sz="1600" dirty="0"/>
              <a:t>Negative testing is needed when the application is crucial such as e-commerce, online stock, and so on.</a:t>
            </a:r>
          </a:p>
          <a:p>
            <a:r>
              <a:rPr lang="en-IN" sz="1600" dirty="0"/>
              <a:t>The cost is the only concern to the client while performing the negative testing. But when the effect is evaluated, it is up to the client to choose whether to perform negative testing or not</a:t>
            </a:r>
            <a:r>
              <a:rPr lang="en-IN" sz="1800" dirty="0" smtClean="0"/>
              <a:t>.</a:t>
            </a:r>
            <a:endParaRPr lang="en-IN" sz="1800" dirty="0"/>
          </a:p>
          <a:p>
            <a:endParaRPr lang="en-IN" sz="1800" dirty="0"/>
          </a:p>
          <a:p>
            <a:pPr marL="0" indent="0">
              <a:buNone/>
            </a:pPr>
            <a:r>
              <a:rPr lang="en-IN" sz="2400" dirty="0"/>
              <a:t>From the company's point of view</a:t>
            </a:r>
          </a:p>
          <a:p>
            <a:r>
              <a:rPr lang="en-IN" sz="1600" dirty="0"/>
              <a:t>To deliver a good quality product to its customer is the responsibility of the organization. And to accomplish this, one has to perform negative testing.</a:t>
            </a:r>
          </a:p>
          <a:p>
            <a:r>
              <a:rPr lang="en-IN" sz="1600" dirty="0"/>
              <a:t>From a company's point of view, the negative testing needs to be performed because of validation against a failure.</a:t>
            </a:r>
          </a:p>
          <a:p>
            <a:r>
              <a:rPr lang="en-IN" sz="1600" dirty="0"/>
              <a:t>We should perform the negative testing because sometimes, we cannot guarantee to develop a 100% bug-free system, but we have to ensure that everything is done to avoid a failure.</a:t>
            </a:r>
          </a:p>
          <a:p>
            <a:r>
              <a:rPr lang="en-IN" sz="1600" dirty="0"/>
              <a:t>By performing the negative testing, we can also cover the vital cases of hacking since there are many hackers out there who are looking for a chance to destroy the system</a:t>
            </a:r>
            <a:r>
              <a:rPr lang="en-IN" sz="1800" dirty="0"/>
              <a:t>.</a:t>
            </a:r>
          </a:p>
          <a:p>
            <a:endParaRPr lang="en-GB" sz="1800" dirty="0"/>
          </a:p>
        </p:txBody>
      </p:sp>
    </p:spTree>
    <p:extLst>
      <p:ext uri="{BB962C8B-B14F-4D97-AF65-F5344CB8AC3E}">
        <p14:creationId xmlns:p14="http://schemas.microsoft.com/office/powerpoint/2010/main" val="114938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Purpose of negative testing</a:t>
            </a:r>
            <a:endParaRPr lang="en-GB" sz="2800" b="1" dirty="0"/>
          </a:p>
        </p:txBody>
      </p:sp>
      <p:sp>
        <p:nvSpPr>
          <p:cNvPr id="3" name="Content Placeholder 2"/>
          <p:cNvSpPr>
            <a:spLocks noGrp="1"/>
          </p:cNvSpPr>
          <p:nvPr>
            <p:ph idx="1"/>
          </p:nvPr>
        </p:nvSpPr>
        <p:spPr/>
        <p:txBody>
          <a:bodyPr>
            <a:normAutofit/>
          </a:bodyPr>
          <a:lstStyle/>
          <a:p>
            <a:r>
              <a:rPr lang="en-IN" sz="1800" dirty="0"/>
              <a:t>The purpose of negative testing is to prevent the application from crashing and it also helps improve the quality of an application by detecting defects.</a:t>
            </a:r>
          </a:p>
          <a:p>
            <a:r>
              <a:rPr lang="en-IN" sz="1800" dirty="0"/>
              <a:t>Negative testing helps you to improve the testing coverage of the application.</a:t>
            </a:r>
          </a:p>
          <a:p>
            <a:r>
              <a:rPr lang="en-IN" sz="1800" dirty="0"/>
              <a:t>Negative testing makes the application more stable and reliable.</a:t>
            </a:r>
          </a:p>
          <a:p>
            <a:r>
              <a:rPr lang="en-IN" sz="1800" dirty="0"/>
              <a:t>Negative testing together with positive testing allows users to test the </a:t>
            </a:r>
            <a:r>
              <a:rPr lang="en-IN" sz="1800" dirty="0" smtClean="0"/>
              <a:t>application with </a:t>
            </a:r>
            <a:r>
              <a:rPr lang="en-IN" sz="1800" dirty="0"/>
              <a:t>any valid (or invalid) </a:t>
            </a:r>
            <a:r>
              <a:rPr lang="en-IN" sz="1800" dirty="0" smtClean="0"/>
              <a:t>input data</a:t>
            </a:r>
            <a:r>
              <a:rPr lang="en-IN" dirty="0" smtClean="0"/>
              <a:t>.</a:t>
            </a:r>
            <a:endParaRPr lang="en-GB" dirty="0"/>
          </a:p>
        </p:txBody>
      </p:sp>
    </p:spTree>
    <p:extLst>
      <p:ext uri="{BB962C8B-B14F-4D97-AF65-F5344CB8AC3E}">
        <p14:creationId xmlns:p14="http://schemas.microsoft.com/office/powerpoint/2010/main" val="3990604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1353</Words>
  <Application>Microsoft Office PowerPoint</Application>
  <PresentationFormat>On-screen Show (16:9)</PresentationFormat>
  <Paragraphs>136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Negative Testing</vt:lpstr>
      <vt:lpstr>Introduction</vt:lpstr>
      <vt:lpstr>What positive and negative testing is, how they’re different</vt:lpstr>
      <vt:lpstr>PowerPoint Presentation</vt:lpstr>
      <vt:lpstr>What is Negative Testing? </vt:lpstr>
      <vt:lpstr>PowerPoint Presentation</vt:lpstr>
      <vt:lpstr>Why do Negative Testing? </vt:lpstr>
      <vt:lpstr>PowerPoint Presentation</vt:lpstr>
      <vt:lpstr>Purpose of negative testing</vt:lpstr>
      <vt:lpstr>Benefits of negative testing </vt:lpstr>
      <vt:lpstr>Practical Examples of positive and negative testing </vt:lpstr>
      <vt:lpstr>PowerPoint Presentation</vt:lpstr>
      <vt:lpstr>PowerPoint Presentation</vt:lpstr>
      <vt:lpstr>Negative Testing Techniques</vt:lpstr>
      <vt:lpstr>Basic factors that help in Writing Positive and Negative tests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Testing</dc:title>
  <dc:creator>Greeshma</dc:creator>
  <cp:lastModifiedBy>Greeshma</cp:lastModifiedBy>
  <cp:revision>35</cp:revision>
  <dcterms:created xsi:type="dcterms:W3CDTF">2022-06-29T06:59:38Z</dcterms:created>
  <dcterms:modified xsi:type="dcterms:W3CDTF">2023-04-10T12:49:56Z</dcterms:modified>
</cp:coreProperties>
</file>