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8" r:id="rId5"/>
    <p:sldId id="259" r:id="rId6"/>
    <p:sldId id="268" r:id="rId7"/>
    <p:sldId id="269" r:id="rId8"/>
    <p:sldId id="260" r:id="rId9"/>
    <p:sldId id="261" r:id="rId10"/>
    <p:sldId id="262" r:id="rId11"/>
    <p:sldId id="263" r:id="rId12"/>
    <p:sldId id="267" r:id="rId13"/>
    <p:sldId id="264" r:id="rId14"/>
    <p:sldId id="265"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9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3831905-A349-46A2-83B0-B1FCC3B51535}" type="datetimeFigureOut">
              <a:rPr lang="en-GB" smtClean="0"/>
              <a:t>10/04/2023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A5D968-55CD-40C2-8A41-40951A312C88}" type="slidenum">
              <a:rPr lang="en-GB" smtClean="0"/>
              <a:t>‹#›</a:t>
            </a:fld>
            <a:endParaRPr lang="en-GB"/>
          </a:p>
        </p:txBody>
      </p:sp>
    </p:spTree>
    <p:extLst>
      <p:ext uri="{BB962C8B-B14F-4D97-AF65-F5344CB8AC3E}">
        <p14:creationId xmlns:p14="http://schemas.microsoft.com/office/powerpoint/2010/main" val="1209466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3831905-A349-46A2-83B0-B1FCC3B51535}" type="datetimeFigureOut">
              <a:rPr lang="en-GB" smtClean="0"/>
              <a:t>10/04/2023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A5D968-55CD-40C2-8A41-40951A312C88}" type="slidenum">
              <a:rPr lang="en-GB" smtClean="0"/>
              <a:t>‹#›</a:t>
            </a:fld>
            <a:endParaRPr lang="en-GB"/>
          </a:p>
        </p:txBody>
      </p:sp>
    </p:spTree>
    <p:extLst>
      <p:ext uri="{BB962C8B-B14F-4D97-AF65-F5344CB8AC3E}">
        <p14:creationId xmlns:p14="http://schemas.microsoft.com/office/powerpoint/2010/main" val="2385746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3831905-A349-46A2-83B0-B1FCC3B51535}" type="datetimeFigureOut">
              <a:rPr lang="en-GB" smtClean="0"/>
              <a:t>10/04/2023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A5D968-55CD-40C2-8A41-40951A312C88}" type="slidenum">
              <a:rPr lang="en-GB" smtClean="0"/>
              <a:t>‹#›</a:t>
            </a:fld>
            <a:endParaRPr lang="en-GB"/>
          </a:p>
        </p:txBody>
      </p:sp>
    </p:spTree>
    <p:extLst>
      <p:ext uri="{BB962C8B-B14F-4D97-AF65-F5344CB8AC3E}">
        <p14:creationId xmlns:p14="http://schemas.microsoft.com/office/powerpoint/2010/main" val="333958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3831905-A349-46A2-83B0-B1FCC3B51535}" type="datetimeFigureOut">
              <a:rPr lang="en-GB" smtClean="0"/>
              <a:t>10/04/2023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A5D968-55CD-40C2-8A41-40951A312C88}" type="slidenum">
              <a:rPr lang="en-GB" smtClean="0"/>
              <a:t>‹#›</a:t>
            </a:fld>
            <a:endParaRPr lang="en-GB"/>
          </a:p>
        </p:txBody>
      </p:sp>
    </p:spTree>
    <p:extLst>
      <p:ext uri="{BB962C8B-B14F-4D97-AF65-F5344CB8AC3E}">
        <p14:creationId xmlns:p14="http://schemas.microsoft.com/office/powerpoint/2010/main" val="3820597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831905-A349-46A2-83B0-B1FCC3B51535}" type="datetimeFigureOut">
              <a:rPr lang="en-GB" smtClean="0"/>
              <a:t>10/04/2023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A5D968-55CD-40C2-8A41-40951A312C88}" type="slidenum">
              <a:rPr lang="en-GB" smtClean="0"/>
              <a:t>‹#›</a:t>
            </a:fld>
            <a:endParaRPr lang="en-GB"/>
          </a:p>
        </p:txBody>
      </p:sp>
    </p:spTree>
    <p:extLst>
      <p:ext uri="{BB962C8B-B14F-4D97-AF65-F5344CB8AC3E}">
        <p14:creationId xmlns:p14="http://schemas.microsoft.com/office/powerpoint/2010/main" val="1440741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3831905-A349-46A2-83B0-B1FCC3B51535}" type="datetimeFigureOut">
              <a:rPr lang="en-GB" smtClean="0"/>
              <a:t>10/04/2023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A5D968-55CD-40C2-8A41-40951A312C88}" type="slidenum">
              <a:rPr lang="en-GB" smtClean="0"/>
              <a:t>‹#›</a:t>
            </a:fld>
            <a:endParaRPr lang="en-GB"/>
          </a:p>
        </p:txBody>
      </p:sp>
    </p:spTree>
    <p:extLst>
      <p:ext uri="{BB962C8B-B14F-4D97-AF65-F5344CB8AC3E}">
        <p14:creationId xmlns:p14="http://schemas.microsoft.com/office/powerpoint/2010/main" val="1989182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3831905-A349-46A2-83B0-B1FCC3B51535}" type="datetimeFigureOut">
              <a:rPr lang="en-GB" smtClean="0"/>
              <a:t>10/04/2023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EA5D968-55CD-40C2-8A41-40951A312C88}" type="slidenum">
              <a:rPr lang="en-GB" smtClean="0"/>
              <a:t>‹#›</a:t>
            </a:fld>
            <a:endParaRPr lang="en-GB"/>
          </a:p>
        </p:txBody>
      </p:sp>
    </p:spTree>
    <p:extLst>
      <p:ext uri="{BB962C8B-B14F-4D97-AF65-F5344CB8AC3E}">
        <p14:creationId xmlns:p14="http://schemas.microsoft.com/office/powerpoint/2010/main" val="2110351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3831905-A349-46A2-83B0-B1FCC3B51535}" type="datetimeFigureOut">
              <a:rPr lang="en-GB" smtClean="0"/>
              <a:t>10/04/2023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EA5D968-55CD-40C2-8A41-40951A312C88}" type="slidenum">
              <a:rPr lang="en-GB" smtClean="0"/>
              <a:t>‹#›</a:t>
            </a:fld>
            <a:endParaRPr lang="en-GB"/>
          </a:p>
        </p:txBody>
      </p:sp>
    </p:spTree>
    <p:extLst>
      <p:ext uri="{BB962C8B-B14F-4D97-AF65-F5344CB8AC3E}">
        <p14:creationId xmlns:p14="http://schemas.microsoft.com/office/powerpoint/2010/main" val="1146971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31905-A349-46A2-83B0-B1FCC3B51535}" type="datetimeFigureOut">
              <a:rPr lang="en-GB" smtClean="0"/>
              <a:t>10/04/2023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EA5D968-55CD-40C2-8A41-40951A312C88}" type="slidenum">
              <a:rPr lang="en-GB" smtClean="0"/>
              <a:t>‹#›</a:t>
            </a:fld>
            <a:endParaRPr lang="en-GB"/>
          </a:p>
        </p:txBody>
      </p:sp>
    </p:spTree>
    <p:extLst>
      <p:ext uri="{BB962C8B-B14F-4D97-AF65-F5344CB8AC3E}">
        <p14:creationId xmlns:p14="http://schemas.microsoft.com/office/powerpoint/2010/main" val="592720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31905-A349-46A2-83B0-B1FCC3B51535}" type="datetimeFigureOut">
              <a:rPr lang="en-GB" smtClean="0"/>
              <a:t>10/04/2023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A5D968-55CD-40C2-8A41-40951A312C88}" type="slidenum">
              <a:rPr lang="en-GB" smtClean="0"/>
              <a:t>‹#›</a:t>
            </a:fld>
            <a:endParaRPr lang="en-GB"/>
          </a:p>
        </p:txBody>
      </p:sp>
    </p:spTree>
    <p:extLst>
      <p:ext uri="{BB962C8B-B14F-4D97-AF65-F5344CB8AC3E}">
        <p14:creationId xmlns:p14="http://schemas.microsoft.com/office/powerpoint/2010/main" val="106041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31905-A349-46A2-83B0-B1FCC3B51535}" type="datetimeFigureOut">
              <a:rPr lang="en-GB" smtClean="0"/>
              <a:t>10/04/2023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A5D968-55CD-40C2-8A41-40951A312C88}" type="slidenum">
              <a:rPr lang="en-GB" smtClean="0"/>
              <a:t>‹#›</a:t>
            </a:fld>
            <a:endParaRPr lang="en-GB"/>
          </a:p>
        </p:txBody>
      </p:sp>
    </p:spTree>
    <p:extLst>
      <p:ext uri="{BB962C8B-B14F-4D97-AF65-F5344CB8AC3E}">
        <p14:creationId xmlns:p14="http://schemas.microsoft.com/office/powerpoint/2010/main" val="396780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3831905-A349-46A2-83B0-B1FCC3B51535}" type="datetimeFigureOut">
              <a:rPr lang="en-GB" smtClean="0"/>
              <a:t>10/04/2023</a:t>
            </a:fld>
            <a:endParaRPr lang="en-GB"/>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EA5D968-55CD-40C2-8A41-40951A312C88}" type="slidenum">
              <a:rPr lang="en-GB" smtClean="0"/>
              <a:t>‹#›</a:t>
            </a:fld>
            <a:endParaRPr lang="en-GB"/>
          </a:p>
        </p:txBody>
      </p:sp>
    </p:spTree>
    <p:extLst>
      <p:ext uri="{BB962C8B-B14F-4D97-AF65-F5344CB8AC3E}">
        <p14:creationId xmlns:p14="http://schemas.microsoft.com/office/powerpoint/2010/main" val="3397337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Database Testing</a:t>
            </a:r>
            <a:endParaRPr lang="en-GB" dirty="0"/>
          </a:p>
        </p:txBody>
      </p:sp>
      <p:pic>
        <p:nvPicPr>
          <p:cNvPr id="1026" name="Picture 2" descr="Mohs10 Technolog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57856"/>
            <a:ext cx="1276350"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166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a:t>How to perform Database Testing</a:t>
            </a:r>
            <a:br>
              <a:rPr lang="en-IN" sz="3200" dirty="0"/>
            </a:br>
            <a:endParaRPr lang="en-GB" sz="3200" dirty="0"/>
          </a:p>
        </p:txBody>
      </p:sp>
      <p:sp>
        <p:nvSpPr>
          <p:cNvPr id="3" name="Content Placeholder 2"/>
          <p:cNvSpPr>
            <a:spLocks noGrp="1"/>
          </p:cNvSpPr>
          <p:nvPr>
            <p:ph idx="1"/>
          </p:nvPr>
        </p:nvSpPr>
        <p:spPr>
          <a:xfrm>
            <a:off x="457200" y="895350"/>
            <a:ext cx="8229600" cy="3699273"/>
          </a:xfrm>
        </p:spPr>
        <p:txBody>
          <a:bodyPr>
            <a:normAutofit fontScale="55000" lnSpcReduction="20000"/>
          </a:bodyPr>
          <a:lstStyle/>
          <a:p>
            <a:r>
              <a:rPr lang="en-IN" dirty="0"/>
              <a:t>We can perform the database testing either manually or with the help of some automation tools</a:t>
            </a:r>
            <a:r>
              <a:rPr lang="en-IN" dirty="0" smtClean="0"/>
              <a:t>.</a:t>
            </a:r>
          </a:p>
          <a:p>
            <a:r>
              <a:rPr lang="en-IN" dirty="0"/>
              <a:t>How to perform database testing manually</a:t>
            </a:r>
          </a:p>
          <a:p>
            <a:r>
              <a:rPr lang="en-IN" dirty="0"/>
              <a:t>To perform database testing manually, which need to follow the below process:</a:t>
            </a:r>
          </a:p>
          <a:p>
            <a:r>
              <a:rPr lang="en-IN" dirty="0"/>
              <a:t>Firstly, we will Open the </a:t>
            </a:r>
            <a:r>
              <a:rPr lang="en-IN" b="1" dirty="0"/>
              <a:t>SQL server</a:t>
            </a:r>
            <a:r>
              <a:rPr lang="en-IN" dirty="0"/>
              <a:t> in our local system.</a:t>
            </a:r>
          </a:p>
          <a:p>
            <a:r>
              <a:rPr lang="en-IN" dirty="0"/>
              <a:t>After that, we will open the </a:t>
            </a:r>
            <a:r>
              <a:rPr lang="en-IN" b="1" dirty="0"/>
              <a:t>query </a:t>
            </a:r>
            <a:r>
              <a:rPr lang="en-IN" b="1" dirty="0" err="1"/>
              <a:t>analyzer</a:t>
            </a:r>
            <a:r>
              <a:rPr lang="en-IN" dirty="0"/>
              <a:t> to write the command and retrieve the data.</a:t>
            </a:r>
          </a:p>
          <a:p>
            <a:r>
              <a:rPr lang="en-IN" dirty="0"/>
              <a:t>Once we can retrieve the specified data, we will compare the detailed data with the expected result.</a:t>
            </a:r>
          </a:p>
          <a:p>
            <a:r>
              <a:rPr lang="en-IN" dirty="0"/>
              <a:t>Then we can update or delete the data to check how the software application performs.</a:t>
            </a:r>
          </a:p>
          <a:p>
            <a:r>
              <a:rPr lang="en-IN" dirty="0"/>
              <a:t>The general test process of the testing database is not dissimilar from any other application. Therefore, to run the test, we can follow the below steps:</a:t>
            </a:r>
          </a:p>
          <a:p>
            <a:endParaRPr lang="en-GB" dirty="0"/>
          </a:p>
        </p:txBody>
      </p:sp>
    </p:spTree>
    <p:extLst>
      <p:ext uri="{BB962C8B-B14F-4D97-AF65-F5344CB8AC3E}">
        <p14:creationId xmlns:p14="http://schemas.microsoft.com/office/powerpoint/2010/main" val="3268116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
            <a:ext cx="8153400" cy="365522"/>
          </a:xfrm>
        </p:spPr>
        <p:txBody>
          <a:bodyPr>
            <a:normAutofit fontScale="90000"/>
          </a:bodyPr>
          <a:lstStyle/>
          <a:p>
            <a:r>
              <a:rPr lang="en-IN" dirty="0" smtClean="0"/>
              <a:t>Steps to perform DB testing</a:t>
            </a:r>
            <a:endParaRPr lang="en-GB" dirty="0"/>
          </a:p>
        </p:txBody>
      </p:sp>
      <p:sp>
        <p:nvSpPr>
          <p:cNvPr id="3" name="Content Placeholder 2"/>
          <p:cNvSpPr>
            <a:spLocks noGrp="1"/>
          </p:cNvSpPr>
          <p:nvPr>
            <p:ph idx="1"/>
          </p:nvPr>
        </p:nvSpPr>
        <p:spPr>
          <a:xfrm>
            <a:off x="277092" y="971550"/>
            <a:ext cx="6096000" cy="4400550"/>
          </a:xfrm>
        </p:spPr>
        <p:txBody>
          <a:bodyPr>
            <a:normAutofit fontScale="47500" lnSpcReduction="20000"/>
          </a:bodyPr>
          <a:lstStyle/>
          <a:p>
            <a:r>
              <a:rPr lang="en-IN" b="1" dirty="0"/>
              <a:t>Step1: Set up the test environment</a:t>
            </a:r>
            <a:endParaRPr lang="en-IN" dirty="0"/>
          </a:p>
          <a:p>
            <a:r>
              <a:rPr lang="en-IN" dirty="0"/>
              <a:t>Firstly, we need to prepare the test environment to test the software application.</a:t>
            </a:r>
          </a:p>
          <a:p>
            <a:r>
              <a:rPr lang="en-IN" b="1" dirty="0"/>
              <a:t>Step2: Execute the test</a:t>
            </a:r>
            <a:endParaRPr lang="en-IN" dirty="0"/>
          </a:p>
          <a:p>
            <a:r>
              <a:rPr lang="en-IN" dirty="0"/>
              <a:t>Once we set up the test environment, we will run particular test case.</a:t>
            </a:r>
          </a:p>
          <a:p>
            <a:r>
              <a:rPr lang="en-IN" b="1" dirty="0"/>
              <a:t>Step3: Check the results</a:t>
            </a:r>
            <a:endParaRPr lang="en-IN" dirty="0"/>
          </a:p>
          <a:p>
            <a:r>
              <a:rPr lang="en-IN" dirty="0"/>
              <a:t>When the test case is executed successfully without having any issues, we will check the specified test case results.</a:t>
            </a:r>
          </a:p>
          <a:p>
            <a:r>
              <a:rPr lang="en-IN" b="1" dirty="0"/>
              <a:t>Step4: Validate the output with the expected one</a:t>
            </a:r>
            <a:endParaRPr lang="en-IN" dirty="0"/>
          </a:p>
          <a:p>
            <a:r>
              <a:rPr lang="en-IN" dirty="0"/>
              <a:t>After checking the test case result, we will validate the same output with the excepted one. If the results meet the excepted output, the test case will consider as a pass; otherwise, it will be marked as a fail.</a:t>
            </a:r>
          </a:p>
          <a:p>
            <a:r>
              <a:rPr lang="en-IN" b="1" dirty="0"/>
              <a:t>Step5: Report the results to the stakeholders</a:t>
            </a:r>
            <a:endParaRPr lang="en-IN" dirty="0"/>
          </a:p>
          <a:p>
            <a:r>
              <a:rPr lang="en-IN" dirty="0"/>
              <a:t>And at last, we will report the results to the stakeholder of the particular software application.</a:t>
            </a:r>
          </a:p>
          <a:p>
            <a:r>
              <a:rPr lang="en-IN" dirty="0"/>
              <a:t>Then, the test will involve running through these queries and checking the data integrity, which means that the resulting data will need to be truthful, accurate, complete, retrievable, and verifiable.</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3092" y="800100"/>
            <a:ext cx="2770909"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6148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09550"/>
            <a:ext cx="8305800" cy="4194572"/>
          </a:xfrm>
        </p:spPr>
        <p:txBody>
          <a:bodyPr>
            <a:noAutofit/>
          </a:bodyPr>
          <a:lstStyle/>
          <a:p>
            <a:r>
              <a:rPr lang="en-IN" sz="1400" dirty="0"/>
              <a:t>Usually, SQL queries are used to develop the tests. The most commonly used command is “Select”.</a:t>
            </a:r>
          </a:p>
          <a:p>
            <a:r>
              <a:rPr lang="en-IN" sz="1400" i="1" dirty="0"/>
              <a:t>Select * from &lt;</a:t>
            </a:r>
            <a:r>
              <a:rPr lang="en-IN" sz="1400" i="1" dirty="0" err="1"/>
              <a:t>tablename</a:t>
            </a:r>
            <a:r>
              <a:rPr lang="en-IN" sz="1400" i="1" dirty="0"/>
              <a:t>&gt; where &lt;condition&gt;</a:t>
            </a:r>
            <a:endParaRPr lang="en-IN" sz="1400" dirty="0"/>
          </a:p>
          <a:p>
            <a:r>
              <a:rPr lang="en-IN" sz="1400" b="1" dirty="0"/>
              <a:t>Apart from Select, SQL has 3 important types of commands:</a:t>
            </a:r>
            <a:endParaRPr lang="en-IN" sz="1400" dirty="0"/>
          </a:p>
          <a:p>
            <a:r>
              <a:rPr lang="en-IN" sz="1400" dirty="0"/>
              <a:t>DDL: Data definition language</a:t>
            </a:r>
          </a:p>
          <a:p>
            <a:r>
              <a:rPr lang="en-IN" sz="1400" dirty="0"/>
              <a:t>DML: Data manipulation language</a:t>
            </a:r>
          </a:p>
          <a:p>
            <a:r>
              <a:rPr lang="en-IN" sz="1400" dirty="0"/>
              <a:t>DCL: Data control language</a:t>
            </a:r>
          </a:p>
          <a:p>
            <a:r>
              <a:rPr lang="en-IN" sz="1400" dirty="0"/>
              <a:t>Let us see the syntax for the most commonly used statements.</a:t>
            </a:r>
          </a:p>
          <a:p>
            <a:r>
              <a:rPr lang="en-IN" sz="1400" b="1" dirty="0"/>
              <a:t>Data Definition language </a:t>
            </a:r>
            <a:r>
              <a:rPr lang="en-IN" sz="1400" dirty="0"/>
              <a:t>Uses CREATE, ALTER, RENAME, DROP and TRUNCATE to handle tables (and indexes).</a:t>
            </a:r>
          </a:p>
          <a:p>
            <a:r>
              <a:rPr lang="en-IN" sz="1400" b="1" dirty="0"/>
              <a:t>Data Manipulation language </a:t>
            </a:r>
            <a:r>
              <a:rPr lang="en-IN" sz="1400" dirty="0"/>
              <a:t>Includes statements to add, update and delete records.</a:t>
            </a:r>
          </a:p>
          <a:p>
            <a:r>
              <a:rPr lang="en-IN" sz="1400" b="1" dirty="0"/>
              <a:t>Data control language:</a:t>
            </a:r>
            <a:r>
              <a:rPr lang="en-IN" sz="1400" dirty="0"/>
              <a:t> Deals with giving authorization to users for manipulation and access to the data. Grant and Revoke are the two statements used.</a:t>
            </a:r>
          </a:p>
          <a:p>
            <a:r>
              <a:rPr lang="en-IN" sz="1400" b="1" dirty="0"/>
              <a:t>Grant syntax:</a:t>
            </a:r>
            <a:r>
              <a:rPr lang="en-IN" sz="1400" dirty="0"/>
              <a:t/>
            </a:r>
            <a:br>
              <a:rPr lang="en-IN" sz="1400" dirty="0"/>
            </a:br>
            <a:r>
              <a:rPr lang="en-IN" sz="1400" i="1" dirty="0"/>
              <a:t>Grant select/update</a:t>
            </a:r>
            <a:r>
              <a:rPr lang="en-IN" sz="1400" dirty="0"/>
              <a:t/>
            </a:r>
            <a:br>
              <a:rPr lang="en-IN" sz="1400" dirty="0"/>
            </a:br>
            <a:r>
              <a:rPr lang="en-IN" sz="1400" i="1" dirty="0"/>
              <a:t>On &lt;table name&gt;</a:t>
            </a:r>
            <a:r>
              <a:rPr lang="en-IN" sz="1400" dirty="0"/>
              <a:t/>
            </a:r>
            <a:br>
              <a:rPr lang="en-IN" sz="1400" dirty="0"/>
            </a:br>
            <a:r>
              <a:rPr lang="en-IN" sz="1400" i="1" dirty="0"/>
              <a:t>To &lt;user id1, user id2…</a:t>
            </a:r>
            <a:r>
              <a:rPr lang="en-IN" sz="1400" i="1" dirty="0" err="1"/>
              <a:t>useridn</a:t>
            </a:r>
            <a:r>
              <a:rPr lang="en-IN" sz="1400" i="1" dirty="0"/>
              <a:t>&gt;;</a:t>
            </a:r>
            <a:endParaRPr lang="en-IN" sz="1400" dirty="0"/>
          </a:p>
          <a:p>
            <a:r>
              <a:rPr lang="en-IN" sz="1400" b="1" dirty="0"/>
              <a:t>Revoke syntax:</a:t>
            </a:r>
            <a:r>
              <a:rPr lang="en-IN" sz="1400" dirty="0"/>
              <a:t/>
            </a:r>
            <a:br>
              <a:rPr lang="en-IN" sz="1400" dirty="0"/>
            </a:br>
            <a:r>
              <a:rPr lang="en-IN" sz="1400" i="1" dirty="0" err="1"/>
              <a:t>Revokeselect</a:t>
            </a:r>
            <a:r>
              <a:rPr lang="en-IN" sz="1400" i="1" dirty="0"/>
              <a:t>/update</a:t>
            </a:r>
            <a:r>
              <a:rPr lang="en-IN" sz="1400" dirty="0"/>
              <a:t/>
            </a:r>
            <a:br>
              <a:rPr lang="en-IN" sz="1400" dirty="0"/>
            </a:br>
            <a:r>
              <a:rPr lang="en-IN" sz="1400" i="1" dirty="0"/>
              <a:t>on &lt;table name&gt;</a:t>
            </a:r>
            <a:r>
              <a:rPr lang="en-IN" sz="1400" dirty="0"/>
              <a:t/>
            </a:r>
            <a:br>
              <a:rPr lang="en-IN" sz="1400" dirty="0"/>
            </a:br>
            <a:r>
              <a:rPr lang="en-IN" sz="1400" i="1" dirty="0"/>
              <a:t>from&lt;user id1, user id2…</a:t>
            </a:r>
            <a:r>
              <a:rPr lang="en-IN" sz="1400" i="1" dirty="0" err="1"/>
              <a:t>useridn</a:t>
            </a:r>
            <a:r>
              <a:rPr lang="en-IN" sz="1400" i="1" dirty="0"/>
              <a:t>&gt;;</a:t>
            </a:r>
            <a:endParaRPr lang="en-IN" sz="1400" dirty="0"/>
          </a:p>
          <a:p>
            <a:endParaRPr lang="en-GB" sz="1400" dirty="0"/>
          </a:p>
        </p:txBody>
      </p:sp>
    </p:spTree>
    <p:extLst>
      <p:ext uri="{BB962C8B-B14F-4D97-AF65-F5344CB8AC3E}">
        <p14:creationId xmlns:p14="http://schemas.microsoft.com/office/powerpoint/2010/main" val="1944965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a:t>How automation can help in Database Testing</a:t>
            </a:r>
            <a:br>
              <a:rPr lang="en-IN" sz="2800" dirty="0"/>
            </a:br>
            <a:endParaRPr lang="en-GB" sz="2800" dirty="0"/>
          </a:p>
        </p:txBody>
      </p:sp>
      <p:sp>
        <p:nvSpPr>
          <p:cNvPr id="3" name="Content Placeholder 2"/>
          <p:cNvSpPr>
            <a:spLocks noGrp="1"/>
          </p:cNvSpPr>
          <p:nvPr>
            <p:ph idx="1"/>
          </p:nvPr>
        </p:nvSpPr>
        <p:spPr>
          <a:xfrm>
            <a:off x="533400" y="666750"/>
            <a:ext cx="8229600" cy="3394472"/>
          </a:xfrm>
        </p:spPr>
        <p:txBody>
          <a:bodyPr>
            <a:normAutofit fontScale="25000" lnSpcReduction="20000"/>
          </a:bodyPr>
          <a:lstStyle/>
          <a:p>
            <a:r>
              <a:rPr lang="en-IN" sz="6400" dirty="0"/>
              <a:t>In software testing, </a:t>
            </a:r>
            <a:r>
              <a:rPr lang="en-IN" sz="6400" b="1" dirty="0"/>
              <a:t>Automation testing</a:t>
            </a:r>
            <a:r>
              <a:rPr lang="en-IN" sz="6400" dirty="0"/>
              <a:t> is used to decrease the repetitive manual work, which helps the test engineer focus more on critical features, which work the same for the database testing.</a:t>
            </a:r>
          </a:p>
          <a:p>
            <a:r>
              <a:rPr lang="en-IN" sz="6400" dirty="0"/>
              <a:t>Let's see a few scenarios where automation can be very useful for the test engineer:</a:t>
            </a:r>
          </a:p>
          <a:p>
            <a:r>
              <a:rPr lang="en-IN" sz="6400" b="1" dirty="0"/>
              <a:t>Modification in the database schema</a:t>
            </a:r>
            <a:endParaRPr lang="en-IN" sz="6400" dirty="0"/>
          </a:p>
          <a:p>
            <a:r>
              <a:rPr lang="en-IN" sz="6400" dirty="0"/>
              <a:t>When every schema is modified, the database needs in-depth testing to ensure that the things are in place. And the number of scenarios to be covered based on the size of the database. And this process is time-consuming if we have done it manually.</a:t>
            </a:r>
          </a:p>
          <a:p>
            <a:r>
              <a:rPr lang="en-IN" sz="6400" b="1" dirty="0"/>
              <a:t>Monitoring for data integrity issues</a:t>
            </a:r>
            <a:endParaRPr lang="en-IN" sz="6400" dirty="0"/>
          </a:p>
          <a:p>
            <a:r>
              <a:rPr lang="en-IN" sz="6400" dirty="0"/>
              <a:t>There can be a condition where a set of data gets corrupted in recovery or other actions because of human error or other issues.</a:t>
            </a:r>
          </a:p>
          <a:p>
            <a:r>
              <a:rPr lang="en-IN" sz="6400" dirty="0"/>
              <a:t>But if we consider the automated monitoring processes, it became easier to find those variations, and we can fix them as soon as possible.</a:t>
            </a:r>
          </a:p>
          <a:p>
            <a:r>
              <a:rPr lang="en-IN" sz="6400" b="1" dirty="0"/>
              <a:t>New or frequently altering applications</a:t>
            </a:r>
            <a:endParaRPr lang="en-IN" sz="6400" dirty="0"/>
          </a:p>
          <a:p>
            <a:r>
              <a:rPr lang="en-IN" sz="6400" dirty="0"/>
              <a:t>As we know that Agile methodology is the new era of testing, where we will have a new release to production at the end of every sprint, which implies it will take every 2-3 weeks to complete one round of testing.</a:t>
            </a:r>
          </a:p>
          <a:p>
            <a:r>
              <a:rPr lang="en-IN" sz="6400" dirty="0"/>
              <a:t>But with the help of automation features, which is completely constant and unchanged in the recent sprint, we can focus on new modified requirements.</a:t>
            </a:r>
          </a:p>
          <a:p>
            <a:endParaRPr lang="en-GB" dirty="0"/>
          </a:p>
        </p:txBody>
      </p:sp>
    </p:spTree>
    <p:extLst>
      <p:ext uri="{BB962C8B-B14F-4D97-AF65-F5344CB8AC3E}">
        <p14:creationId xmlns:p14="http://schemas.microsoft.com/office/powerpoint/2010/main" val="2876530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smtClean="0"/>
              <a:t>Database testing tools</a:t>
            </a:r>
            <a:br>
              <a:rPr lang="en-IN" sz="2800" dirty="0" smtClean="0"/>
            </a:br>
            <a:endParaRPr lang="en-GB" sz="2800" dirty="0"/>
          </a:p>
        </p:txBody>
      </p:sp>
      <p:sp>
        <p:nvSpPr>
          <p:cNvPr id="3" name="Content Placeholder 2"/>
          <p:cNvSpPr>
            <a:spLocks noGrp="1"/>
          </p:cNvSpPr>
          <p:nvPr>
            <p:ph idx="1"/>
          </p:nvPr>
        </p:nvSpPr>
        <p:spPr/>
        <p:txBody>
          <a:bodyPr>
            <a:noAutofit/>
          </a:bodyPr>
          <a:lstStyle/>
          <a:p>
            <a:r>
              <a:rPr lang="en-IN" sz="1800" dirty="0" smtClean="0"/>
              <a:t>There </a:t>
            </a:r>
            <a:r>
              <a:rPr lang="en-IN" sz="1800" dirty="0"/>
              <a:t>are loads of database testing tools out there. The database testing tool you choose will depend on one or more of the following:</a:t>
            </a:r>
          </a:p>
          <a:p>
            <a:r>
              <a:rPr lang="en-IN" sz="1800" dirty="0"/>
              <a:t>Testing strategy (manual, automated or hybrid)</a:t>
            </a:r>
          </a:p>
          <a:p>
            <a:r>
              <a:rPr lang="en-IN" sz="1800" dirty="0"/>
              <a:t>Database type (SQL or No-SQL)</a:t>
            </a:r>
          </a:p>
          <a:p>
            <a:r>
              <a:rPr lang="en-IN" sz="1800" dirty="0"/>
              <a:t>Database vendor (MySQL, MSSQL, Oracle, or other)</a:t>
            </a:r>
          </a:p>
          <a:p>
            <a:r>
              <a:rPr lang="en-IN" sz="1800" dirty="0"/>
              <a:t>Most database testing systems are comprised of more than just one tool. For example, Selenium can be used with </a:t>
            </a:r>
            <a:r>
              <a:rPr lang="en-IN" sz="1800" dirty="0" err="1" smtClean="0"/>
              <a:t>TestNG</a:t>
            </a:r>
            <a:r>
              <a:rPr lang="en-IN" sz="1800" dirty="0"/>
              <a:t> for database testing in Java applications. Similarly, </a:t>
            </a:r>
            <a:r>
              <a:rPr lang="en-IN" sz="1800" dirty="0" err="1" smtClean="0"/>
              <a:t>SeLite</a:t>
            </a:r>
            <a:r>
              <a:rPr lang="en-IN" sz="1800" dirty="0"/>
              <a:t> uses Selenium for testing SQLite databases </a:t>
            </a:r>
            <a:r>
              <a:rPr lang="en-IN" sz="1800" dirty="0" smtClean="0"/>
              <a:t>while SQL server</a:t>
            </a:r>
            <a:r>
              <a:rPr lang="en-IN" sz="1800" dirty="0"/>
              <a:t> comes bundled with tools for unit testing databases.</a:t>
            </a:r>
          </a:p>
          <a:p>
            <a:pPr marL="0" indent="0">
              <a:buNone/>
            </a:pPr>
            <a:r>
              <a:rPr lang="en-IN" sz="1800" dirty="0" smtClean="0"/>
              <a:t/>
            </a:r>
            <a:br>
              <a:rPr lang="en-IN" sz="1800" dirty="0" smtClean="0"/>
            </a:br>
            <a:endParaRPr lang="en-GB" sz="1800" dirty="0"/>
          </a:p>
        </p:txBody>
      </p:sp>
    </p:spTree>
    <p:extLst>
      <p:ext uri="{BB962C8B-B14F-4D97-AF65-F5344CB8AC3E}">
        <p14:creationId xmlns:p14="http://schemas.microsoft.com/office/powerpoint/2010/main" val="3353543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What is meant by Database testing</a:t>
            </a:r>
            <a:endParaRPr lang="en-GB" sz="3600" dirty="0"/>
          </a:p>
        </p:txBody>
      </p:sp>
      <p:sp>
        <p:nvSpPr>
          <p:cNvPr id="3" name="Content Placeholder 2"/>
          <p:cNvSpPr>
            <a:spLocks noGrp="1"/>
          </p:cNvSpPr>
          <p:nvPr>
            <p:ph idx="1"/>
          </p:nvPr>
        </p:nvSpPr>
        <p:spPr/>
        <p:txBody>
          <a:bodyPr>
            <a:noAutofit/>
          </a:bodyPr>
          <a:lstStyle/>
          <a:p>
            <a:r>
              <a:rPr lang="en-IN" sz="1600" dirty="0"/>
              <a:t>Database testing checks the integrity and consistency of data by verifying the schema, tables, triggers, etc., of the application’s database that is being tested. In Database testing, we create complex queries to perform the load or stress test on the database and verify the database’s responsiveness.</a:t>
            </a:r>
          </a:p>
          <a:p>
            <a:r>
              <a:rPr lang="en-IN" sz="1600" dirty="0"/>
              <a:t>An issue in the database might cause a crash or leakage of data, we are aware of the importance of keeping the privacy of the user’s data. So, it is crucial to perform database testing to ensure data integrity, consistency, etc., are being maintained</a:t>
            </a:r>
            <a:r>
              <a:rPr lang="en-IN" sz="1600" dirty="0" smtClean="0"/>
              <a:t>.</a:t>
            </a:r>
          </a:p>
          <a:p>
            <a:pPr marL="0" indent="0" fontAlgn="base">
              <a:buNone/>
            </a:pPr>
            <a:r>
              <a:rPr lang="en-IN" sz="1600" b="1" dirty="0" smtClean="0"/>
              <a:t>Database:</a:t>
            </a:r>
            <a:endParaRPr lang="en-IN" sz="1600" b="1" dirty="0"/>
          </a:p>
          <a:p>
            <a:r>
              <a:rPr lang="en-IN" sz="1600" dirty="0"/>
              <a:t>A </a:t>
            </a:r>
            <a:r>
              <a:rPr lang="en-IN" sz="1600" dirty="0" smtClean="0"/>
              <a:t>database</a:t>
            </a:r>
            <a:r>
              <a:rPr lang="en-IN" sz="1600" dirty="0"/>
              <a:t> is a prearranged collection of data containing the information and helps in data manipulation. A database can easily manage and retrieved by the user. We can establish data into tables, rows, columns, and indexes, making it easier to identify the appropriate data</a:t>
            </a:r>
            <a:r>
              <a:rPr lang="en-IN" sz="1600" dirty="0" smtClean="0"/>
              <a:t>.</a:t>
            </a:r>
          </a:p>
          <a:p>
            <a:r>
              <a:rPr lang="en-IN" sz="1600" dirty="0"/>
              <a:t>In a Database, data management becomes a very easy task because we can use the databases as </a:t>
            </a:r>
            <a:r>
              <a:rPr lang="en-IN" sz="1600" b="1" dirty="0"/>
              <a:t>databases to retrieve</a:t>
            </a:r>
            <a:r>
              <a:rPr lang="en-IN" sz="1600" dirty="0"/>
              <a:t> the information like </a:t>
            </a:r>
            <a:r>
              <a:rPr lang="en-IN" sz="1600" b="1" dirty="0"/>
              <a:t>tables for storing data, function, triggers for data manipulation and view for data representations.</a:t>
            </a:r>
            <a:endParaRPr lang="en-GB" sz="1600" dirty="0"/>
          </a:p>
        </p:txBody>
      </p:sp>
    </p:spTree>
    <p:extLst>
      <p:ext uri="{BB962C8B-B14F-4D97-AF65-F5344CB8AC3E}">
        <p14:creationId xmlns:p14="http://schemas.microsoft.com/office/powerpoint/2010/main" val="4225951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14350"/>
            <a:ext cx="8229600" cy="857250"/>
          </a:xfrm>
        </p:spPr>
        <p:txBody>
          <a:bodyPr>
            <a:noAutofit/>
          </a:bodyPr>
          <a:lstStyle/>
          <a:p>
            <a:r>
              <a:rPr lang="en-GB" sz="3600" b="1" dirty="0"/>
              <a:t> </a:t>
            </a:r>
            <a:r>
              <a:rPr lang="en-GB" sz="3600" b="1" dirty="0" smtClean="0"/>
              <a:t>Benefits </a:t>
            </a:r>
            <a:r>
              <a:rPr lang="en-GB" sz="3600" b="1" dirty="0"/>
              <a:t>of Database Testing</a:t>
            </a:r>
            <a:r>
              <a:rPr lang="en-GB" sz="3600" dirty="0"/>
              <a:t/>
            </a:r>
            <a:br>
              <a:rPr lang="en-GB" sz="3600" dirty="0"/>
            </a:br>
            <a:endParaRPr lang="en-GB" sz="3600" dirty="0"/>
          </a:p>
        </p:txBody>
      </p:sp>
      <p:sp>
        <p:nvSpPr>
          <p:cNvPr id="3" name="Content Placeholder 2"/>
          <p:cNvSpPr>
            <a:spLocks noGrp="1"/>
          </p:cNvSpPr>
          <p:nvPr>
            <p:ph idx="1"/>
          </p:nvPr>
        </p:nvSpPr>
        <p:spPr/>
        <p:txBody>
          <a:bodyPr>
            <a:noAutofit/>
          </a:bodyPr>
          <a:lstStyle/>
          <a:p>
            <a:r>
              <a:rPr lang="en-IN" sz="2000" dirty="0"/>
              <a:t>Database testing helps in ensuring the database’s efficiency, stability, performance, and security.</a:t>
            </a:r>
          </a:p>
          <a:p>
            <a:r>
              <a:rPr lang="en-IN" sz="2000" dirty="0"/>
              <a:t>During database testing, we can understand the </a:t>
            </a:r>
            <a:r>
              <a:rPr lang="en-IN" sz="2000" dirty="0" err="1"/>
              <a:t>behavior</a:t>
            </a:r>
            <a:r>
              <a:rPr lang="en-IN" sz="2000" dirty="0"/>
              <a:t> of complex transactions and how the system handles such queries.</a:t>
            </a:r>
          </a:p>
          <a:p>
            <a:r>
              <a:rPr lang="en-IN" sz="2000" dirty="0"/>
              <a:t>It makes sure that only valid data values and information are received and stored in the database.</a:t>
            </a:r>
          </a:p>
          <a:p>
            <a:r>
              <a:rPr lang="en-IN" sz="2000" dirty="0"/>
              <a:t>Database testing protects us from vulnerabilities like data loss, saves aborted transaction data, and doesn’t allow access to information for unauthorized users.</a:t>
            </a:r>
          </a:p>
          <a:p>
            <a:endParaRPr lang="en-GB" sz="2000" dirty="0"/>
          </a:p>
        </p:txBody>
      </p:sp>
    </p:spTree>
    <p:extLst>
      <p:ext uri="{BB962C8B-B14F-4D97-AF65-F5344CB8AC3E}">
        <p14:creationId xmlns:p14="http://schemas.microsoft.com/office/powerpoint/2010/main" val="2414407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38150"/>
            <a:ext cx="8229600" cy="857250"/>
          </a:xfrm>
        </p:spPr>
        <p:txBody>
          <a:bodyPr>
            <a:noAutofit/>
          </a:bodyPr>
          <a:lstStyle/>
          <a:p>
            <a:r>
              <a:rPr lang="en-IN" sz="3200" b="1" dirty="0"/>
              <a:t>Objective of the Database Testing:</a:t>
            </a:r>
            <a:r>
              <a:rPr lang="en-IN" sz="3200" dirty="0"/>
              <a:t/>
            </a:r>
            <a:br>
              <a:rPr lang="en-IN" sz="3200" dirty="0"/>
            </a:br>
            <a:endParaRPr lang="en-GB" sz="3200" dirty="0"/>
          </a:p>
        </p:txBody>
      </p:sp>
      <p:sp>
        <p:nvSpPr>
          <p:cNvPr id="3" name="Content Placeholder 2"/>
          <p:cNvSpPr>
            <a:spLocks noGrp="1"/>
          </p:cNvSpPr>
          <p:nvPr>
            <p:ph idx="1"/>
          </p:nvPr>
        </p:nvSpPr>
        <p:spPr/>
        <p:txBody>
          <a:bodyPr>
            <a:normAutofit fontScale="55000" lnSpcReduction="20000"/>
          </a:bodyPr>
          <a:lstStyle/>
          <a:p>
            <a:pPr fontAlgn="base"/>
            <a:r>
              <a:rPr lang="en-IN" b="1" dirty="0" smtClean="0"/>
              <a:t>Ensure </a:t>
            </a:r>
            <a:r>
              <a:rPr lang="en-IN" b="1" dirty="0"/>
              <a:t>Data Mapping:</a:t>
            </a:r>
            <a:r>
              <a:rPr lang="en-IN" dirty="0"/>
              <a:t/>
            </a:r>
            <a:br>
              <a:rPr lang="en-IN" dirty="0"/>
            </a:br>
            <a:r>
              <a:rPr lang="en-IN" dirty="0"/>
              <a:t>It checks whether the fields in the user interface or front end forms are mapped consistently with the corresponding fields in the database table.</a:t>
            </a:r>
          </a:p>
          <a:p>
            <a:pPr fontAlgn="base"/>
            <a:r>
              <a:rPr lang="en-IN" b="1" dirty="0"/>
              <a:t>Ensure ACID Properties of Transactions:</a:t>
            </a:r>
            <a:r>
              <a:rPr lang="en-IN" dirty="0"/>
              <a:t/>
            </a:r>
            <a:br>
              <a:rPr lang="en-IN" dirty="0"/>
            </a:br>
            <a:r>
              <a:rPr lang="en-IN" dirty="0"/>
              <a:t>Every transaction a database performs has to stick to these four properties: </a:t>
            </a:r>
            <a:r>
              <a:rPr lang="en-IN" i="1" dirty="0"/>
              <a:t>Atomicity, Consistency, Isolation and Durability</a:t>
            </a:r>
            <a:r>
              <a:rPr lang="en-IN" dirty="0"/>
              <a:t>.</a:t>
            </a:r>
          </a:p>
          <a:p>
            <a:pPr fontAlgn="base"/>
            <a:r>
              <a:rPr lang="en-IN" b="1" dirty="0"/>
              <a:t>Ensure Data Integrity:</a:t>
            </a:r>
            <a:r>
              <a:rPr lang="en-IN" dirty="0"/>
              <a:t/>
            </a:r>
            <a:br>
              <a:rPr lang="en-IN" dirty="0"/>
            </a:br>
            <a:r>
              <a:rPr lang="en-IN" dirty="0"/>
              <a:t>The updated and the most recent values of shared data should appear on all the forms and screens. The value should not be updated on one screen and display an older value on another one. The status should also be updated simultaneously.</a:t>
            </a:r>
          </a:p>
          <a:p>
            <a:pPr fontAlgn="base"/>
            <a:r>
              <a:rPr lang="en-IN" b="1" dirty="0"/>
              <a:t>Ensure the Accuracy of the Business Rules:</a:t>
            </a:r>
            <a:r>
              <a:rPr lang="en-IN" dirty="0"/>
              <a:t/>
            </a:r>
            <a:br>
              <a:rPr lang="en-IN" dirty="0"/>
            </a:br>
            <a:r>
              <a:rPr lang="en-IN" dirty="0"/>
              <a:t>Complex databases leads to complicated components like relational constraints, triggers and stored procedures. Hence in order testers come up with appropriate SQL queries to validate the complex objects.</a:t>
            </a:r>
          </a:p>
        </p:txBody>
      </p:sp>
    </p:spTree>
    <p:extLst>
      <p:ext uri="{BB962C8B-B14F-4D97-AF65-F5344CB8AC3E}">
        <p14:creationId xmlns:p14="http://schemas.microsoft.com/office/powerpoint/2010/main" val="2995533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200" b="1" dirty="0"/>
              <a:t>Database Testing Attributes:</a:t>
            </a:r>
            <a:r>
              <a:rPr lang="en-IN" sz="3200" dirty="0"/>
              <a:t/>
            </a:r>
            <a:br>
              <a:rPr lang="en-IN" sz="3200" dirty="0"/>
            </a:br>
            <a:endParaRPr lang="en-GB" sz="3200" dirty="0"/>
          </a:p>
        </p:txBody>
      </p:sp>
      <p:sp>
        <p:nvSpPr>
          <p:cNvPr id="3" name="Content Placeholder 2"/>
          <p:cNvSpPr>
            <a:spLocks noGrp="1"/>
          </p:cNvSpPr>
          <p:nvPr>
            <p:ph idx="1"/>
          </p:nvPr>
        </p:nvSpPr>
        <p:spPr/>
        <p:txBody>
          <a:bodyPr>
            <a:normAutofit fontScale="62500" lnSpcReduction="20000"/>
          </a:bodyPr>
          <a:lstStyle/>
          <a:p>
            <a:pPr fontAlgn="base"/>
            <a:r>
              <a:rPr lang="en-IN" b="1" dirty="0" smtClean="0"/>
              <a:t>Transactions</a:t>
            </a:r>
            <a:r>
              <a:rPr lang="en-IN" b="1" dirty="0"/>
              <a:t>:</a:t>
            </a:r>
            <a:r>
              <a:rPr lang="en-IN" dirty="0"/>
              <a:t/>
            </a:r>
            <a:br>
              <a:rPr lang="en-IN" dirty="0"/>
            </a:br>
            <a:r>
              <a:rPr lang="en-IN" dirty="0"/>
              <a:t>Transactions means the access and retrieve of the data. Hence in order during the transaction processes the ACID properties should be followed.</a:t>
            </a:r>
          </a:p>
          <a:p>
            <a:pPr fontAlgn="base"/>
            <a:r>
              <a:rPr lang="en-IN" b="1" dirty="0"/>
              <a:t>Database Schema:</a:t>
            </a:r>
            <a:r>
              <a:rPr lang="en-IN" dirty="0"/>
              <a:t/>
            </a:r>
            <a:br>
              <a:rPr lang="en-IN" dirty="0"/>
            </a:br>
            <a:r>
              <a:rPr lang="en-IN" dirty="0"/>
              <a:t>It is the design or the structure about the organization of the data in the database.</a:t>
            </a:r>
          </a:p>
          <a:p>
            <a:pPr fontAlgn="base"/>
            <a:r>
              <a:rPr lang="en-IN" b="1" dirty="0"/>
              <a:t>Triggers:</a:t>
            </a:r>
            <a:r>
              <a:rPr lang="en-IN" dirty="0"/>
              <a:t/>
            </a:r>
            <a:br>
              <a:rPr lang="en-IN" dirty="0"/>
            </a:br>
            <a:r>
              <a:rPr lang="en-IN" dirty="0"/>
              <a:t>When a certain event occurs in a certain table, a trigger is auto-instructed to be executed.</a:t>
            </a:r>
          </a:p>
          <a:p>
            <a:pPr fontAlgn="base"/>
            <a:r>
              <a:rPr lang="en-IN" b="1" dirty="0"/>
              <a:t>Procedures:</a:t>
            </a:r>
            <a:r>
              <a:rPr lang="en-IN" dirty="0"/>
              <a:t/>
            </a:r>
            <a:br>
              <a:rPr lang="en-IN" dirty="0"/>
            </a:br>
            <a:r>
              <a:rPr lang="en-IN" dirty="0"/>
              <a:t>It is the collection of the statements or functions governing the transactions in the database.</a:t>
            </a:r>
          </a:p>
        </p:txBody>
      </p:sp>
    </p:spTree>
    <p:extLst>
      <p:ext uri="{BB962C8B-B14F-4D97-AF65-F5344CB8AC3E}">
        <p14:creationId xmlns:p14="http://schemas.microsoft.com/office/powerpoint/2010/main" val="759761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smtClean="0"/>
              <a:t>Why Is Database Testing Important? </a:t>
            </a:r>
            <a:br>
              <a:rPr lang="en-IN" sz="3200" b="1" dirty="0" smtClean="0"/>
            </a:br>
            <a:endParaRPr lang="en-GB" sz="3200" dirty="0"/>
          </a:p>
        </p:txBody>
      </p:sp>
      <p:sp>
        <p:nvSpPr>
          <p:cNvPr id="3" name="Content Placeholder 2"/>
          <p:cNvSpPr>
            <a:spLocks noGrp="1"/>
          </p:cNvSpPr>
          <p:nvPr>
            <p:ph idx="1"/>
          </p:nvPr>
        </p:nvSpPr>
        <p:spPr>
          <a:xfrm>
            <a:off x="457200" y="895350"/>
            <a:ext cx="8229600" cy="3394472"/>
          </a:xfrm>
        </p:spPr>
        <p:txBody>
          <a:bodyPr>
            <a:noAutofit/>
          </a:bodyPr>
          <a:lstStyle/>
          <a:p>
            <a:pPr fontAlgn="base"/>
            <a:r>
              <a:rPr lang="en-IN" sz="1600" dirty="0" smtClean="0"/>
              <a:t>Without </a:t>
            </a:r>
            <a:r>
              <a:rPr lang="en-IN" sz="1600" dirty="0"/>
              <a:t>a fully-functioning database, an application cannot be put to proper use. The database is where all information is stored, and it acts as a critical back-end point of any software. Applications rely on a fully-functioning database to store and create information, as well as respond to queries.</a:t>
            </a:r>
          </a:p>
          <a:p>
            <a:pPr fontAlgn="base"/>
            <a:r>
              <a:rPr lang="en-IN" sz="1600" dirty="0"/>
              <a:t>The key focus of database testing is to make sure that the values and information stored in the database are accurate.</a:t>
            </a:r>
          </a:p>
          <a:p>
            <a:pPr fontAlgn="base"/>
            <a:r>
              <a:rPr lang="en-IN" sz="1600" dirty="0"/>
              <a:t>When undertaking a database test, the tester needs to have a complete understanding of the application. They must then list all possible queries relevant to the software. The development team can also contribute to this. The database test will then help to see if each query works as it should with regards to its specifications.</a:t>
            </a:r>
          </a:p>
          <a:p>
            <a:pPr fontAlgn="base"/>
            <a:r>
              <a:rPr lang="en-IN" sz="1600" dirty="0"/>
              <a:t>Without proper database testing, an application may have hidden faults. When using the software, this could mean that data is lost, not created, or incorrectly stored. This could have a major effect on the overall experience and effectiveness of the application.</a:t>
            </a:r>
          </a:p>
          <a:p>
            <a:pPr fontAlgn="base"/>
            <a:r>
              <a:rPr lang="en-IN" sz="1600" dirty="0"/>
              <a:t>Database testing also helps to ease the complexity of calls to the backend. It also works to make sure that no harmful or incorrect data is being stored at the backend of the application.</a:t>
            </a:r>
          </a:p>
        </p:txBody>
      </p:sp>
    </p:spTree>
    <p:extLst>
      <p:ext uri="{BB962C8B-B14F-4D97-AF65-F5344CB8AC3E}">
        <p14:creationId xmlns:p14="http://schemas.microsoft.com/office/powerpoint/2010/main" val="3639918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14350"/>
            <a:ext cx="8229600" cy="857250"/>
          </a:xfrm>
        </p:spPr>
        <p:txBody>
          <a:bodyPr>
            <a:noAutofit/>
          </a:bodyPr>
          <a:lstStyle/>
          <a:p>
            <a:r>
              <a:rPr lang="en-IN" sz="3200" b="1" dirty="0" smtClean="0"/>
              <a:t>What should be tested?</a:t>
            </a:r>
            <a:br>
              <a:rPr lang="en-IN" sz="3200" b="1" dirty="0" smtClean="0"/>
            </a:br>
            <a:endParaRPr lang="en-GB" sz="3200" dirty="0"/>
          </a:p>
        </p:txBody>
      </p:sp>
      <p:sp>
        <p:nvSpPr>
          <p:cNvPr id="3" name="Content Placeholder 2"/>
          <p:cNvSpPr>
            <a:spLocks noGrp="1"/>
          </p:cNvSpPr>
          <p:nvPr>
            <p:ph idx="1"/>
          </p:nvPr>
        </p:nvSpPr>
        <p:spPr/>
        <p:txBody>
          <a:bodyPr>
            <a:noAutofit/>
          </a:bodyPr>
          <a:lstStyle/>
          <a:p>
            <a:pPr fontAlgn="base"/>
            <a:r>
              <a:rPr lang="en-IN" sz="2000" dirty="0" smtClean="0"/>
              <a:t>As </a:t>
            </a:r>
            <a:r>
              <a:rPr lang="en-IN" sz="2000" dirty="0"/>
              <a:t>this is a form of backend testing, database testing involves aspects of the software which are not visible to the user. This includes the flow of information through the app to the database. This includes data mapping and data integrity.</a:t>
            </a:r>
          </a:p>
          <a:p>
            <a:pPr fontAlgn="base"/>
            <a:r>
              <a:rPr lang="en-IN" sz="2000" dirty="0"/>
              <a:t>The ACID properties validation is also included. These are atomicity, consistency, isolation, and durability. Accurate testing of these happens during the DB testing activity. Database testing also needs to cover the accuracy of implemented business rules, as databases are not just for records storage.</a:t>
            </a:r>
          </a:p>
          <a:p>
            <a:pPr fontAlgn="base"/>
            <a:r>
              <a:rPr lang="en-IN" sz="2000" dirty="0"/>
              <a:t>All of these different areas of the database and information storage and queries need to be properly tested.</a:t>
            </a:r>
          </a:p>
        </p:txBody>
      </p:sp>
    </p:spTree>
    <p:extLst>
      <p:ext uri="{BB962C8B-B14F-4D97-AF65-F5344CB8AC3E}">
        <p14:creationId xmlns:p14="http://schemas.microsoft.com/office/powerpoint/2010/main" val="256088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382000" cy="479822"/>
          </a:xfrm>
        </p:spPr>
        <p:txBody>
          <a:bodyPr>
            <a:noAutofit/>
          </a:bodyPr>
          <a:lstStyle/>
          <a:p>
            <a:r>
              <a:rPr lang="en-GB" sz="2800" b="1" dirty="0" smtClean="0"/>
              <a:t>Database Testing Process:</a:t>
            </a:r>
            <a:br>
              <a:rPr lang="en-GB" sz="2800" b="1" dirty="0" smtClean="0"/>
            </a:br>
            <a:endParaRPr lang="en-GB" sz="2800" dirty="0"/>
          </a:p>
        </p:txBody>
      </p:sp>
      <p:sp>
        <p:nvSpPr>
          <p:cNvPr id="3" name="Content Placeholder 2"/>
          <p:cNvSpPr>
            <a:spLocks noGrp="1"/>
          </p:cNvSpPr>
          <p:nvPr>
            <p:ph idx="1"/>
          </p:nvPr>
        </p:nvSpPr>
        <p:spPr>
          <a:xfrm>
            <a:off x="381000" y="628651"/>
            <a:ext cx="8305800" cy="3965972"/>
          </a:xfrm>
        </p:spPr>
        <p:txBody>
          <a:bodyPr>
            <a:normAutofit fontScale="25000" lnSpcReduction="20000"/>
          </a:bodyPr>
          <a:lstStyle/>
          <a:p>
            <a:pPr fontAlgn="base"/>
            <a:endParaRPr lang="en-IN" b="1" dirty="0" smtClean="0"/>
          </a:p>
          <a:p>
            <a:pPr fontAlgn="base"/>
            <a:endParaRPr lang="en-IN" b="1" dirty="0"/>
          </a:p>
          <a:p>
            <a:pPr fontAlgn="base"/>
            <a:endParaRPr lang="en-IN" b="1" dirty="0" smtClean="0"/>
          </a:p>
          <a:p>
            <a:pPr fontAlgn="base"/>
            <a:endParaRPr lang="en-IN" b="1" dirty="0"/>
          </a:p>
          <a:p>
            <a:pPr fontAlgn="base"/>
            <a:endParaRPr lang="en-IN" b="1" dirty="0" smtClean="0"/>
          </a:p>
          <a:p>
            <a:pPr fontAlgn="base"/>
            <a:endParaRPr lang="en-IN" b="1" dirty="0"/>
          </a:p>
          <a:p>
            <a:pPr fontAlgn="base"/>
            <a:endParaRPr lang="en-IN" b="1" dirty="0" smtClean="0"/>
          </a:p>
          <a:p>
            <a:pPr fontAlgn="base"/>
            <a:endParaRPr lang="en-IN" b="1" dirty="0"/>
          </a:p>
          <a:p>
            <a:pPr fontAlgn="base"/>
            <a:endParaRPr lang="en-IN" b="1" dirty="0" smtClean="0"/>
          </a:p>
          <a:p>
            <a:pPr fontAlgn="base"/>
            <a:endParaRPr lang="en-IN" b="1" dirty="0"/>
          </a:p>
          <a:p>
            <a:pPr fontAlgn="base"/>
            <a:endParaRPr lang="en-IN" b="1" dirty="0" smtClean="0"/>
          </a:p>
          <a:p>
            <a:pPr fontAlgn="base"/>
            <a:endParaRPr lang="en-IN" b="1" dirty="0"/>
          </a:p>
          <a:p>
            <a:pPr fontAlgn="base"/>
            <a:endParaRPr lang="en-IN" sz="5600" b="1" dirty="0" smtClean="0"/>
          </a:p>
          <a:p>
            <a:pPr fontAlgn="base"/>
            <a:r>
              <a:rPr lang="en-IN" sz="5600" b="1" dirty="0" smtClean="0"/>
              <a:t>Test </a:t>
            </a:r>
            <a:r>
              <a:rPr lang="en-IN" sz="5600" b="1" dirty="0"/>
              <a:t>Environment Setup:</a:t>
            </a:r>
            <a:r>
              <a:rPr lang="en-IN" sz="5600" dirty="0"/>
              <a:t/>
            </a:r>
            <a:br>
              <a:rPr lang="en-IN" sz="5600" dirty="0"/>
            </a:br>
            <a:r>
              <a:rPr lang="en-IN" sz="5600" dirty="0"/>
              <a:t>Database testing starts with the setting up the testing environment for the testing process to be carried out in order get a good quality testing process.</a:t>
            </a:r>
          </a:p>
          <a:p>
            <a:pPr fontAlgn="base"/>
            <a:r>
              <a:rPr lang="en-IN" sz="5600" b="1" dirty="0"/>
              <a:t>Test Scenario Generation:</a:t>
            </a:r>
            <a:r>
              <a:rPr lang="en-IN" sz="5600" dirty="0"/>
              <a:t/>
            </a:r>
            <a:br>
              <a:rPr lang="en-IN" sz="5600" dirty="0"/>
            </a:br>
            <a:r>
              <a:rPr lang="en-IN" sz="5600" dirty="0"/>
              <a:t>After setting up the test environment test cases are designed for conducting the test. Test scenario involve the different inputs and different transactions related to database.</a:t>
            </a:r>
          </a:p>
          <a:p>
            <a:pPr fontAlgn="base"/>
            <a:r>
              <a:rPr lang="en-IN" sz="5600" b="1" dirty="0"/>
              <a:t>Execution:</a:t>
            </a:r>
            <a:r>
              <a:rPr lang="en-IN" sz="5600" dirty="0"/>
              <a:t/>
            </a:r>
            <a:br>
              <a:rPr lang="en-IN" sz="5600" dirty="0"/>
            </a:br>
            <a:r>
              <a:rPr lang="en-IN" sz="5600" dirty="0"/>
              <a:t>Execution is the core phase of the testing process in which the testing is conducted. It is basically related to the execution of the test cases designed for the testing process.</a:t>
            </a:r>
          </a:p>
          <a:p>
            <a:pPr fontAlgn="base"/>
            <a:r>
              <a:rPr lang="en-IN" sz="5600" b="1" dirty="0"/>
              <a:t>Analysis:</a:t>
            </a:r>
            <a:r>
              <a:rPr lang="en-IN" sz="5600" dirty="0"/>
              <a:t/>
            </a:r>
            <a:br>
              <a:rPr lang="en-IN" sz="5600" dirty="0"/>
            </a:br>
            <a:r>
              <a:rPr lang="en-IN" sz="5600" dirty="0"/>
              <a:t>Once the execution phase is ended then all the process and the output obtained is </a:t>
            </a:r>
            <a:r>
              <a:rPr lang="en-IN" sz="5600" dirty="0" err="1"/>
              <a:t>analyzed</a:t>
            </a:r>
            <a:r>
              <a:rPr lang="en-IN" sz="5600" dirty="0"/>
              <a:t>. It is checked whether the testing process has been conducted properly or not.</a:t>
            </a:r>
          </a:p>
          <a:p>
            <a:pPr fontAlgn="base"/>
            <a:r>
              <a:rPr lang="en-IN" sz="5600" b="1" dirty="0"/>
              <a:t>Log Defects:</a:t>
            </a:r>
            <a:r>
              <a:rPr lang="en-IN" sz="5600" dirty="0"/>
              <a:t/>
            </a:r>
            <a:br>
              <a:rPr lang="en-IN" sz="5600" dirty="0"/>
            </a:br>
            <a:r>
              <a:rPr lang="en-IN" sz="5600" dirty="0"/>
              <a:t>Log defects are also known as report submitting. In this last phase tester informs the developer about the defects found in the database of the system</a:t>
            </a:r>
            <a:r>
              <a:rPr lang="en-IN" dirty="0"/>
              <a:t>.</a:t>
            </a:r>
          </a:p>
          <a:p>
            <a:endParaRPr lang="en-GB"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1" y="514350"/>
            <a:ext cx="2009775" cy="1825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7897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smtClean="0"/>
              <a:t>Misconceptions related to Database Testing:</a:t>
            </a:r>
            <a:r>
              <a:rPr lang="en-IN" sz="2800" dirty="0" smtClean="0"/>
              <a:t/>
            </a:r>
            <a:br>
              <a:rPr lang="en-IN" sz="2800" dirty="0" smtClean="0"/>
            </a:br>
            <a:endParaRPr lang="en-GB" sz="2800" dirty="0"/>
          </a:p>
        </p:txBody>
      </p:sp>
      <p:sp>
        <p:nvSpPr>
          <p:cNvPr id="3" name="Content Placeholder 2"/>
          <p:cNvSpPr>
            <a:spLocks noGrp="1"/>
          </p:cNvSpPr>
          <p:nvPr>
            <p:ph idx="1"/>
          </p:nvPr>
        </p:nvSpPr>
        <p:spPr/>
        <p:txBody>
          <a:bodyPr>
            <a:normAutofit/>
          </a:bodyPr>
          <a:lstStyle/>
          <a:p>
            <a:pPr fontAlgn="base"/>
            <a:r>
              <a:rPr lang="en-IN" sz="1900" dirty="0" smtClean="0"/>
              <a:t>It </a:t>
            </a:r>
            <a:r>
              <a:rPr lang="en-IN" sz="1900" dirty="0"/>
              <a:t>requires experts to carry out database testing</a:t>
            </a:r>
          </a:p>
          <a:p>
            <a:pPr fontAlgn="base"/>
            <a:r>
              <a:rPr lang="en-IN" sz="1900" dirty="0"/>
              <a:t>The process of database testing is lengthy</a:t>
            </a:r>
          </a:p>
          <a:p>
            <a:pPr fontAlgn="base"/>
            <a:r>
              <a:rPr lang="en-IN" sz="1900" dirty="0"/>
              <a:t>It adds extra work bottlenecks</a:t>
            </a:r>
          </a:p>
          <a:p>
            <a:pPr fontAlgn="base"/>
            <a:r>
              <a:rPr lang="en-IN" sz="1900" dirty="0"/>
              <a:t>It slows down the overall development process</a:t>
            </a:r>
          </a:p>
          <a:p>
            <a:pPr fontAlgn="base"/>
            <a:r>
              <a:rPr lang="en-IN" sz="1900" dirty="0"/>
              <a:t>It is a highly costly process</a:t>
            </a:r>
          </a:p>
          <a:p>
            <a:endParaRPr lang="en-GB" dirty="0"/>
          </a:p>
        </p:txBody>
      </p:sp>
    </p:spTree>
    <p:extLst>
      <p:ext uri="{BB962C8B-B14F-4D97-AF65-F5344CB8AC3E}">
        <p14:creationId xmlns:p14="http://schemas.microsoft.com/office/powerpoint/2010/main" val="3176942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1003</Words>
  <Application>Microsoft Office PowerPoint</Application>
  <PresentationFormat>On-screen Show (16:9)</PresentationFormat>
  <Paragraphs>108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Database Testing</vt:lpstr>
      <vt:lpstr>What is meant by Database testing</vt:lpstr>
      <vt:lpstr> Benefits of Database Testing </vt:lpstr>
      <vt:lpstr>Objective of the Database Testing: </vt:lpstr>
      <vt:lpstr>Database Testing Attributes: </vt:lpstr>
      <vt:lpstr>Why Is Database Testing Important?  </vt:lpstr>
      <vt:lpstr>What should be tested? </vt:lpstr>
      <vt:lpstr>Database Testing Process: </vt:lpstr>
      <vt:lpstr>Misconceptions related to Database Testing: </vt:lpstr>
      <vt:lpstr>How to perform Database Testing </vt:lpstr>
      <vt:lpstr>Steps to perform DB testing</vt:lpstr>
      <vt:lpstr>PowerPoint Presentation</vt:lpstr>
      <vt:lpstr>How automation can help in Database Testing </vt:lpstr>
      <vt:lpstr>Database testing tools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Greeshma</dc:creator>
  <cp:lastModifiedBy>Greeshma</cp:lastModifiedBy>
  <cp:revision>14</cp:revision>
  <dcterms:created xsi:type="dcterms:W3CDTF">2022-07-04T08:13:56Z</dcterms:created>
  <dcterms:modified xsi:type="dcterms:W3CDTF">2023-04-10T11:20:15Z</dcterms:modified>
</cp:coreProperties>
</file>