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2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D7DF5-3955-4C11-9857-891C8CBCB9DE}" type="datetimeFigureOut">
              <a:rPr lang="en-GB" smtClean="0"/>
              <a:t>10/04/2023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469EE-D9B0-4146-88C6-D1AA1DDD05EB}" type="slidenum">
              <a:rPr lang="en-GB" smtClean="0"/>
              <a:t>‹#›</a:t>
            </a:fld>
            <a:endParaRPr lang="en-GB"/>
          </a:p>
        </p:txBody>
      </p:sp>
    </p:spTree>
    <p:extLst>
      <p:ext uri="{BB962C8B-B14F-4D97-AF65-F5344CB8AC3E}">
        <p14:creationId xmlns:p14="http://schemas.microsoft.com/office/powerpoint/2010/main" val="216420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F469EE-D9B0-4146-88C6-D1AA1DDD05EB}" type="slidenum">
              <a:rPr lang="en-GB" smtClean="0"/>
              <a:t>4</a:t>
            </a:fld>
            <a:endParaRPr lang="en-GB"/>
          </a:p>
        </p:txBody>
      </p:sp>
    </p:spTree>
    <p:extLst>
      <p:ext uri="{BB962C8B-B14F-4D97-AF65-F5344CB8AC3E}">
        <p14:creationId xmlns:p14="http://schemas.microsoft.com/office/powerpoint/2010/main" val="409911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1756AC4-31BC-4695-9428-5DF93FF413D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368563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756AC4-31BC-4695-9428-5DF93FF413D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417076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756AC4-31BC-4695-9428-5DF93FF413D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10061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756AC4-31BC-4695-9428-5DF93FF413D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95425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756AC4-31BC-4695-9428-5DF93FF413D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37054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1756AC4-31BC-4695-9428-5DF93FF413D3}"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148781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1756AC4-31BC-4695-9428-5DF93FF413D3}" type="datetimeFigureOut">
              <a:rPr lang="en-GB" smtClean="0"/>
              <a:t>10/04/2023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420698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1756AC4-31BC-4695-9428-5DF93FF413D3}" type="datetimeFigureOut">
              <a:rPr lang="en-GB" smtClean="0"/>
              <a:t>10/04/2023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88664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56AC4-31BC-4695-9428-5DF93FF413D3}" type="datetimeFigureOut">
              <a:rPr lang="en-GB" smtClean="0"/>
              <a:t>10/04/2023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247485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56AC4-31BC-4695-9428-5DF93FF413D3}"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239114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56AC4-31BC-4695-9428-5DF93FF413D3}"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10FBB-DE22-4E2A-968A-EF80056AC154}" type="slidenum">
              <a:rPr lang="en-GB" smtClean="0"/>
              <a:t>‹#›</a:t>
            </a:fld>
            <a:endParaRPr lang="en-GB"/>
          </a:p>
        </p:txBody>
      </p:sp>
    </p:spTree>
    <p:extLst>
      <p:ext uri="{BB962C8B-B14F-4D97-AF65-F5344CB8AC3E}">
        <p14:creationId xmlns:p14="http://schemas.microsoft.com/office/powerpoint/2010/main" val="292845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56AC4-31BC-4695-9428-5DF93FF413D3}" type="datetimeFigureOut">
              <a:rPr lang="en-GB" smtClean="0"/>
              <a:t>10/04/2023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10FBB-DE22-4E2A-968A-EF80056AC154}" type="slidenum">
              <a:rPr lang="en-GB" smtClean="0"/>
              <a:t>‹#›</a:t>
            </a:fld>
            <a:endParaRPr lang="en-GB"/>
          </a:p>
        </p:txBody>
      </p:sp>
    </p:spTree>
    <p:extLst>
      <p:ext uri="{BB962C8B-B14F-4D97-AF65-F5344CB8AC3E}">
        <p14:creationId xmlns:p14="http://schemas.microsoft.com/office/powerpoint/2010/main" val="137749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SQL Overview</a:t>
            </a:r>
            <a:endParaRPr lang="en-GB" dirty="0"/>
          </a:p>
        </p:txBody>
      </p:sp>
      <p:pic>
        <p:nvPicPr>
          <p:cNvPr id="1026" name="Picture 2" descr="Mohs10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90500"/>
            <a:ext cx="17018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1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153400" cy="5440363"/>
          </a:xfrm>
        </p:spPr>
        <p:txBody>
          <a:bodyPr>
            <a:normAutofit fontScale="62500" lnSpcReduction="20000"/>
          </a:bodyPr>
          <a:lstStyle/>
          <a:p>
            <a:r>
              <a:rPr lang="en-IN" dirty="0" smtClean="0"/>
              <a:t>Following are some of the most commonly used constraints available in SQL: </a:t>
            </a:r>
          </a:p>
          <a:p>
            <a:r>
              <a:rPr lang="en-IN" dirty="0" smtClean="0"/>
              <a:t>NOT NULL Constraint: Ensures that a column cannot have a NULL value. </a:t>
            </a:r>
          </a:p>
          <a:p>
            <a:endParaRPr lang="en-IN" dirty="0" smtClean="0"/>
          </a:p>
          <a:p>
            <a:r>
              <a:rPr lang="en-IN" dirty="0" smtClean="0"/>
              <a:t>DEFAULT Constraint: Provides a default value for a column when none is specified. </a:t>
            </a:r>
          </a:p>
          <a:p>
            <a:endParaRPr lang="en-IN" dirty="0" smtClean="0"/>
          </a:p>
          <a:p>
            <a:r>
              <a:rPr lang="en-IN" dirty="0" smtClean="0"/>
              <a:t>UNIQUE Constraint: Ensures that all the values in a column are different. </a:t>
            </a:r>
          </a:p>
          <a:p>
            <a:endParaRPr lang="en-IN" dirty="0" smtClean="0"/>
          </a:p>
          <a:p>
            <a:r>
              <a:rPr lang="en-IN" dirty="0" smtClean="0"/>
              <a:t>PRIMARY Key: Uniquely identifies each row/record in a database table. </a:t>
            </a:r>
          </a:p>
          <a:p>
            <a:endParaRPr lang="en-IN" dirty="0" smtClean="0"/>
          </a:p>
          <a:p>
            <a:r>
              <a:rPr lang="en-IN" dirty="0" smtClean="0"/>
              <a:t> FOREIGN Key: Uniquely identifies a row/record in any another database table.</a:t>
            </a:r>
          </a:p>
          <a:p>
            <a:endParaRPr lang="en-IN" dirty="0" smtClean="0"/>
          </a:p>
          <a:p>
            <a:r>
              <a:rPr lang="en-IN" dirty="0" smtClean="0"/>
              <a:t> CHECK Constraint: The CHECK constraint ensures that all values in a column satisfy certain conditions. </a:t>
            </a:r>
          </a:p>
          <a:p>
            <a:endParaRPr lang="en-IN" dirty="0" smtClean="0"/>
          </a:p>
          <a:p>
            <a:r>
              <a:rPr lang="en-IN" dirty="0" smtClean="0"/>
              <a:t>INDEX: Used to create and retrieve data from the database very quickly.</a:t>
            </a:r>
            <a:endParaRPr lang="en-GB" dirty="0" smtClean="0"/>
          </a:p>
          <a:p>
            <a:endParaRPr lang="en-GB" dirty="0"/>
          </a:p>
        </p:txBody>
      </p:sp>
    </p:spTree>
    <p:extLst>
      <p:ext uri="{BB962C8B-B14F-4D97-AF65-F5344CB8AC3E}">
        <p14:creationId xmlns:p14="http://schemas.microsoft.com/office/powerpoint/2010/main" val="2738052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p:spPr>
        <p:txBody>
          <a:bodyPr>
            <a:normAutofit fontScale="90000"/>
          </a:bodyPr>
          <a:lstStyle/>
          <a:p>
            <a:r>
              <a:rPr lang="en-GB" b="1" dirty="0" smtClean="0"/>
              <a:t>SQL – Syntax</a:t>
            </a:r>
            <a:endParaRPr lang="en-GB" b="1" dirty="0"/>
          </a:p>
        </p:txBody>
      </p:sp>
      <p:sp>
        <p:nvSpPr>
          <p:cNvPr id="3" name="Content Placeholder 2"/>
          <p:cNvSpPr>
            <a:spLocks noGrp="1"/>
          </p:cNvSpPr>
          <p:nvPr>
            <p:ph idx="1"/>
          </p:nvPr>
        </p:nvSpPr>
        <p:spPr>
          <a:xfrm>
            <a:off x="457200" y="1295400"/>
            <a:ext cx="8305800" cy="5287963"/>
          </a:xfrm>
        </p:spPr>
        <p:txBody>
          <a:bodyPr>
            <a:noAutofit/>
          </a:bodyPr>
          <a:lstStyle/>
          <a:p>
            <a:r>
              <a:rPr lang="en-IN" sz="2400" dirty="0" smtClean="0"/>
              <a:t>SQL is followed by a unique set of rules and guidelines called Syntax.</a:t>
            </a:r>
          </a:p>
          <a:p>
            <a:r>
              <a:rPr lang="en-IN" sz="2400" dirty="0" smtClean="0"/>
              <a:t>All the SQL statements start with any of the keywords like SELECT, INSERT, UPDATE, DELETE, ALTER, DROP, CREATE, USE, SHOW and all the statements end with a semicolon (;). The most important point to be noted here is that SQL is case insensitive, which means SELECT and select have same meaning in SQL statements. Whereas, MySQL makes difference in table names. So, if you are working with MySQL, then you need to give table names as they exist in the database.</a:t>
            </a:r>
            <a:endParaRPr lang="en-IN" sz="2400" dirty="0"/>
          </a:p>
        </p:txBody>
      </p:sp>
    </p:spTree>
    <p:extLst>
      <p:ext uri="{BB962C8B-B14F-4D97-AF65-F5344CB8AC3E}">
        <p14:creationId xmlns:p14="http://schemas.microsoft.com/office/powerpoint/2010/main" val="3792304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b="1" u="sng" dirty="0" smtClean="0"/>
              <a:t>Various Syntax in SQL</a:t>
            </a:r>
            <a:endParaRPr lang="en-GB" b="1" u="sng" dirty="0"/>
          </a:p>
        </p:txBody>
      </p:sp>
      <p:sp>
        <p:nvSpPr>
          <p:cNvPr id="3" name="Content Placeholder 2"/>
          <p:cNvSpPr>
            <a:spLocks noGrp="1"/>
          </p:cNvSpPr>
          <p:nvPr>
            <p:ph idx="1"/>
          </p:nvPr>
        </p:nvSpPr>
        <p:spPr>
          <a:xfrm>
            <a:off x="381000" y="838200"/>
            <a:ext cx="8305800" cy="5791200"/>
          </a:xfrm>
        </p:spPr>
        <p:txBody>
          <a:bodyPr>
            <a:noAutofit/>
          </a:bodyPr>
          <a:lstStyle/>
          <a:p>
            <a:r>
              <a:rPr lang="en-GB" sz="2400" b="1" dirty="0" smtClean="0"/>
              <a:t>SQL SELECT Statement </a:t>
            </a:r>
          </a:p>
          <a:p>
            <a:pPr marL="0" indent="0">
              <a:buNone/>
            </a:pPr>
            <a:r>
              <a:rPr lang="en-GB" sz="2400" dirty="0" smtClean="0"/>
              <a:t>SELECT column1, column2....</a:t>
            </a:r>
            <a:r>
              <a:rPr lang="en-GB" sz="2400" dirty="0" err="1" smtClean="0"/>
              <a:t>columnN</a:t>
            </a:r>
            <a:r>
              <a:rPr lang="en-GB" sz="2400" dirty="0" smtClean="0"/>
              <a:t> FROM </a:t>
            </a:r>
            <a:r>
              <a:rPr lang="en-GB" sz="2400" dirty="0" err="1" smtClean="0"/>
              <a:t>table_name</a:t>
            </a:r>
            <a:r>
              <a:rPr lang="en-GB" sz="2400" dirty="0" smtClean="0"/>
              <a:t>; </a:t>
            </a:r>
          </a:p>
          <a:p>
            <a:pPr marL="0" indent="0">
              <a:buNone/>
            </a:pPr>
            <a:endParaRPr lang="en-GB" sz="2400" dirty="0" smtClean="0"/>
          </a:p>
          <a:p>
            <a:r>
              <a:rPr lang="en-GB" sz="2400" b="1" dirty="0" smtClean="0"/>
              <a:t>SQL DISTINCT Clause </a:t>
            </a:r>
          </a:p>
          <a:p>
            <a:pPr marL="0" indent="0">
              <a:buNone/>
            </a:pPr>
            <a:r>
              <a:rPr lang="en-GB" sz="2400" dirty="0" smtClean="0"/>
              <a:t>SELECT DISTINCT column1, column2....</a:t>
            </a:r>
            <a:r>
              <a:rPr lang="en-GB" sz="2400" dirty="0" err="1" smtClean="0"/>
              <a:t>columnN</a:t>
            </a:r>
            <a:r>
              <a:rPr lang="en-GB" sz="2400" dirty="0" smtClean="0"/>
              <a:t> FROM </a:t>
            </a:r>
            <a:r>
              <a:rPr lang="en-GB" sz="2400" dirty="0" err="1" smtClean="0"/>
              <a:t>table_name</a:t>
            </a:r>
            <a:r>
              <a:rPr lang="en-GB" sz="2400" dirty="0" smtClean="0"/>
              <a:t>; </a:t>
            </a:r>
          </a:p>
          <a:p>
            <a:pPr marL="0" indent="0">
              <a:buNone/>
            </a:pPr>
            <a:endParaRPr lang="en-GB" sz="2400" dirty="0" smtClean="0"/>
          </a:p>
          <a:p>
            <a:r>
              <a:rPr lang="en-GB" sz="2400" b="1" dirty="0" smtClean="0"/>
              <a:t>SQL WHERE Clause</a:t>
            </a:r>
          </a:p>
          <a:p>
            <a:pPr marL="0" indent="0">
              <a:buNone/>
            </a:pPr>
            <a:r>
              <a:rPr lang="en-GB" sz="2400" dirty="0" smtClean="0"/>
              <a:t> SELECT column1, column2....</a:t>
            </a:r>
            <a:r>
              <a:rPr lang="en-GB" sz="2400" dirty="0" err="1" smtClean="0"/>
              <a:t>columnN</a:t>
            </a:r>
            <a:r>
              <a:rPr lang="en-GB" sz="2400" dirty="0" smtClean="0"/>
              <a:t> FROM </a:t>
            </a:r>
            <a:r>
              <a:rPr lang="en-GB" sz="2400" dirty="0" err="1" smtClean="0"/>
              <a:t>table_name</a:t>
            </a:r>
            <a:r>
              <a:rPr lang="en-GB" sz="2400" dirty="0" smtClean="0"/>
              <a:t> WHERE CONDITION; </a:t>
            </a:r>
          </a:p>
          <a:p>
            <a:pPr marL="0" indent="0">
              <a:buNone/>
            </a:pPr>
            <a:endParaRPr lang="en-GB" sz="2400" dirty="0" smtClean="0"/>
          </a:p>
          <a:p>
            <a:r>
              <a:rPr lang="en-GB" sz="2400" b="1" dirty="0" smtClean="0"/>
              <a:t>SQL AND/OR Clause </a:t>
            </a:r>
          </a:p>
          <a:p>
            <a:pPr marL="0" indent="0">
              <a:buNone/>
            </a:pPr>
            <a:r>
              <a:rPr lang="en-GB" sz="2400" dirty="0" smtClean="0"/>
              <a:t>SELECT column1, column2....</a:t>
            </a:r>
            <a:r>
              <a:rPr lang="en-GB" sz="2400" dirty="0" err="1" smtClean="0"/>
              <a:t>columnN</a:t>
            </a:r>
            <a:r>
              <a:rPr lang="en-GB" sz="2400" dirty="0" smtClean="0"/>
              <a:t> FROM </a:t>
            </a:r>
            <a:r>
              <a:rPr lang="en-GB" sz="2400" dirty="0" err="1" smtClean="0"/>
              <a:t>table_name</a:t>
            </a:r>
            <a:r>
              <a:rPr lang="en-GB" sz="2400" dirty="0" smtClean="0"/>
              <a:t> WHERE CONDITION-1 {AND|OR} CONDITION-2;</a:t>
            </a:r>
            <a:endParaRPr lang="en-GB" sz="2400" dirty="0"/>
          </a:p>
        </p:txBody>
      </p:sp>
    </p:spTree>
    <p:extLst>
      <p:ext uri="{BB962C8B-B14F-4D97-AF65-F5344CB8AC3E}">
        <p14:creationId xmlns:p14="http://schemas.microsoft.com/office/powerpoint/2010/main" val="169397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153400" cy="6019800"/>
          </a:xfrm>
        </p:spPr>
        <p:txBody>
          <a:bodyPr>
            <a:normAutofit/>
          </a:bodyPr>
          <a:lstStyle/>
          <a:p>
            <a:r>
              <a:rPr lang="en-IN" sz="2200" b="1" dirty="0" smtClean="0"/>
              <a:t>SQL IN Clause</a:t>
            </a:r>
          </a:p>
          <a:p>
            <a:pPr marL="0" indent="0">
              <a:buNone/>
            </a:pPr>
            <a:r>
              <a:rPr lang="en-IN" sz="2200" dirty="0" smtClean="0"/>
              <a:t> SELECT column1, column2....</a:t>
            </a:r>
            <a:r>
              <a:rPr lang="en-IN" sz="2200" dirty="0" err="1" smtClean="0"/>
              <a:t>columnN</a:t>
            </a:r>
            <a:r>
              <a:rPr lang="en-IN" sz="2200" dirty="0" smtClean="0"/>
              <a:t> FROM </a:t>
            </a:r>
            <a:r>
              <a:rPr lang="en-IN" sz="2200" dirty="0" err="1" smtClean="0"/>
              <a:t>table_name</a:t>
            </a:r>
            <a:r>
              <a:rPr lang="en-IN" sz="2200" dirty="0" smtClean="0"/>
              <a:t> WHERE </a:t>
            </a:r>
            <a:r>
              <a:rPr lang="en-IN" sz="2200" dirty="0" err="1" smtClean="0"/>
              <a:t>column_name</a:t>
            </a:r>
            <a:r>
              <a:rPr lang="en-IN" sz="2200" dirty="0" smtClean="0"/>
              <a:t> IN (val-1, val-2,...</a:t>
            </a:r>
            <a:r>
              <a:rPr lang="en-IN" sz="2200" dirty="0" err="1" smtClean="0"/>
              <a:t>val</a:t>
            </a:r>
            <a:r>
              <a:rPr lang="en-IN" sz="2200" dirty="0" smtClean="0"/>
              <a:t>-N);</a:t>
            </a:r>
          </a:p>
          <a:p>
            <a:endParaRPr lang="en-IN" sz="2200" dirty="0"/>
          </a:p>
          <a:p>
            <a:r>
              <a:rPr lang="en-IN" sz="2200" b="1" dirty="0" smtClean="0"/>
              <a:t>SQL BETWEEN Clause </a:t>
            </a:r>
          </a:p>
          <a:p>
            <a:pPr marL="0" indent="0">
              <a:buNone/>
            </a:pPr>
            <a:r>
              <a:rPr lang="en-IN" sz="2200" dirty="0" smtClean="0"/>
              <a:t>SELECT column1, column2....</a:t>
            </a:r>
            <a:r>
              <a:rPr lang="en-IN" sz="2200" dirty="0" err="1" smtClean="0"/>
              <a:t>columnN</a:t>
            </a:r>
            <a:r>
              <a:rPr lang="en-IN" sz="2200" dirty="0" smtClean="0"/>
              <a:t> FROM </a:t>
            </a:r>
            <a:r>
              <a:rPr lang="en-IN" sz="2200" dirty="0" err="1" smtClean="0"/>
              <a:t>table_name</a:t>
            </a:r>
            <a:r>
              <a:rPr lang="en-IN" sz="2200" dirty="0" smtClean="0"/>
              <a:t> WHERE </a:t>
            </a:r>
            <a:r>
              <a:rPr lang="en-IN" sz="2200" dirty="0" err="1" smtClean="0"/>
              <a:t>column_name</a:t>
            </a:r>
            <a:r>
              <a:rPr lang="en-IN" sz="2200" dirty="0" smtClean="0"/>
              <a:t> BETWEEN val-1 AND val-2;</a:t>
            </a:r>
          </a:p>
          <a:p>
            <a:endParaRPr lang="en-IN" sz="2200" dirty="0"/>
          </a:p>
          <a:p>
            <a:r>
              <a:rPr lang="en-IN" sz="2200" b="1" dirty="0" smtClean="0"/>
              <a:t>SQL LIKE Clause </a:t>
            </a:r>
          </a:p>
          <a:p>
            <a:pPr marL="0" indent="0">
              <a:buNone/>
            </a:pPr>
            <a:r>
              <a:rPr lang="en-IN" sz="2200" dirty="0" smtClean="0"/>
              <a:t>SELECT column1, column2....</a:t>
            </a:r>
            <a:r>
              <a:rPr lang="en-IN" sz="2200" dirty="0" err="1" smtClean="0"/>
              <a:t>columnN</a:t>
            </a:r>
            <a:r>
              <a:rPr lang="en-IN" sz="2200" dirty="0" smtClean="0"/>
              <a:t> FROM </a:t>
            </a:r>
            <a:r>
              <a:rPr lang="en-IN" sz="2200" dirty="0" err="1" smtClean="0"/>
              <a:t>table_name</a:t>
            </a:r>
            <a:r>
              <a:rPr lang="en-IN" sz="2200" dirty="0" smtClean="0"/>
              <a:t> WHERE </a:t>
            </a:r>
            <a:r>
              <a:rPr lang="en-IN" sz="2200" dirty="0" err="1" smtClean="0"/>
              <a:t>column_name</a:t>
            </a:r>
            <a:r>
              <a:rPr lang="en-IN" sz="2200" dirty="0" smtClean="0"/>
              <a:t> LIKE { PATTERN };</a:t>
            </a:r>
          </a:p>
          <a:p>
            <a:pPr marL="0" indent="0">
              <a:buNone/>
            </a:pPr>
            <a:endParaRPr lang="en-IN" sz="2200" dirty="0"/>
          </a:p>
          <a:p>
            <a:r>
              <a:rPr lang="en-IN" sz="2200" b="1" dirty="0" smtClean="0"/>
              <a:t>SQL ORDER BY Clause</a:t>
            </a:r>
          </a:p>
          <a:p>
            <a:pPr marL="0" indent="0">
              <a:buNone/>
            </a:pPr>
            <a:r>
              <a:rPr lang="en-IN" sz="2200" dirty="0" smtClean="0"/>
              <a:t> SELECT column1, column2....</a:t>
            </a:r>
            <a:r>
              <a:rPr lang="en-IN" sz="2200" dirty="0" err="1" smtClean="0"/>
              <a:t>columnN</a:t>
            </a:r>
            <a:r>
              <a:rPr lang="en-IN" sz="2200" dirty="0" smtClean="0"/>
              <a:t> FROM </a:t>
            </a:r>
            <a:r>
              <a:rPr lang="en-IN" sz="2200" dirty="0" err="1" smtClean="0"/>
              <a:t>table_name</a:t>
            </a:r>
            <a:r>
              <a:rPr lang="en-IN" sz="2200" dirty="0" smtClean="0"/>
              <a:t> WHERE CONDITION ORDER BY </a:t>
            </a:r>
            <a:r>
              <a:rPr lang="en-IN" sz="2200" dirty="0" err="1" smtClean="0"/>
              <a:t>column_name</a:t>
            </a:r>
            <a:r>
              <a:rPr lang="en-IN" sz="2200" dirty="0" smtClean="0"/>
              <a:t> {ASC|DESC};  </a:t>
            </a:r>
          </a:p>
          <a:p>
            <a:pPr marL="0" indent="0">
              <a:buNone/>
            </a:pPr>
            <a:endParaRPr lang="en-IN" dirty="0"/>
          </a:p>
          <a:p>
            <a:pPr marL="0" indent="0">
              <a:buNone/>
            </a:pPr>
            <a:endParaRPr lang="en-GB" dirty="0"/>
          </a:p>
        </p:txBody>
      </p:sp>
    </p:spTree>
    <p:extLst>
      <p:ext uri="{BB962C8B-B14F-4D97-AF65-F5344CB8AC3E}">
        <p14:creationId xmlns:p14="http://schemas.microsoft.com/office/powerpoint/2010/main" val="177625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noAutofit/>
          </a:bodyPr>
          <a:lstStyle/>
          <a:p>
            <a:r>
              <a:rPr lang="en-IN" sz="2400" b="1" dirty="0" smtClean="0"/>
              <a:t>SQL GROUP BY Clause</a:t>
            </a:r>
          </a:p>
          <a:p>
            <a:pPr marL="0" indent="0">
              <a:buNone/>
            </a:pPr>
            <a:r>
              <a:rPr lang="en-IN" sz="2400" dirty="0" smtClean="0"/>
              <a:t> SELECT SUM(</a:t>
            </a:r>
            <a:r>
              <a:rPr lang="en-IN" sz="2400" dirty="0" err="1" smtClean="0"/>
              <a:t>column_name</a:t>
            </a:r>
            <a:r>
              <a:rPr lang="en-IN" sz="2400" dirty="0" smtClean="0"/>
              <a:t>) FROM </a:t>
            </a:r>
            <a:r>
              <a:rPr lang="en-IN" sz="2400" dirty="0" err="1" smtClean="0"/>
              <a:t>table_name</a:t>
            </a:r>
            <a:r>
              <a:rPr lang="en-IN" sz="2400" dirty="0" smtClean="0"/>
              <a:t> WHERE CONDITION GROUP BY </a:t>
            </a:r>
            <a:r>
              <a:rPr lang="en-IN" sz="2400" dirty="0" err="1" smtClean="0"/>
              <a:t>column_name</a:t>
            </a:r>
            <a:r>
              <a:rPr lang="en-IN" sz="2400" dirty="0" smtClean="0"/>
              <a:t>; </a:t>
            </a:r>
          </a:p>
          <a:p>
            <a:pPr marL="0" indent="0">
              <a:buNone/>
            </a:pPr>
            <a:endParaRPr lang="en-IN" sz="2400" b="1" dirty="0" smtClean="0"/>
          </a:p>
          <a:p>
            <a:r>
              <a:rPr lang="en-IN" sz="2400" b="1" dirty="0" smtClean="0"/>
              <a:t>SQL COUNT Clause</a:t>
            </a:r>
          </a:p>
          <a:p>
            <a:pPr marL="0" indent="0">
              <a:buNone/>
            </a:pPr>
            <a:r>
              <a:rPr lang="en-IN" sz="2400" dirty="0" smtClean="0"/>
              <a:t> SELECT COUNT(</a:t>
            </a:r>
            <a:r>
              <a:rPr lang="en-IN" sz="2400" dirty="0" err="1" smtClean="0"/>
              <a:t>column_name</a:t>
            </a:r>
            <a:r>
              <a:rPr lang="en-IN" sz="2400" dirty="0" smtClean="0"/>
              <a:t>) FROM </a:t>
            </a:r>
            <a:r>
              <a:rPr lang="en-IN" sz="2400" dirty="0" err="1" smtClean="0"/>
              <a:t>table_name</a:t>
            </a:r>
            <a:r>
              <a:rPr lang="en-IN" sz="2400" dirty="0" smtClean="0"/>
              <a:t> WHERE CONDITION;</a:t>
            </a:r>
          </a:p>
          <a:p>
            <a:pPr marL="0" indent="0">
              <a:buNone/>
            </a:pPr>
            <a:endParaRPr lang="en-IN" sz="2400" dirty="0" smtClean="0"/>
          </a:p>
          <a:p>
            <a:r>
              <a:rPr lang="en-IN" sz="2400" b="1" dirty="0" smtClean="0"/>
              <a:t>SQL HAVING Clause</a:t>
            </a:r>
          </a:p>
          <a:p>
            <a:pPr marL="0" indent="0">
              <a:buNone/>
            </a:pPr>
            <a:r>
              <a:rPr lang="en-IN" sz="2400" dirty="0" smtClean="0"/>
              <a:t>SELECT SUM(</a:t>
            </a:r>
            <a:r>
              <a:rPr lang="en-IN" sz="2400" dirty="0" err="1" smtClean="0"/>
              <a:t>column_name</a:t>
            </a:r>
            <a:r>
              <a:rPr lang="en-IN" sz="2400" dirty="0" smtClean="0"/>
              <a:t>) FROM </a:t>
            </a:r>
            <a:r>
              <a:rPr lang="en-IN" sz="2400" dirty="0" err="1" smtClean="0"/>
              <a:t>table_name</a:t>
            </a:r>
            <a:r>
              <a:rPr lang="en-IN" sz="2400" dirty="0" smtClean="0"/>
              <a:t> WHERE CONDITION GROUP BY </a:t>
            </a:r>
            <a:r>
              <a:rPr lang="en-IN" sz="2400" dirty="0" err="1" smtClean="0"/>
              <a:t>column_name</a:t>
            </a:r>
            <a:r>
              <a:rPr lang="en-IN" sz="2400" dirty="0" smtClean="0"/>
              <a:t> HAVING (</a:t>
            </a:r>
            <a:r>
              <a:rPr lang="en-IN" sz="2400" dirty="0" err="1" smtClean="0"/>
              <a:t>arithematic</a:t>
            </a:r>
            <a:r>
              <a:rPr lang="en-IN" sz="2400" dirty="0" smtClean="0"/>
              <a:t> function condition);</a:t>
            </a:r>
            <a:endParaRPr lang="en-GB" sz="2400" dirty="0"/>
          </a:p>
        </p:txBody>
      </p:sp>
    </p:spTree>
    <p:extLst>
      <p:ext uri="{BB962C8B-B14F-4D97-AF65-F5344CB8AC3E}">
        <p14:creationId xmlns:p14="http://schemas.microsoft.com/office/powerpoint/2010/main" val="256447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pPr marL="0" indent="0">
              <a:buNone/>
            </a:pPr>
            <a:r>
              <a:rPr lang="en-GB" b="1" dirty="0" smtClean="0"/>
              <a:t>SQL CREATE TABLE Statement </a:t>
            </a:r>
          </a:p>
          <a:p>
            <a:r>
              <a:rPr lang="en-GB" dirty="0" smtClean="0"/>
              <a:t>CREATE TABLE </a:t>
            </a:r>
            <a:r>
              <a:rPr lang="en-GB" dirty="0" err="1" smtClean="0"/>
              <a:t>table_name</a:t>
            </a:r>
            <a:r>
              <a:rPr lang="en-GB" dirty="0" smtClean="0"/>
              <a:t>( column1 datatype, column2 datatype, column3 datatype, ..... </a:t>
            </a:r>
            <a:r>
              <a:rPr lang="en-GB" dirty="0" err="1" smtClean="0"/>
              <a:t>columnN</a:t>
            </a:r>
            <a:r>
              <a:rPr lang="en-GB" dirty="0" smtClean="0"/>
              <a:t> datatype, PRIMARY KEY( one or more columns ) ); </a:t>
            </a:r>
          </a:p>
          <a:p>
            <a:endParaRPr lang="en-GB" b="1" dirty="0" smtClean="0"/>
          </a:p>
          <a:p>
            <a:pPr marL="0" indent="0">
              <a:buNone/>
            </a:pPr>
            <a:r>
              <a:rPr lang="en-GB" b="1" dirty="0" smtClean="0"/>
              <a:t>SQL DROP TABLE Statement</a:t>
            </a:r>
          </a:p>
          <a:p>
            <a:r>
              <a:rPr lang="en-GB" dirty="0" smtClean="0"/>
              <a:t> DROP TABLE </a:t>
            </a:r>
            <a:r>
              <a:rPr lang="en-GB" dirty="0" err="1" smtClean="0"/>
              <a:t>table_name</a:t>
            </a:r>
            <a:r>
              <a:rPr lang="en-GB" dirty="0" smtClean="0"/>
              <a:t>;</a:t>
            </a:r>
          </a:p>
          <a:p>
            <a:endParaRPr lang="en-GB" b="1" dirty="0" smtClean="0"/>
          </a:p>
          <a:p>
            <a:pPr marL="0" indent="0">
              <a:buNone/>
            </a:pPr>
            <a:r>
              <a:rPr lang="en-GB" b="1" dirty="0" smtClean="0"/>
              <a:t> SQL CREATE INDEX Statement </a:t>
            </a:r>
          </a:p>
          <a:p>
            <a:r>
              <a:rPr lang="en-GB" dirty="0" smtClean="0"/>
              <a:t>CREATE UNIQUE INDEX </a:t>
            </a:r>
            <a:r>
              <a:rPr lang="en-GB" dirty="0" err="1" smtClean="0"/>
              <a:t>index_name</a:t>
            </a:r>
            <a:r>
              <a:rPr lang="en-GB" dirty="0" smtClean="0"/>
              <a:t> ON </a:t>
            </a:r>
            <a:r>
              <a:rPr lang="en-GB" dirty="0" err="1" smtClean="0"/>
              <a:t>table_name</a:t>
            </a:r>
            <a:r>
              <a:rPr lang="en-GB" dirty="0" smtClean="0"/>
              <a:t> ( column1, column2,...</a:t>
            </a:r>
            <a:r>
              <a:rPr lang="en-GB" dirty="0" err="1" smtClean="0"/>
              <a:t>columnN</a:t>
            </a:r>
            <a:r>
              <a:rPr lang="en-GB" dirty="0" smtClean="0"/>
              <a:t>);</a:t>
            </a:r>
          </a:p>
          <a:p>
            <a:endParaRPr lang="en-GB" b="1" dirty="0" smtClean="0"/>
          </a:p>
          <a:p>
            <a:pPr marL="0" indent="0">
              <a:buNone/>
            </a:pPr>
            <a:r>
              <a:rPr lang="en-IN" b="1" dirty="0" smtClean="0"/>
              <a:t>SQL DROP INDEX Statement </a:t>
            </a:r>
          </a:p>
          <a:p>
            <a:r>
              <a:rPr lang="en-IN" dirty="0" smtClean="0"/>
              <a:t>ALTER TABLE </a:t>
            </a:r>
            <a:r>
              <a:rPr lang="en-IN" dirty="0" err="1" smtClean="0"/>
              <a:t>table_name</a:t>
            </a:r>
            <a:r>
              <a:rPr lang="en-IN" dirty="0" smtClean="0"/>
              <a:t> DROP INDEX </a:t>
            </a:r>
            <a:r>
              <a:rPr lang="en-IN" dirty="0" err="1" smtClean="0"/>
              <a:t>index_name</a:t>
            </a:r>
            <a:r>
              <a:rPr lang="en-IN" dirty="0" smtClean="0"/>
              <a:t>;</a:t>
            </a:r>
          </a:p>
          <a:p>
            <a:endParaRPr lang="en-IN" dirty="0" smtClean="0"/>
          </a:p>
          <a:p>
            <a:pPr marL="0" indent="0">
              <a:buNone/>
            </a:pPr>
            <a:r>
              <a:rPr lang="en-IN" dirty="0" smtClean="0"/>
              <a:t> </a:t>
            </a:r>
            <a:r>
              <a:rPr lang="en-IN" b="1" dirty="0" smtClean="0"/>
              <a:t>SQL DESC Statement </a:t>
            </a:r>
          </a:p>
          <a:p>
            <a:r>
              <a:rPr lang="en-IN" dirty="0" smtClean="0"/>
              <a:t>DESC </a:t>
            </a:r>
            <a:r>
              <a:rPr lang="en-IN" dirty="0" err="1" smtClean="0"/>
              <a:t>table_name</a:t>
            </a:r>
            <a:r>
              <a:rPr lang="en-IN" dirty="0" smtClean="0"/>
              <a:t>;</a:t>
            </a:r>
            <a:endParaRPr lang="en-GB" dirty="0"/>
          </a:p>
        </p:txBody>
      </p:sp>
    </p:spTree>
    <p:extLst>
      <p:ext uri="{BB962C8B-B14F-4D97-AF65-F5344CB8AC3E}">
        <p14:creationId xmlns:p14="http://schemas.microsoft.com/office/powerpoint/2010/main" val="2393814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IN" sz="2400" b="1" dirty="0" smtClean="0"/>
              <a:t>SQL TRUNCATE TABLE Statement </a:t>
            </a:r>
          </a:p>
          <a:p>
            <a:r>
              <a:rPr lang="en-IN" sz="2400" dirty="0" smtClean="0"/>
              <a:t>TRUNCATE TABLE </a:t>
            </a:r>
            <a:r>
              <a:rPr lang="en-IN" sz="2400" dirty="0" err="1" smtClean="0"/>
              <a:t>table_name</a:t>
            </a:r>
            <a:r>
              <a:rPr lang="en-IN" sz="2400" dirty="0" smtClean="0"/>
              <a:t>;</a:t>
            </a:r>
          </a:p>
          <a:p>
            <a:endParaRPr lang="en-IN" sz="2400" dirty="0" smtClean="0"/>
          </a:p>
          <a:p>
            <a:pPr marL="0" indent="0">
              <a:buNone/>
            </a:pPr>
            <a:r>
              <a:rPr lang="en-GB" sz="2400" b="1" dirty="0" smtClean="0"/>
              <a:t>SQL ALTER TABLE Statement </a:t>
            </a:r>
          </a:p>
          <a:p>
            <a:r>
              <a:rPr lang="en-GB" sz="2400" dirty="0" smtClean="0"/>
              <a:t>ALTER TABLE </a:t>
            </a:r>
            <a:r>
              <a:rPr lang="en-GB" sz="2400" dirty="0" err="1" smtClean="0"/>
              <a:t>table_name</a:t>
            </a:r>
            <a:r>
              <a:rPr lang="en-GB" sz="2400" dirty="0" smtClean="0"/>
              <a:t> {ADD|DROP|MODIFY} </a:t>
            </a:r>
            <a:r>
              <a:rPr lang="en-GB" sz="2400" dirty="0" err="1" smtClean="0"/>
              <a:t>column_name</a:t>
            </a:r>
            <a:r>
              <a:rPr lang="en-GB" sz="2400" dirty="0" smtClean="0"/>
              <a:t> {</a:t>
            </a:r>
            <a:r>
              <a:rPr lang="en-GB" sz="2400" dirty="0" err="1" smtClean="0"/>
              <a:t>data_type</a:t>
            </a:r>
            <a:r>
              <a:rPr lang="en-GB" sz="2400" dirty="0" smtClean="0"/>
              <a:t>};</a:t>
            </a:r>
          </a:p>
          <a:p>
            <a:endParaRPr lang="en-GB" sz="2400" dirty="0" smtClean="0"/>
          </a:p>
          <a:p>
            <a:pPr marL="0" indent="0">
              <a:buNone/>
            </a:pPr>
            <a:r>
              <a:rPr lang="en-GB" sz="2400" b="1" dirty="0" smtClean="0"/>
              <a:t> SQL ALTER TABLE Statement (Rename)</a:t>
            </a:r>
          </a:p>
          <a:p>
            <a:r>
              <a:rPr lang="en-GB" sz="2400" dirty="0" smtClean="0"/>
              <a:t> ALTER TABLE </a:t>
            </a:r>
            <a:r>
              <a:rPr lang="en-GB" sz="2400" dirty="0" err="1" smtClean="0"/>
              <a:t>table_name</a:t>
            </a:r>
            <a:r>
              <a:rPr lang="en-GB" sz="2400" dirty="0" smtClean="0"/>
              <a:t> RENAME TO </a:t>
            </a:r>
            <a:r>
              <a:rPr lang="en-GB" sz="2400" dirty="0" err="1" smtClean="0"/>
              <a:t>new_table_name</a:t>
            </a:r>
            <a:r>
              <a:rPr lang="en-GB" sz="2400" dirty="0" smtClean="0"/>
              <a:t>;</a:t>
            </a:r>
          </a:p>
          <a:p>
            <a:endParaRPr lang="en-GB" sz="2400" dirty="0" smtClean="0"/>
          </a:p>
          <a:p>
            <a:pPr marL="0" indent="0">
              <a:buNone/>
            </a:pPr>
            <a:r>
              <a:rPr lang="en-GB" sz="2400" dirty="0" smtClean="0"/>
              <a:t> </a:t>
            </a:r>
            <a:r>
              <a:rPr lang="en-GB" sz="2400" b="1" dirty="0" smtClean="0"/>
              <a:t>SQL INSERT INTO Statement </a:t>
            </a:r>
          </a:p>
          <a:p>
            <a:r>
              <a:rPr lang="en-GB" sz="2400" dirty="0" smtClean="0"/>
              <a:t>INSERT INTO </a:t>
            </a:r>
            <a:r>
              <a:rPr lang="en-GB" sz="2400" dirty="0" err="1" smtClean="0"/>
              <a:t>table_name</a:t>
            </a:r>
            <a:r>
              <a:rPr lang="en-GB" sz="2400" dirty="0" smtClean="0"/>
              <a:t>( column1, column2....</a:t>
            </a:r>
            <a:r>
              <a:rPr lang="en-GB" sz="2400" dirty="0" err="1" smtClean="0"/>
              <a:t>columnN</a:t>
            </a:r>
            <a:r>
              <a:rPr lang="en-GB" sz="2400" dirty="0" smtClean="0"/>
              <a:t>) VALUES ( value1, value2....</a:t>
            </a:r>
            <a:r>
              <a:rPr lang="en-GB" sz="2400" dirty="0" err="1" smtClean="0"/>
              <a:t>valueN</a:t>
            </a:r>
            <a:r>
              <a:rPr lang="en-GB" sz="2400" dirty="0" smtClean="0"/>
              <a:t>); </a:t>
            </a:r>
            <a:endParaRPr lang="en-GB" sz="2400" dirty="0" smtClean="0"/>
          </a:p>
          <a:p>
            <a:endParaRPr lang="en-GB" sz="2400" dirty="0" smtClean="0"/>
          </a:p>
          <a:p>
            <a:pPr marL="0" indent="0">
              <a:buNone/>
            </a:pPr>
            <a:r>
              <a:rPr lang="en-GB" sz="2400" b="1" dirty="0" smtClean="0"/>
              <a:t>SQL UPDATE Statement </a:t>
            </a:r>
          </a:p>
          <a:p>
            <a:r>
              <a:rPr lang="en-GB" sz="2400" dirty="0" smtClean="0"/>
              <a:t>UPDATE </a:t>
            </a:r>
            <a:r>
              <a:rPr lang="en-GB" sz="2400" dirty="0" err="1" smtClean="0"/>
              <a:t>table_name</a:t>
            </a:r>
            <a:r>
              <a:rPr lang="en-GB" sz="2400" dirty="0" smtClean="0"/>
              <a:t> SET column1 = value1, column2 = value2....</a:t>
            </a:r>
            <a:r>
              <a:rPr lang="en-GB" sz="2400" dirty="0" err="1" smtClean="0"/>
              <a:t>columnN</a:t>
            </a:r>
            <a:r>
              <a:rPr lang="en-GB" sz="2400" dirty="0" smtClean="0"/>
              <a:t>=</a:t>
            </a:r>
            <a:r>
              <a:rPr lang="en-GB" sz="2400" dirty="0" err="1" smtClean="0"/>
              <a:t>valueN</a:t>
            </a:r>
            <a:r>
              <a:rPr lang="en-GB" sz="2400" dirty="0" smtClean="0"/>
              <a:t> [ WHERE CONDITION ]; </a:t>
            </a:r>
            <a:endParaRPr lang="en-GB" sz="2400" dirty="0"/>
          </a:p>
        </p:txBody>
      </p:sp>
    </p:spTree>
    <p:extLst>
      <p:ext uri="{BB962C8B-B14F-4D97-AF65-F5344CB8AC3E}">
        <p14:creationId xmlns:p14="http://schemas.microsoft.com/office/powerpoint/2010/main" val="3497150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592763"/>
          </a:xfrm>
        </p:spPr>
        <p:txBody>
          <a:bodyPr>
            <a:normAutofit fontScale="85000" lnSpcReduction="20000"/>
          </a:bodyPr>
          <a:lstStyle/>
          <a:p>
            <a:pPr marL="0" indent="0">
              <a:buNone/>
            </a:pPr>
            <a:r>
              <a:rPr lang="en-GB" sz="2400" b="1" dirty="0" smtClean="0"/>
              <a:t>SQL DELETE Statement</a:t>
            </a:r>
          </a:p>
          <a:p>
            <a:r>
              <a:rPr lang="en-GB" sz="2400" dirty="0" smtClean="0"/>
              <a:t> DELETE FROM </a:t>
            </a:r>
            <a:r>
              <a:rPr lang="en-GB" sz="2400" dirty="0" err="1" smtClean="0"/>
              <a:t>table_name</a:t>
            </a:r>
            <a:r>
              <a:rPr lang="en-GB" sz="2400" dirty="0" smtClean="0"/>
              <a:t> WHERE {CONDITION}; </a:t>
            </a:r>
            <a:endParaRPr lang="en-GB" sz="2400" dirty="0" smtClean="0"/>
          </a:p>
          <a:p>
            <a:endParaRPr lang="en-GB" sz="2400" dirty="0" smtClean="0"/>
          </a:p>
          <a:p>
            <a:pPr marL="0" indent="0">
              <a:buNone/>
            </a:pPr>
            <a:r>
              <a:rPr lang="en-GB" sz="2400" b="1" dirty="0" smtClean="0"/>
              <a:t>SQL CREATE DATABASE Statement </a:t>
            </a:r>
          </a:p>
          <a:p>
            <a:r>
              <a:rPr lang="en-GB" sz="2400" dirty="0" smtClean="0"/>
              <a:t>CREATE DATABASE </a:t>
            </a:r>
            <a:r>
              <a:rPr lang="en-GB" sz="2400" dirty="0" err="1" smtClean="0"/>
              <a:t>database_name</a:t>
            </a:r>
            <a:r>
              <a:rPr lang="en-GB" sz="2400" dirty="0" smtClean="0"/>
              <a:t>;</a:t>
            </a:r>
          </a:p>
          <a:p>
            <a:endParaRPr lang="en-GB" sz="2400" dirty="0" smtClean="0"/>
          </a:p>
          <a:p>
            <a:pPr marL="0" indent="0">
              <a:buNone/>
            </a:pPr>
            <a:r>
              <a:rPr lang="en-GB" sz="2400" b="1" dirty="0" smtClean="0"/>
              <a:t> SQL DROP DATABASE Statemen</a:t>
            </a:r>
            <a:r>
              <a:rPr lang="en-GB" sz="2400" dirty="0" smtClean="0"/>
              <a:t>t </a:t>
            </a:r>
          </a:p>
          <a:p>
            <a:r>
              <a:rPr lang="en-GB" sz="2400" dirty="0" smtClean="0"/>
              <a:t>DROP DATABASE </a:t>
            </a:r>
            <a:r>
              <a:rPr lang="en-GB" sz="2400" dirty="0" err="1" smtClean="0"/>
              <a:t>database_name</a:t>
            </a:r>
            <a:r>
              <a:rPr lang="en-GB" sz="2400" dirty="0" smtClean="0"/>
              <a:t>; </a:t>
            </a:r>
            <a:endParaRPr lang="en-GB" sz="2400" dirty="0" smtClean="0"/>
          </a:p>
          <a:p>
            <a:endParaRPr lang="en-GB" sz="2400" dirty="0" smtClean="0"/>
          </a:p>
          <a:p>
            <a:pPr marL="0" indent="0">
              <a:buNone/>
            </a:pPr>
            <a:r>
              <a:rPr lang="en-GB" sz="2400" b="1" dirty="0" smtClean="0"/>
              <a:t>SQL USE Statement</a:t>
            </a:r>
          </a:p>
          <a:p>
            <a:r>
              <a:rPr lang="en-GB" sz="2400" dirty="0" smtClean="0"/>
              <a:t> USE </a:t>
            </a:r>
            <a:r>
              <a:rPr lang="en-GB" sz="2400" dirty="0" err="1" smtClean="0"/>
              <a:t>database_name</a:t>
            </a:r>
            <a:r>
              <a:rPr lang="en-GB" sz="2400" dirty="0" smtClean="0"/>
              <a:t>;</a:t>
            </a:r>
          </a:p>
          <a:p>
            <a:endParaRPr lang="en-GB" sz="2400" dirty="0" smtClean="0"/>
          </a:p>
          <a:p>
            <a:pPr marL="0" indent="0">
              <a:buNone/>
            </a:pPr>
            <a:r>
              <a:rPr lang="en-GB" sz="2400" b="1" dirty="0" smtClean="0"/>
              <a:t> SQL COMMIT </a:t>
            </a:r>
            <a:r>
              <a:rPr lang="en-GB" sz="2400" b="1" dirty="0" smtClean="0"/>
              <a:t>Statement</a:t>
            </a:r>
          </a:p>
          <a:p>
            <a:r>
              <a:rPr lang="en-GB" sz="2400" dirty="0" smtClean="0"/>
              <a:t> </a:t>
            </a:r>
            <a:r>
              <a:rPr lang="en-GB" sz="2400" dirty="0" smtClean="0"/>
              <a:t>COMMIT</a:t>
            </a:r>
            <a:r>
              <a:rPr lang="en-GB" sz="2400" dirty="0" smtClean="0"/>
              <a:t>;</a:t>
            </a:r>
          </a:p>
          <a:p>
            <a:endParaRPr lang="en-GB" sz="2400" dirty="0" smtClean="0"/>
          </a:p>
          <a:p>
            <a:pPr marL="0" indent="0">
              <a:buNone/>
            </a:pPr>
            <a:r>
              <a:rPr lang="en-GB" sz="2400" dirty="0" smtClean="0"/>
              <a:t> </a:t>
            </a:r>
            <a:r>
              <a:rPr lang="en-GB" sz="2400" b="1" dirty="0" smtClean="0"/>
              <a:t>SQL ROLLBACK Statement</a:t>
            </a:r>
          </a:p>
          <a:p>
            <a:r>
              <a:rPr lang="en-GB" sz="2400" dirty="0" smtClean="0"/>
              <a:t>ROLLBACK;</a:t>
            </a:r>
            <a:endParaRPr lang="en-GB" sz="2400" dirty="0"/>
          </a:p>
        </p:txBody>
      </p:sp>
    </p:spTree>
    <p:extLst>
      <p:ext uri="{BB962C8B-B14F-4D97-AF65-F5344CB8AC3E}">
        <p14:creationId xmlns:p14="http://schemas.microsoft.com/office/powerpoint/2010/main" val="22722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SQL?</a:t>
            </a:r>
            <a:endParaRPr lang="en-GB" dirty="0"/>
          </a:p>
        </p:txBody>
      </p:sp>
      <p:sp>
        <p:nvSpPr>
          <p:cNvPr id="3" name="Content Placeholder 2"/>
          <p:cNvSpPr>
            <a:spLocks noGrp="1"/>
          </p:cNvSpPr>
          <p:nvPr>
            <p:ph idx="1"/>
          </p:nvPr>
        </p:nvSpPr>
        <p:spPr/>
        <p:txBody>
          <a:bodyPr>
            <a:normAutofit fontScale="92500"/>
          </a:bodyPr>
          <a:lstStyle/>
          <a:p>
            <a:r>
              <a:rPr lang="en-GB" dirty="0" smtClean="0"/>
              <a:t>SQL is Structured Query Language, which is a computer language for storing, manipulating and retrieving data stored in a relational database. </a:t>
            </a:r>
          </a:p>
          <a:p>
            <a:r>
              <a:rPr lang="en-GB" dirty="0" smtClean="0"/>
              <a:t>SQL is the standard language for Relational Database System. All the Relational Database Management Systems (RDMS) like MySQL, MS Access, Oracle, Sybase, Informix, Postgres and SQL Server use SQL as their standard database language.</a:t>
            </a:r>
            <a:endParaRPr lang="en-GB" dirty="0"/>
          </a:p>
        </p:txBody>
      </p:sp>
    </p:spTree>
    <p:extLst>
      <p:ext uri="{BB962C8B-B14F-4D97-AF65-F5344CB8AC3E}">
        <p14:creationId xmlns:p14="http://schemas.microsoft.com/office/powerpoint/2010/main" val="402965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SQL?</a:t>
            </a:r>
            <a:endParaRPr lang="en-GB" dirty="0"/>
          </a:p>
        </p:txBody>
      </p:sp>
      <p:sp>
        <p:nvSpPr>
          <p:cNvPr id="3" name="Content Placeholder 2"/>
          <p:cNvSpPr>
            <a:spLocks noGrp="1"/>
          </p:cNvSpPr>
          <p:nvPr>
            <p:ph idx="1"/>
          </p:nvPr>
        </p:nvSpPr>
        <p:spPr/>
        <p:txBody>
          <a:bodyPr>
            <a:normAutofit fontScale="70000" lnSpcReduction="20000"/>
          </a:bodyPr>
          <a:lstStyle/>
          <a:p>
            <a:r>
              <a:rPr lang="en-IN" dirty="0" smtClean="0"/>
              <a:t>SQL is widely popular because it offers the following advantages: </a:t>
            </a:r>
          </a:p>
          <a:p>
            <a:r>
              <a:rPr lang="en-IN" dirty="0" smtClean="0"/>
              <a:t>Allows users to access data in the relational database management systems. </a:t>
            </a:r>
          </a:p>
          <a:p>
            <a:r>
              <a:rPr lang="en-IN" dirty="0" smtClean="0"/>
              <a:t> Allows users to describe the data. </a:t>
            </a:r>
            <a:endParaRPr lang="en-IN" dirty="0"/>
          </a:p>
          <a:p>
            <a:r>
              <a:rPr lang="en-IN" dirty="0" smtClean="0"/>
              <a:t>Allows users to define the data in a database and manipulate that data. </a:t>
            </a:r>
          </a:p>
          <a:p>
            <a:r>
              <a:rPr lang="en-IN" dirty="0" smtClean="0"/>
              <a:t>Allows to embed within other languages using SQL modules, libraries &amp; pre-compilers. </a:t>
            </a:r>
          </a:p>
          <a:p>
            <a:r>
              <a:rPr lang="en-IN" dirty="0" smtClean="0"/>
              <a:t>Allows users to create and drop databases and tables. </a:t>
            </a:r>
            <a:endParaRPr lang="en-IN" dirty="0"/>
          </a:p>
          <a:p>
            <a:r>
              <a:rPr lang="en-IN" dirty="0" smtClean="0"/>
              <a:t>Allows users to create view, stored procedure, functions in a database. </a:t>
            </a:r>
          </a:p>
          <a:p>
            <a:r>
              <a:rPr lang="en-IN" dirty="0" smtClean="0"/>
              <a:t>Allows users to set permissions on tables, procedures and views.</a:t>
            </a:r>
            <a:endParaRPr lang="en-GB" dirty="0"/>
          </a:p>
        </p:txBody>
      </p:sp>
    </p:spTree>
    <p:extLst>
      <p:ext uri="{BB962C8B-B14F-4D97-AF65-F5344CB8AC3E}">
        <p14:creationId xmlns:p14="http://schemas.microsoft.com/office/powerpoint/2010/main" val="32700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09600"/>
          </a:xfrm>
        </p:spPr>
        <p:txBody>
          <a:bodyPr>
            <a:normAutofit fontScale="90000"/>
          </a:bodyPr>
          <a:lstStyle/>
          <a:p>
            <a:r>
              <a:rPr lang="en-GB" b="1" dirty="0" smtClean="0"/>
              <a:t>SQL Commands</a:t>
            </a:r>
            <a:endParaRPr lang="en-GB" b="1" dirty="0"/>
          </a:p>
        </p:txBody>
      </p:sp>
      <p:sp>
        <p:nvSpPr>
          <p:cNvPr id="3" name="Content Placeholder 2"/>
          <p:cNvSpPr>
            <a:spLocks noGrp="1"/>
          </p:cNvSpPr>
          <p:nvPr>
            <p:ph idx="1"/>
          </p:nvPr>
        </p:nvSpPr>
        <p:spPr>
          <a:xfrm>
            <a:off x="533400" y="838200"/>
            <a:ext cx="8229600" cy="5791200"/>
          </a:xfrm>
        </p:spPr>
        <p:txBody>
          <a:bodyPr>
            <a:normAutofit/>
          </a:bodyPr>
          <a:lstStyle/>
          <a:p>
            <a:r>
              <a:rPr lang="en-IN" sz="2800" dirty="0" smtClean="0"/>
              <a:t>The standard SQL commands to interact with relational databases are CREATE, SELECT, INSERT, UPDATE, DELETE and DROP. These commands can be classified into the following groups based on their nature:</a:t>
            </a:r>
          </a:p>
          <a:p>
            <a:r>
              <a:rPr lang="en-GB" sz="2800" dirty="0" smtClean="0"/>
              <a:t>DDL - Data Definition Language</a:t>
            </a:r>
          </a:p>
          <a:p>
            <a:endParaRPr lang="en-GB" sz="2800" dirty="0"/>
          </a:p>
        </p:txBody>
      </p:sp>
      <p:graphicFrame>
        <p:nvGraphicFramePr>
          <p:cNvPr id="4" name="Table 3"/>
          <p:cNvGraphicFramePr>
            <a:graphicFrameLocks noGrp="1"/>
          </p:cNvGraphicFramePr>
          <p:nvPr>
            <p:extLst>
              <p:ext uri="{D42A27DB-BD31-4B8C-83A1-F6EECF244321}">
                <p14:modId xmlns:p14="http://schemas.microsoft.com/office/powerpoint/2010/main" val="561288091"/>
              </p:ext>
            </p:extLst>
          </p:nvPr>
        </p:nvGraphicFramePr>
        <p:xfrm>
          <a:off x="838200" y="3657600"/>
          <a:ext cx="7696200" cy="2833704"/>
        </p:xfrm>
        <a:graphic>
          <a:graphicData uri="http://schemas.openxmlformats.org/drawingml/2006/table">
            <a:tbl>
              <a:tblPr firstRow="1" bandRow="1">
                <a:tableStyleId>{5C22544A-7EE6-4342-B048-85BDC9FD1C3A}</a:tableStyleId>
              </a:tblPr>
              <a:tblGrid>
                <a:gridCol w="3848100"/>
                <a:gridCol w="3848100"/>
              </a:tblGrid>
              <a:tr h="429455">
                <a:tc>
                  <a:txBody>
                    <a:bodyPr/>
                    <a:lstStyle/>
                    <a:p>
                      <a:r>
                        <a:rPr lang="en-GB" dirty="0" smtClean="0"/>
                        <a:t>Command</a:t>
                      </a:r>
                      <a:endParaRPr lang="en-GB" dirty="0"/>
                    </a:p>
                  </a:txBody>
                  <a:tcPr/>
                </a:tc>
                <a:tc>
                  <a:txBody>
                    <a:bodyPr/>
                    <a:lstStyle/>
                    <a:p>
                      <a:r>
                        <a:rPr lang="en-GB" dirty="0" smtClean="0"/>
                        <a:t>Description</a:t>
                      </a:r>
                      <a:endParaRPr lang="en-GB" dirty="0"/>
                    </a:p>
                  </a:txBody>
                  <a:tcPr/>
                </a:tc>
              </a:tr>
              <a:tr h="854001">
                <a:tc>
                  <a:txBody>
                    <a:bodyPr/>
                    <a:lstStyle/>
                    <a:p>
                      <a:r>
                        <a:rPr lang="en-GB" dirty="0" smtClean="0"/>
                        <a:t>CREATE</a:t>
                      </a:r>
                      <a:endParaRPr lang="en-GB" dirty="0"/>
                    </a:p>
                  </a:txBody>
                  <a:tcPr/>
                </a:tc>
                <a:tc>
                  <a:txBody>
                    <a:bodyPr/>
                    <a:lstStyle/>
                    <a:p>
                      <a:r>
                        <a:rPr lang="en-IN" dirty="0" smtClean="0"/>
                        <a:t>Creates a new table, a view of a table, or other object in the database.</a:t>
                      </a:r>
                      <a:endParaRPr lang="en-GB" dirty="0"/>
                    </a:p>
                  </a:txBody>
                  <a:tcPr/>
                </a:tc>
              </a:tr>
              <a:tr h="696247">
                <a:tc>
                  <a:txBody>
                    <a:bodyPr/>
                    <a:lstStyle/>
                    <a:p>
                      <a:r>
                        <a:rPr lang="en-GB" dirty="0" smtClean="0"/>
                        <a:t>ALTER </a:t>
                      </a:r>
                      <a:endParaRPr lang="en-GB" dirty="0"/>
                    </a:p>
                  </a:txBody>
                  <a:tcPr/>
                </a:tc>
                <a:tc>
                  <a:txBody>
                    <a:bodyPr/>
                    <a:lstStyle/>
                    <a:p>
                      <a:r>
                        <a:rPr lang="en-IN" dirty="0" smtClean="0"/>
                        <a:t>Modifies an existing database object, such as a table.</a:t>
                      </a:r>
                      <a:endParaRPr lang="en-GB" dirty="0"/>
                    </a:p>
                  </a:txBody>
                  <a:tcPr/>
                </a:tc>
              </a:tr>
              <a:tr h="854001">
                <a:tc>
                  <a:txBody>
                    <a:bodyPr/>
                    <a:lstStyle/>
                    <a:p>
                      <a:r>
                        <a:rPr lang="en-IN" dirty="0" smtClean="0"/>
                        <a:t>DROP</a:t>
                      </a:r>
                      <a:endParaRPr lang="en-GB" dirty="0"/>
                    </a:p>
                  </a:txBody>
                  <a:tcPr/>
                </a:tc>
                <a:tc>
                  <a:txBody>
                    <a:bodyPr/>
                    <a:lstStyle/>
                    <a:p>
                      <a:r>
                        <a:rPr lang="en-IN" dirty="0" smtClean="0"/>
                        <a:t>Deletes an entire table, a view of a table or other objects in the database.</a:t>
                      </a:r>
                      <a:endParaRPr lang="en-GB" dirty="0"/>
                    </a:p>
                  </a:txBody>
                  <a:tcPr/>
                </a:tc>
              </a:tr>
            </a:tbl>
          </a:graphicData>
        </a:graphic>
      </p:graphicFrame>
    </p:spTree>
    <p:extLst>
      <p:ext uri="{BB962C8B-B14F-4D97-AF65-F5344CB8AC3E}">
        <p14:creationId xmlns:p14="http://schemas.microsoft.com/office/powerpoint/2010/main" val="154836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GB" sz="2000" dirty="0" smtClean="0"/>
              <a:t>DML - Data Manipulation Language               DCL - Data Control Language</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45523215"/>
              </p:ext>
            </p:extLst>
          </p:nvPr>
        </p:nvGraphicFramePr>
        <p:xfrm>
          <a:off x="533400" y="1828800"/>
          <a:ext cx="3429000" cy="3850252"/>
        </p:xfrm>
        <a:graphic>
          <a:graphicData uri="http://schemas.openxmlformats.org/drawingml/2006/table">
            <a:tbl>
              <a:tblPr firstRow="1" bandRow="1">
                <a:tableStyleId>{5C22544A-7EE6-4342-B048-85BDC9FD1C3A}</a:tableStyleId>
              </a:tblPr>
              <a:tblGrid>
                <a:gridCol w="1714500"/>
                <a:gridCol w="1714500"/>
              </a:tblGrid>
              <a:tr h="665383">
                <a:tc>
                  <a:txBody>
                    <a:bodyPr/>
                    <a:lstStyle/>
                    <a:p>
                      <a:r>
                        <a:rPr lang="en-IN" dirty="0" smtClean="0"/>
                        <a:t>Command</a:t>
                      </a:r>
                      <a:endParaRPr lang="en-GB" dirty="0"/>
                    </a:p>
                  </a:txBody>
                  <a:tcPr/>
                </a:tc>
                <a:tc>
                  <a:txBody>
                    <a:bodyPr/>
                    <a:lstStyle/>
                    <a:p>
                      <a:r>
                        <a:rPr lang="en-IN" dirty="0" smtClean="0"/>
                        <a:t>Description</a:t>
                      </a:r>
                      <a:endParaRPr lang="en-GB" dirty="0"/>
                    </a:p>
                  </a:txBody>
                  <a:tcPr/>
                </a:tc>
              </a:tr>
              <a:tr h="1148468">
                <a:tc>
                  <a:txBody>
                    <a:bodyPr/>
                    <a:lstStyle/>
                    <a:p>
                      <a:r>
                        <a:rPr lang="en-IN" dirty="0" smtClean="0"/>
                        <a:t>SELECT</a:t>
                      </a:r>
                      <a:endParaRPr lang="en-GB" dirty="0"/>
                    </a:p>
                  </a:txBody>
                  <a:tcPr/>
                </a:tc>
                <a:tc>
                  <a:txBody>
                    <a:bodyPr/>
                    <a:lstStyle/>
                    <a:p>
                      <a:r>
                        <a:rPr lang="en-IN" dirty="0" smtClean="0"/>
                        <a:t>Retrieves certain records from one or more tables.</a:t>
                      </a:r>
                      <a:endParaRPr lang="en-GB" dirty="0"/>
                    </a:p>
                  </a:txBody>
                  <a:tcPr/>
                </a:tc>
              </a:tr>
              <a:tr h="665383">
                <a:tc>
                  <a:txBody>
                    <a:bodyPr/>
                    <a:lstStyle/>
                    <a:p>
                      <a:r>
                        <a:rPr lang="en-IN" dirty="0" smtClean="0"/>
                        <a:t>INSERT</a:t>
                      </a:r>
                      <a:endParaRPr lang="en-GB" dirty="0"/>
                    </a:p>
                  </a:txBody>
                  <a:tcPr/>
                </a:tc>
                <a:tc>
                  <a:txBody>
                    <a:bodyPr/>
                    <a:lstStyle/>
                    <a:p>
                      <a:r>
                        <a:rPr lang="en-GB" dirty="0" smtClean="0"/>
                        <a:t>Creates a record.</a:t>
                      </a:r>
                      <a:endParaRPr lang="en-GB" dirty="0"/>
                    </a:p>
                  </a:txBody>
                  <a:tcPr/>
                </a:tc>
              </a:tr>
              <a:tr h="665383">
                <a:tc>
                  <a:txBody>
                    <a:bodyPr/>
                    <a:lstStyle/>
                    <a:p>
                      <a:r>
                        <a:rPr lang="en-IN" dirty="0" smtClean="0"/>
                        <a:t>UPDATE</a:t>
                      </a:r>
                      <a:endParaRPr lang="en-GB" dirty="0"/>
                    </a:p>
                  </a:txBody>
                  <a:tcPr/>
                </a:tc>
                <a:tc>
                  <a:txBody>
                    <a:bodyPr/>
                    <a:lstStyle/>
                    <a:p>
                      <a:r>
                        <a:rPr lang="en-IN" dirty="0" smtClean="0"/>
                        <a:t>Modifies records</a:t>
                      </a:r>
                      <a:endParaRPr lang="en-GB" dirty="0"/>
                    </a:p>
                  </a:txBody>
                  <a:tcPr/>
                </a:tc>
              </a:tr>
              <a:tr h="665383">
                <a:tc>
                  <a:txBody>
                    <a:bodyPr/>
                    <a:lstStyle/>
                    <a:p>
                      <a:r>
                        <a:rPr lang="en-IN" dirty="0" smtClean="0"/>
                        <a:t>DELETE</a:t>
                      </a:r>
                      <a:endParaRPr lang="en-GB" dirty="0"/>
                    </a:p>
                  </a:txBody>
                  <a:tcPr/>
                </a:tc>
                <a:tc>
                  <a:txBody>
                    <a:bodyPr/>
                    <a:lstStyle/>
                    <a:p>
                      <a:r>
                        <a:rPr lang="en-IN" dirty="0" smtClean="0"/>
                        <a:t>Delete records</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04860752"/>
              </p:ext>
            </p:extLst>
          </p:nvPr>
        </p:nvGraphicFramePr>
        <p:xfrm>
          <a:off x="5410200" y="1905000"/>
          <a:ext cx="3124200" cy="3423920"/>
        </p:xfrm>
        <a:graphic>
          <a:graphicData uri="http://schemas.openxmlformats.org/drawingml/2006/table">
            <a:tbl>
              <a:tblPr firstRow="1" bandRow="1">
                <a:tableStyleId>{5C22544A-7EE6-4342-B048-85BDC9FD1C3A}</a:tableStyleId>
              </a:tblPr>
              <a:tblGrid>
                <a:gridCol w="1562100"/>
                <a:gridCol w="1562100"/>
              </a:tblGrid>
              <a:tr h="1117600">
                <a:tc>
                  <a:txBody>
                    <a:bodyPr/>
                    <a:lstStyle/>
                    <a:p>
                      <a:r>
                        <a:rPr lang="en-IN" dirty="0" smtClean="0"/>
                        <a:t>Command</a:t>
                      </a:r>
                      <a:endParaRPr lang="en-GB" dirty="0"/>
                    </a:p>
                  </a:txBody>
                  <a:tcPr/>
                </a:tc>
                <a:tc>
                  <a:txBody>
                    <a:bodyPr/>
                    <a:lstStyle/>
                    <a:p>
                      <a:r>
                        <a:rPr lang="en-IN" dirty="0" smtClean="0"/>
                        <a:t>Description</a:t>
                      </a:r>
                      <a:endParaRPr lang="en-GB" dirty="0"/>
                    </a:p>
                  </a:txBody>
                  <a:tcPr/>
                </a:tc>
              </a:tr>
              <a:tr h="1117600">
                <a:tc>
                  <a:txBody>
                    <a:bodyPr/>
                    <a:lstStyle/>
                    <a:p>
                      <a:r>
                        <a:rPr lang="en-IN" dirty="0" smtClean="0"/>
                        <a:t>GRANT</a:t>
                      </a:r>
                      <a:endParaRPr lang="en-GB" dirty="0"/>
                    </a:p>
                  </a:txBody>
                  <a:tcPr/>
                </a:tc>
                <a:tc>
                  <a:txBody>
                    <a:bodyPr/>
                    <a:lstStyle/>
                    <a:p>
                      <a:r>
                        <a:rPr lang="en-IN" dirty="0" smtClean="0"/>
                        <a:t>Gives a privilege to user</a:t>
                      </a:r>
                      <a:endParaRPr lang="en-GB" dirty="0"/>
                    </a:p>
                  </a:txBody>
                  <a:tcPr/>
                </a:tc>
              </a:tr>
              <a:tr h="1117600">
                <a:tc>
                  <a:txBody>
                    <a:bodyPr/>
                    <a:lstStyle/>
                    <a:p>
                      <a:r>
                        <a:rPr lang="en-IN" dirty="0" smtClean="0"/>
                        <a:t>REVOKE</a:t>
                      </a:r>
                      <a:endParaRPr lang="en-GB" dirty="0"/>
                    </a:p>
                  </a:txBody>
                  <a:tcPr/>
                </a:tc>
                <a:tc>
                  <a:txBody>
                    <a:bodyPr/>
                    <a:lstStyle/>
                    <a:p>
                      <a:r>
                        <a:rPr lang="en-IN" dirty="0" smtClean="0"/>
                        <a:t>Takes back privileges granted from user.</a:t>
                      </a:r>
                      <a:endParaRPr lang="en-GB" dirty="0"/>
                    </a:p>
                  </a:txBody>
                  <a:tcPr/>
                </a:tc>
              </a:tr>
            </a:tbl>
          </a:graphicData>
        </a:graphic>
      </p:graphicFrame>
    </p:spTree>
    <p:extLst>
      <p:ext uri="{BB962C8B-B14F-4D97-AF65-F5344CB8AC3E}">
        <p14:creationId xmlns:p14="http://schemas.microsoft.com/office/powerpoint/2010/main" val="396728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077200" cy="487362"/>
          </a:xfrm>
        </p:spPr>
        <p:txBody>
          <a:bodyPr>
            <a:normAutofit fontScale="90000"/>
          </a:bodyPr>
          <a:lstStyle/>
          <a:p>
            <a:r>
              <a:rPr lang="en-GB" dirty="0" smtClean="0"/>
              <a:t>What is RDBMS?</a:t>
            </a:r>
            <a:endParaRPr lang="en-GB" dirty="0"/>
          </a:p>
        </p:txBody>
      </p:sp>
      <p:sp>
        <p:nvSpPr>
          <p:cNvPr id="3" name="Content Placeholder 2"/>
          <p:cNvSpPr>
            <a:spLocks noGrp="1"/>
          </p:cNvSpPr>
          <p:nvPr>
            <p:ph idx="1"/>
          </p:nvPr>
        </p:nvSpPr>
        <p:spPr>
          <a:xfrm>
            <a:off x="381000" y="685800"/>
            <a:ext cx="8458200" cy="5943600"/>
          </a:xfrm>
        </p:spPr>
        <p:txBody>
          <a:bodyPr>
            <a:normAutofit/>
          </a:bodyPr>
          <a:lstStyle/>
          <a:p>
            <a:r>
              <a:rPr lang="en-GB" sz="1800" dirty="0" smtClean="0"/>
              <a:t>RDBMS stands for Relational Database Management System. RDBMS is the basis for SQL, and for all modern database systems like MS SQL Server, IBM DB2, Oracle, MySQL, and Microsoft Access. A Relational database management system (RDBMS) is a database management system (DBMS) that is based on the relational model as introduced by E. F. </a:t>
            </a:r>
            <a:r>
              <a:rPr lang="en-GB" sz="1800" dirty="0" err="1" smtClean="0"/>
              <a:t>Codd</a:t>
            </a:r>
            <a:r>
              <a:rPr lang="en-GB" sz="1800" dirty="0" smtClean="0"/>
              <a:t>.</a:t>
            </a:r>
          </a:p>
          <a:p>
            <a:r>
              <a:rPr lang="en-GB" sz="1800" dirty="0" smtClean="0"/>
              <a:t>What is a table?</a:t>
            </a:r>
          </a:p>
          <a:p>
            <a:r>
              <a:rPr lang="en-IN" sz="1800" dirty="0" smtClean="0"/>
              <a:t>The data in an RDBMS is stored in database objects which are called as tables. This table is basically a collection of related data entries and it consists of numerous columns and rows. Remember, a table is the most common and simplest form of data storage in a relational database. The following program is an example of a CUSTOMERS table: </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302731683"/>
              </p:ext>
            </p:extLst>
          </p:nvPr>
        </p:nvGraphicFramePr>
        <p:xfrm>
          <a:off x="1295400" y="4191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ID</a:t>
                      </a:r>
                      <a:endParaRPr lang="en-GB" dirty="0"/>
                    </a:p>
                  </a:txBody>
                  <a:tcPr/>
                </a:tc>
                <a:tc>
                  <a:txBody>
                    <a:bodyPr/>
                    <a:lstStyle/>
                    <a:p>
                      <a:r>
                        <a:rPr lang="en-IN" dirty="0" smtClean="0"/>
                        <a:t>NAME</a:t>
                      </a:r>
                      <a:endParaRPr lang="en-GB" dirty="0"/>
                    </a:p>
                  </a:txBody>
                  <a:tcPr/>
                </a:tc>
                <a:tc>
                  <a:txBody>
                    <a:bodyPr/>
                    <a:lstStyle/>
                    <a:p>
                      <a:r>
                        <a:rPr lang="en-IN" dirty="0" smtClean="0"/>
                        <a:t>Age</a:t>
                      </a:r>
                      <a:endParaRPr lang="en-GB" dirty="0"/>
                    </a:p>
                  </a:txBody>
                  <a:tcPr/>
                </a:tc>
                <a:tc>
                  <a:txBody>
                    <a:bodyPr/>
                    <a:lstStyle/>
                    <a:p>
                      <a:r>
                        <a:rPr lang="en-IN" dirty="0" smtClean="0"/>
                        <a:t>Location</a:t>
                      </a:r>
                      <a:endParaRPr lang="en-GB" dirty="0"/>
                    </a:p>
                  </a:txBody>
                  <a:tcPr/>
                </a:tc>
              </a:tr>
              <a:tr h="370840">
                <a:tc>
                  <a:txBody>
                    <a:bodyPr/>
                    <a:lstStyle/>
                    <a:p>
                      <a:r>
                        <a:rPr lang="en-IN" dirty="0" smtClean="0"/>
                        <a:t>1</a:t>
                      </a:r>
                      <a:endParaRPr lang="en-GB" dirty="0"/>
                    </a:p>
                  </a:txBody>
                  <a:tcPr/>
                </a:tc>
                <a:tc>
                  <a:txBody>
                    <a:bodyPr/>
                    <a:lstStyle/>
                    <a:p>
                      <a:r>
                        <a:rPr lang="en-IN" dirty="0" smtClean="0"/>
                        <a:t>John</a:t>
                      </a:r>
                      <a:endParaRPr lang="en-GB" dirty="0"/>
                    </a:p>
                  </a:txBody>
                  <a:tcPr/>
                </a:tc>
                <a:tc>
                  <a:txBody>
                    <a:bodyPr/>
                    <a:lstStyle/>
                    <a:p>
                      <a:r>
                        <a:rPr lang="en-IN" dirty="0" smtClean="0"/>
                        <a:t>24</a:t>
                      </a:r>
                      <a:endParaRPr lang="en-GB" dirty="0"/>
                    </a:p>
                  </a:txBody>
                  <a:tcPr/>
                </a:tc>
                <a:tc>
                  <a:txBody>
                    <a:bodyPr/>
                    <a:lstStyle/>
                    <a:p>
                      <a:r>
                        <a:rPr lang="en-IN" dirty="0" smtClean="0"/>
                        <a:t>Bangalore</a:t>
                      </a:r>
                      <a:endParaRPr lang="en-GB" dirty="0"/>
                    </a:p>
                  </a:txBody>
                  <a:tcPr/>
                </a:tc>
              </a:tr>
              <a:tr h="370840">
                <a:tc>
                  <a:txBody>
                    <a:bodyPr/>
                    <a:lstStyle/>
                    <a:p>
                      <a:r>
                        <a:rPr lang="en-IN" dirty="0" smtClean="0"/>
                        <a:t>2</a:t>
                      </a:r>
                      <a:endParaRPr lang="en-GB" dirty="0"/>
                    </a:p>
                  </a:txBody>
                  <a:tcPr/>
                </a:tc>
                <a:tc>
                  <a:txBody>
                    <a:bodyPr/>
                    <a:lstStyle/>
                    <a:p>
                      <a:r>
                        <a:rPr lang="en-IN" dirty="0" smtClean="0"/>
                        <a:t>Smith</a:t>
                      </a:r>
                      <a:endParaRPr lang="en-GB" dirty="0"/>
                    </a:p>
                  </a:txBody>
                  <a:tcPr/>
                </a:tc>
                <a:tc>
                  <a:txBody>
                    <a:bodyPr/>
                    <a:lstStyle/>
                    <a:p>
                      <a:r>
                        <a:rPr lang="en-IN" dirty="0" smtClean="0"/>
                        <a:t>25</a:t>
                      </a:r>
                      <a:endParaRPr lang="en-GB" dirty="0"/>
                    </a:p>
                  </a:txBody>
                  <a:tcPr/>
                </a:tc>
                <a:tc>
                  <a:txBody>
                    <a:bodyPr/>
                    <a:lstStyle/>
                    <a:p>
                      <a:r>
                        <a:rPr lang="en-IN" dirty="0" smtClean="0"/>
                        <a:t>Mumbai</a:t>
                      </a:r>
                      <a:endParaRPr lang="en-GB" dirty="0"/>
                    </a:p>
                  </a:txBody>
                  <a:tcPr/>
                </a:tc>
              </a:tr>
              <a:tr h="370840">
                <a:tc>
                  <a:txBody>
                    <a:bodyPr/>
                    <a:lstStyle/>
                    <a:p>
                      <a:r>
                        <a:rPr lang="en-IN" dirty="0" smtClean="0"/>
                        <a:t>3</a:t>
                      </a:r>
                      <a:endParaRPr lang="en-GB" dirty="0"/>
                    </a:p>
                  </a:txBody>
                  <a:tcPr/>
                </a:tc>
                <a:tc>
                  <a:txBody>
                    <a:bodyPr/>
                    <a:lstStyle/>
                    <a:p>
                      <a:r>
                        <a:rPr lang="en-IN" dirty="0" smtClean="0"/>
                        <a:t>Michael</a:t>
                      </a:r>
                      <a:endParaRPr lang="en-GB" dirty="0"/>
                    </a:p>
                  </a:txBody>
                  <a:tcPr/>
                </a:tc>
                <a:tc>
                  <a:txBody>
                    <a:bodyPr/>
                    <a:lstStyle/>
                    <a:p>
                      <a:r>
                        <a:rPr lang="en-IN" dirty="0" smtClean="0"/>
                        <a:t>28</a:t>
                      </a:r>
                      <a:endParaRPr lang="en-GB" dirty="0"/>
                    </a:p>
                  </a:txBody>
                  <a:tcPr/>
                </a:tc>
                <a:tc>
                  <a:txBody>
                    <a:bodyPr/>
                    <a:lstStyle/>
                    <a:p>
                      <a:r>
                        <a:rPr lang="en-IN" dirty="0" smtClean="0"/>
                        <a:t>Delhi</a:t>
                      </a:r>
                      <a:endParaRPr lang="en-GB" dirty="0"/>
                    </a:p>
                  </a:txBody>
                  <a:tcPr/>
                </a:tc>
              </a:tr>
            </a:tbl>
          </a:graphicData>
        </a:graphic>
      </p:graphicFrame>
    </p:spTree>
    <p:extLst>
      <p:ext uri="{BB962C8B-B14F-4D97-AF65-F5344CB8AC3E}">
        <p14:creationId xmlns:p14="http://schemas.microsoft.com/office/powerpoint/2010/main" val="1293884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IN" dirty="0" smtClean="0"/>
              <a:t>What is a field?</a:t>
            </a:r>
            <a:endParaRPr lang="en-GB" dirty="0"/>
          </a:p>
        </p:txBody>
      </p:sp>
      <p:sp>
        <p:nvSpPr>
          <p:cNvPr id="3" name="Content Placeholder 2"/>
          <p:cNvSpPr>
            <a:spLocks noGrp="1"/>
          </p:cNvSpPr>
          <p:nvPr>
            <p:ph idx="1"/>
          </p:nvPr>
        </p:nvSpPr>
        <p:spPr>
          <a:xfrm>
            <a:off x="381000" y="838200"/>
            <a:ext cx="8305800" cy="5791200"/>
          </a:xfrm>
        </p:spPr>
        <p:txBody>
          <a:bodyPr>
            <a:normAutofit/>
          </a:bodyPr>
          <a:lstStyle/>
          <a:p>
            <a:r>
              <a:rPr lang="en-IN" sz="2400" dirty="0" smtClean="0"/>
              <a:t>Every table is broken up into smaller entities called fields. The fields in the CUSTOMERS table consist of ID, NAME, AGE, LOCATION</a:t>
            </a:r>
          </a:p>
          <a:p>
            <a:r>
              <a:rPr lang="en-IN" sz="2400" dirty="0" smtClean="0"/>
              <a:t>A field is a column in a table that is designed to maintain specific information about every record in the table.</a:t>
            </a:r>
          </a:p>
          <a:p>
            <a:r>
              <a:rPr lang="en-IN" sz="2400" dirty="0" smtClean="0"/>
              <a:t>What is a Record or a Row? </a:t>
            </a:r>
          </a:p>
          <a:p>
            <a:r>
              <a:rPr lang="en-IN" sz="2400" dirty="0" smtClean="0"/>
              <a:t>A record is also called as a row of data is each individual entry that exists in a table. For example, there are 7 records in the above CUSTOMERS table. </a:t>
            </a:r>
          </a:p>
          <a:p>
            <a:r>
              <a:rPr lang="en-IN" sz="2400" dirty="0" smtClean="0"/>
              <a:t>Following is a single row of data or record in the CUSTOMERS table:</a:t>
            </a:r>
          </a:p>
          <a:p>
            <a:endParaRPr lang="en-IN" sz="2400" dirty="0"/>
          </a:p>
          <a:p>
            <a:endParaRPr lang="en-IN" sz="2400" dirty="0" smtClean="0"/>
          </a:p>
          <a:p>
            <a:r>
              <a:rPr lang="en-IN" sz="2400" dirty="0" smtClean="0"/>
              <a:t>A record is a horizontal entity in a table.</a:t>
            </a:r>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2128377792"/>
              </p:ext>
            </p:extLst>
          </p:nvPr>
        </p:nvGraphicFramePr>
        <p:xfrm>
          <a:off x="914400" y="541020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solidFill>
                            <a:schemeClr val="tx1"/>
                          </a:solidFill>
                        </a:rPr>
                        <a:t>1</a:t>
                      </a:r>
                      <a:endParaRPr lang="en-GB" dirty="0">
                        <a:solidFill>
                          <a:schemeClr val="tx1"/>
                        </a:solidFill>
                      </a:endParaRPr>
                    </a:p>
                  </a:txBody>
                  <a:tcPr>
                    <a:solidFill>
                      <a:schemeClr val="tx2">
                        <a:lumMod val="40000"/>
                        <a:lumOff val="60000"/>
                      </a:schemeClr>
                    </a:solidFill>
                  </a:tcPr>
                </a:tc>
                <a:tc>
                  <a:txBody>
                    <a:bodyPr/>
                    <a:lstStyle/>
                    <a:p>
                      <a:r>
                        <a:rPr lang="en-IN" dirty="0" smtClean="0">
                          <a:solidFill>
                            <a:schemeClr val="tx1"/>
                          </a:solidFill>
                        </a:rPr>
                        <a:t>John</a:t>
                      </a:r>
                      <a:endParaRPr lang="en-GB" dirty="0">
                        <a:solidFill>
                          <a:schemeClr val="tx1"/>
                        </a:solidFill>
                      </a:endParaRPr>
                    </a:p>
                  </a:txBody>
                  <a:tcPr>
                    <a:solidFill>
                      <a:schemeClr val="tx2">
                        <a:lumMod val="40000"/>
                        <a:lumOff val="60000"/>
                      </a:schemeClr>
                    </a:solidFill>
                  </a:tcPr>
                </a:tc>
                <a:tc>
                  <a:txBody>
                    <a:bodyPr/>
                    <a:lstStyle/>
                    <a:p>
                      <a:r>
                        <a:rPr lang="en-IN" dirty="0" smtClean="0">
                          <a:solidFill>
                            <a:schemeClr val="tx1"/>
                          </a:solidFill>
                        </a:rPr>
                        <a:t>24</a:t>
                      </a:r>
                      <a:endParaRPr lang="en-GB" dirty="0">
                        <a:solidFill>
                          <a:schemeClr val="tx1"/>
                        </a:solidFill>
                      </a:endParaRPr>
                    </a:p>
                  </a:txBody>
                  <a:tcPr>
                    <a:solidFill>
                      <a:schemeClr val="tx2">
                        <a:lumMod val="40000"/>
                        <a:lumOff val="60000"/>
                      </a:schemeClr>
                    </a:solidFill>
                  </a:tcPr>
                </a:tc>
                <a:tc>
                  <a:txBody>
                    <a:bodyPr/>
                    <a:lstStyle/>
                    <a:p>
                      <a:r>
                        <a:rPr lang="en-IN" dirty="0" smtClean="0">
                          <a:solidFill>
                            <a:schemeClr val="tx1"/>
                          </a:solidFill>
                        </a:rPr>
                        <a:t>Bangalore</a:t>
                      </a:r>
                      <a:endParaRPr lang="en-GB" dirty="0">
                        <a:solidFill>
                          <a:schemeClr val="tx1"/>
                        </a:solidFill>
                      </a:endParaRPr>
                    </a:p>
                  </a:txBody>
                  <a:tcPr>
                    <a:solidFill>
                      <a:schemeClr val="tx2">
                        <a:lumMod val="40000"/>
                        <a:lumOff val="60000"/>
                      </a:schemeClr>
                    </a:solidFill>
                  </a:tcPr>
                </a:tc>
              </a:tr>
            </a:tbl>
          </a:graphicData>
        </a:graphic>
      </p:graphicFrame>
    </p:spTree>
    <p:extLst>
      <p:ext uri="{BB962C8B-B14F-4D97-AF65-F5344CB8AC3E}">
        <p14:creationId xmlns:p14="http://schemas.microsoft.com/office/powerpoint/2010/main" val="2667174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411162"/>
          </a:xfrm>
        </p:spPr>
        <p:txBody>
          <a:bodyPr>
            <a:normAutofit fontScale="90000"/>
          </a:bodyPr>
          <a:lstStyle/>
          <a:p>
            <a:r>
              <a:rPr lang="en-IN" dirty="0" smtClean="0"/>
              <a:t>What is a column?</a:t>
            </a:r>
            <a:endParaRPr lang="en-GB" dirty="0"/>
          </a:p>
        </p:txBody>
      </p:sp>
      <p:sp>
        <p:nvSpPr>
          <p:cNvPr id="3" name="Content Placeholder 2"/>
          <p:cNvSpPr>
            <a:spLocks noGrp="1"/>
          </p:cNvSpPr>
          <p:nvPr>
            <p:ph idx="1"/>
          </p:nvPr>
        </p:nvSpPr>
        <p:spPr>
          <a:xfrm>
            <a:off x="457200" y="685800"/>
            <a:ext cx="8229600" cy="6019800"/>
          </a:xfrm>
        </p:spPr>
        <p:txBody>
          <a:bodyPr>
            <a:normAutofit/>
          </a:bodyPr>
          <a:lstStyle/>
          <a:p>
            <a:r>
              <a:rPr lang="en-IN" sz="2400" dirty="0" smtClean="0"/>
              <a:t>A column is a vertical entity in a table that contains all information associated with a specific field in a table. For example, a column in the CUSTOMERS table is LOCATION, which represents location description and would be as shown below:</a:t>
            </a:r>
          </a:p>
          <a:p>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806323785"/>
              </p:ext>
            </p:extLst>
          </p:nvPr>
        </p:nvGraphicFramePr>
        <p:xfrm>
          <a:off x="2362200" y="2819400"/>
          <a:ext cx="1828800" cy="2762250"/>
        </p:xfrm>
        <a:graphic>
          <a:graphicData uri="http://schemas.openxmlformats.org/drawingml/2006/table">
            <a:tbl>
              <a:tblPr firstRow="1" bandRow="1">
                <a:tableStyleId>{5C22544A-7EE6-4342-B048-85BDC9FD1C3A}</a:tableStyleId>
              </a:tblPr>
              <a:tblGrid>
                <a:gridCol w="1828800"/>
              </a:tblGrid>
              <a:tr h="533400">
                <a:tc>
                  <a:txBody>
                    <a:bodyPr/>
                    <a:lstStyle/>
                    <a:p>
                      <a:r>
                        <a:rPr lang="en-IN" dirty="0" smtClean="0"/>
                        <a:t>LOCATION</a:t>
                      </a:r>
                      <a:endParaRPr lang="en-GB" dirty="0"/>
                    </a:p>
                  </a:txBody>
                  <a:tcPr/>
                </a:tc>
              </a:tr>
              <a:tr h="742950">
                <a:tc>
                  <a:txBody>
                    <a:bodyPr/>
                    <a:lstStyle/>
                    <a:p>
                      <a:r>
                        <a:rPr lang="en-IN" dirty="0" smtClean="0"/>
                        <a:t>Bangalore</a:t>
                      </a:r>
                      <a:endParaRPr lang="en-GB" dirty="0"/>
                    </a:p>
                  </a:txBody>
                  <a:tcPr/>
                </a:tc>
              </a:tr>
              <a:tr h="742950">
                <a:tc>
                  <a:txBody>
                    <a:bodyPr/>
                    <a:lstStyle/>
                    <a:p>
                      <a:r>
                        <a:rPr lang="en-IN" dirty="0" smtClean="0"/>
                        <a:t>Mumbai</a:t>
                      </a:r>
                      <a:endParaRPr lang="en-GB" dirty="0"/>
                    </a:p>
                  </a:txBody>
                  <a:tcPr/>
                </a:tc>
              </a:tr>
              <a:tr h="742950">
                <a:tc>
                  <a:txBody>
                    <a:bodyPr/>
                    <a:lstStyle/>
                    <a:p>
                      <a:r>
                        <a:rPr lang="en-IN" dirty="0" smtClean="0"/>
                        <a:t>Delhi</a:t>
                      </a:r>
                      <a:endParaRPr lang="en-GB" dirty="0"/>
                    </a:p>
                  </a:txBody>
                  <a:tcPr/>
                </a:tc>
              </a:tr>
            </a:tbl>
          </a:graphicData>
        </a:graphic>
      </p:graphicFrame>
    </p:spTree>
    <p:extLst>
      <p:ext uri="{BB962C8B-B14F-4D97-AF65-F5344CB8AC3E}">
        <p14:creationId xmlns:p14="http://schemas.microsoft.com/office/powerpoint/2010/main" val="71276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563562"/>
          </a:xfrm>
        </p:spPr>
        <p:txBody>
          <a:bodyPr>
            <a:normAutofit fontScale="90000"/>
          </a:bodyPr>
          <a:lstStyle/>
          <a:p>
            <a:r>
              <a:rPr lang="en-IN" dirty="0" smtClean="0"/>
              <a:t>What is a NULL value?</a:t>
            </a:r>
            <a:endParaRPr lang="en-GB"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IN" dirty="0" smtClean="0"/>
              <a:t>A NULL value in a table is a value in a field that appears to be blank, which means a field with a NULL value is a field with no value. It is very important to understand that a NULL value is different than a zero value or a field that contains spaces. A field with a NULL value is the one that has been left blank during a record creation.</a:t>
            </a:r>
          </a:p>
          <a:p>
            <a:r>
              <a:rPr lang="en-IN" dirty="0" smtClean="0"/>
              <a:t>SQL Constraints :</a:t>
            </a:r>
          </a:p>
          <a:p>
            <a:r>
              <a:rPr lang="en-IN" dirty="0" smtClean="0"/>
              <a:t>Constraints are the rules enforced on data columns on a table. These are used to limit the type of data that can go into a table. This ensures the accuracy and reliability of the data in the database. Constraints can either be column level or table level. Column level constraints are applied only to one column whereas, table level constraints are applied to the entire table.</a:t>
            </a:r>
          </a:p>
        </p:txBody>
      </p:sp>
    </p:spTree>
    <p:extLst>
      <p:ext uri="{BB962C8B-B14F-4D97-AF65-F5344CB8AC3E}">
        <p14:creationId xmlns:p14="http://schemas.microsoft.com/office/powerpoint/2010/main" val="3158484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1423</Words>
  <Application>Microsoft Office PowerPoint</Application>
  <PresentationFormat>On-screen Show (4:3)</PresentationFormat>
  <Paragraphs>178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SQL Overview</vt:lpstr>
      <vt:lpstr>What is SQL?</vt:lpstr>
      <vt:lpstr>Why SQL?</vt:lpstr>
      <vt:lpstr>SQL Commands</vt:lpstr>
      <vt:lpstr>PowerPoint Presentation</vt:lpstr>
      <vt:lpstr>What is RDBMS?</vt:lpstr>
      <vt:lpstr>What is a field?</vt:lpstr>
      <vt:lpstr>What is a column?</vt:lpstr>
      <vt:lpstr>What is a NULL value?</vt:lpstr>
      <vt:lpstr>PowerPoint Presentation</vt:lpstr>
      <vt:lpstr>SQL – Syntax</vt:lpstr>
      <vt:lpstr>Various Syntax in SQL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Greeshma</dc:creator>
  <cp:lastModifiedBy>Greeshma</cp:lastModifiedBy>
  <cp:revision>20</cp:revision>
  <dcterms:created xsi:type="dcterms:W3CDTF">2022-07-21T05:52:10Z</dcterms:created>
  <dcterms:modified xsi:type="dcterms:W3CDTF">2023-04-10T11:04:44Z</dcterms:modified>
</cp:coreProperties>
</file>