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8" r:id="rId4"/>
    <p:sldId id="266" r:id="rId5"/>
    <p:sldId id="267" r:id="rId6"/>
    <p:sldId id="268" r:id="rId7"/>
    <p:sldId id="269" r:id="rId8"/>
    <p:sldId id="259" r:id="rId9"/>
    <p:sldId id="260"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36B1D20-631A-40D4-80A4-77777B547329}" type="datetimeFigureOut">
              <a:rPr lang="en-GB" smtClean="0"/>
              <a:t>01/07/2022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CFB0EB-7E64-4D4B-81F2-EA8E7D67F729}" type="slidenum">
              <a:rPr lang="en-GB" smtClean="0"/>
              <a:t>‹#›</a:t>
            </a:fld>
            <a:endParaRPr lang="en-GB"/>
          </a:p>
        </p:txBody>
      </p:sp>
    </p:spTree>
    <p:extLst>
      <p:ext uri="{BB962C8B-B14F-4D97-AF65-F5344CB8AC3E}">
        <p14:creationId xmlns:p14="http://schemas.microsoft.com/office/powerpoint/2010/main" val="10119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6B1D20-631A-40D4-80A4-77777B547329}" type="datetimeFigureOut">
              <a:rPr lang="en-GB" smtClean="0"/>
              <a:t>01/07/2022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CFB0EB-7E64-4D4B-81F2-EA8E7D67F729}" type="slidenum">
              <a:rPr lang="en-GB" smtClean="0"/>
              <a:t>‹#›</a:t>
            </a:fld>
            <a:endParaRPr lang="en-GB"/>
          </a:p>
        </p:txBody>
      </p:sp>
    </p:spTree>
    <p:extLst>
      <p:ext uri="{BB962C8B-B14F-4D97-AF65-F5344CB8AC3E}">
        <p14:creationId xmlns:p14="http://schemas.microsoft.com/office/powerpoint/2010/main" val="414079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6B1D20-631A-40D4-80A4-77777B547329}" type="datetimeFigureOut">
              <a:rPr lang="en-GB" smtClean="0"/>
              <a:t>01/07/2022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CFB0EB-7E64-4D4B-81F2-EA8E7D67F729}" type="slidenum">
              <a:rPr lang="en-GB" smtClean="0"/>
              <a:t>‹#›</a:t>
            </a:fld>
            <a:endParaRPr lang="en-GB"/>
          </a:p>
        </p:txBody>
      </p:sp>
    </p:spTree>
    <p:extLst>
      <p:ext uri="{BB962C8B-B14F-4D97-AF65-F5344CB8AC3E}">
        <p14:creationId xmlns:p14="http://schemas.microsoft.com/office/powerpoint/2010/main" val="282129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6B1D20-631A-40D4-80A4-77777B547329}" type="datetimeFigureOut">
              <a:rPr lang="en-GB" smtClean="0"/>
              <a:t>01/07/2022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CFB0EB-7E64-4D4B-81F2-EA8E7D67F729}" type="slidenum">
              <a:rPr lang="en-GB" smtClean="0"/>
              <a:t>‹#›</a:t>
            </a:fld>
            <a:endParaRPr lang="en-GB"/>
          </a:p>
        </p:txBody>
      </p:sp>
    </p:spTree>
    <p:extLst>
      <p:ext uri="{BB962C8B-B14F-4D97-AF65-F5344CB8AC3E}">
        <p14:creationId xmlns:p14="http://schemas.microsoft.com/office/powerpoint/2010/main" val="213481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6B1D20-631A-40D4-80A4-77777B547329}" type="datetimeFigureOut">
              <a:rPr lang="en-GB" smtClean="0"/>
              <a:t>01/07/2022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CFB0EB-7E64-4D4B-81F2-EA8E7D67F729}" type="slidenum">
              <a:rPr lang="en-GB" smtClean="0"/>
              <a:t>‹#›</a:t>
            </a:fld>
            <a:endParaRPr lang="en-GB"/>
          </a:p>
        </p:txBody>
      </p:sp>
    </p:spTree>
    <p:extLst>
      <p:ext uri="{BB962C8B-B14F-4D97-AF65-F5344CB8AC3E}">
        <p14:creationId xmlns:p14="http://schemas.microsoft.com/office/powerpoint/2010/main" val="91677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36B1D20-631A-40D4-80A4-77777B547329}" type="datetimeFigureOut">
              <a:rPr lang="en-GB" smtClean="0"/>
              <a:t>01/07/2022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CFB0EB-7E64-4D4B-81F2-EA8E7D67F729}" type="slidenum">
              <a:rPr lang="en-GB" smtClean="0"/>
              <a:t>‹#›</a:t>
            </a:fld>
            <a:endParaRPr lang="en-GB"/>
          </a:p>
        </p:txBody>
      </p:sp>
    </p:spTree>
    <p:extLst>
      <p:ext uri="{BB962C8B-B14F-4D97-AF65-F5344CB8AC3E}">
        <p14:creationId xmlns:p14="http://schemas.microsoft.com/office/powerpoint/2010/main" val="323370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36B1D20-631A-40D4-80A4-77777B547329}" type="datetimeFigureOut">
              <a:rPr lang="en-GB" smtClean="0"/>
              <a:t>01/07/2022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BCFB0EB-7E64-4D4B-81F2-EA8E7D67F729}" type="slidenum">
              <a:rPr lang="en-GB" smtClean="0"/>
              <a:t>‹#›</a:t>
            </a:fld>
            <a:endParaRPr lang="en-GB"/>
          </a:p>
        </p:txBody>
      </p:sp>
    </p:spTree>
    <p:extLst>
      <p:ext uri="{BB962C8B-B14F-4D97-AF65-F5344CB8AC3E}">
        <p14:creationId xmlns:p14="http://schemas.microsoft.com/office/powerpoint/2010/main" val="44567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36B1D20-631A-40D4-80A4-77777B547329}" type="datetimeFigureOut">
              <a:rPr lang="en-GB" smtClean="0"/>
              <a:t>01/07/2022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BCFB0EB-7E64-4D4B-81F2-EA8E7D67F729}" type="slidenum">
              <a:rPr lang="en-GB" smtClean="0"/>
              <a:t>‹#›</a:t>
            </a:fld>
            <a:endParaRPr lang="en-GB"/>
          </a:p>
        </p:txBody>
      </p:sp>
    </p:spTree>
    <p:extLst>
      <p:ext uri="{BB962C8B-B14F-4D97-AF65-F5344CB8AC3E}">
        <p14:creationId xmlns:p14="http://schemas.microsoft.com/office/powerpoint/2010/main" val="360485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B1D20-631A-40D4-80A4-77777B547329}" type="datetimeFigureOut">
              <a:rPr lang="en-GB" smtClean="0"/>
              <a:t>01/07/2022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BCFB0EB-7E64-4D4B-81F2-EA8E7D67F729}" type="slidenum">
              <a:rPr lang="en-GB" smtClean="0"/>
              <a:t>‹#›</a:t>
            </a:fld>
            <a:endParaRPr lang="en-GB"/>
          </a:p>
        </p:txBody>
      </p:sp>
    </p:spTree>
    <p:extLst>
      <p:ext uri="{BB962C8B-B14F-4D97-AF65-F5344CB8AC3E}">
        <p14:creationId xmlns:p14="http://schemas.microsoft.com/office/powerpoint/2010/main" val="391639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6B1D20-631A-40D4-80A4-77777B547329}" type="datetimeFigureOut">
              <a:rPr lang="en-GB" smtClean="0"/>
              <a:t>01/07/2022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CFB0EB-7E64-4D4B-81F2-EA8E7D67F729}" type="slidenum">
              <a:rPr lang="en-GB" smtClean="0"/>
              <a:t>‹#›</a:t>
            </a:fld>
            <a:endParaRPr lang="en-GB"/>
          </a:p>
        </p:txBody>
      </p:sp>
    </p:spTree>
    <p:extLst>
      <p:ext uri="{BB962C8B-B14F-4D97-AF65-F5344CB8AC3E}">
        <p14:creationId xmlns:p14="http://schemas.microsoft.com/office/powerpoint/2010/main" val="218386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6B1D20-631A-40D4-80A4-77777B547329}" type="datetimeFigureOut">
              <a:rPr lang="en-GB" smtClean="0"/>
              <a:t>01/07/2022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CFB0EB-7E64-4D4B-81F2-EA8E7D67F729}" type="slidenum">
              <a:rPr lang="en-GB" smtClean="0"/>
              <a:t>‹#›</a:t>
            </a:fld>
            <a:endParaRPr lang="en-GB"/>
          </a:p>
        </p:txBody>
      </p:sp>
    </p:spTree>
    <p:extLst>
      <p:ext uri="{BB962C8B-B14F-4D97-AF65-F5344CB8AC3E}">
        <p14:creationId xmlns:p14="http://schemas.microsoft.com/office/powerpoint/2010/main" val="212880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B1D20-631A-40D4-80A4-77777B547329}" type="datetimeFigureOut">
              <a:rPr lang="en-GB" smtClean="0"/>
              <a:t>01/07/2022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FB0EB-7E64-4D4B-81F2-EA8E7D67F729}" type="slidenum">
              <a:rPr lang="en-GB" smtClean="0"/>
              <a:t>‹#›</a:t>
            </a:fld>
            <a:endParaRPr lang="en-GB"/>
          </a:p>
        </p:txBody>
      </p:sp>
    </p:spTree>
    <p:extLst>
      <p:ext uri="{BB962C8B-B14F-4D97-AF65-F5344CB8AC3E}">
        <p14:creationId xmlns:p14="http://schemas.microsoft.com/office/powerpoint/2010/main" val="1873422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JENKINS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latin typeface="Adobe Gothic Std B" pitchFamily="34" charset="-128"/>
                <a:ea typeface="Adobe Gothic Std B" pitchFamily="34" charset="-128"/>
              </a:rPr>
              <a:t>Table of contents</a:t>
            </a:r>
          </a:p>
          <a:p>
            <a:pPr marL="514350" indent="-514350">
              <a:buFont typeface="+mj-lt"/>
              <a:buAutoNum type="arabicPeriod"/>
            </a:pPr>
            <a:r>
              <a:rPr lang="en-IN" dirty="0" smtClean="0"/>
              <a:t>What is Jenkins</a:t>
            </a:r>
          </a:p>
          <a:p>
            <a:pPr marL="514350" indent="-514350">
              <a:buFont typeface="+mj-lt"/>
              <a:buAutoNum type="arabicPeriod"/>
            </a:pPr>
            <a:r>
              <a:rPr lang="en-IN" dirty="0" smtClean="0"/>
              <a:t>What is </a:t>
            </a:r>
            <a:r>
              <a:rPr lang="en-IN" dirty="0" smtClean="0"/>
              <a:t>Continuous Integration(CI)</a:t>
            </a:r>
            <a:endParaRPr lang="en-IN" dirty="0" smtClean="0"/>
          </a:p>
          <a:p>
            <a:pPr marL="514350" indent="-514350">
              <a:buFont typeface="+mj-lt"/>
              <a:buAutoNum type="arabicPeriod"/>
            </a:pPr>
            <a:r>
              <a:rPr lang="en-IN" dirty="0" smtClean="0"/>
              <a:t>What is Continuous Delivery (CD)?</a:t>
            </a:r>
          </a:p>
          <a:p>
            <a:pPr marL="514350" indent="-514350">
              <a:buFont typeface="+mj-lt"/>
              <a:buAutoNum type="arabicPeriod"/>
            </a:pPr>
            <a:r>
              <a:rPr lang="en-IN" dirty="0" smtClean="0"/>
              <a:t>Difference </a:t>
            </a:r>
            <a:r>
              <a:rPr lang="en-IN" dirty="0"/>
              <a:t>between CI and </a:t>
            </a:r>
            <a:r>
              <a:rPr lang="en-IN" dirty="0" smtClean="0"/>
              <a:t>CD</a:t>
            </a:r>
          </a:p>
          <a:p>
            <a:pPr marL="514350" lvl="0" indent="-514350">
              <a:buFont typeface="+mj-lt"/>
              <a:buAutoNum type="arabicPeriod"/>
            </a:pPr>
            <a:r>
              <a:rPr kumimoji="0" lang="en-US" altLang="en-US" i="0" u="none" strike="noStrike" cap="none" normalizeH="0" baseline="0" dirty="0" smtClean="0">
                <a:ln>
                  <a:noFill/>
                </a:ln>
                <a:solidFill>
                  <a:srgbClr val="222222"/>
                </a:solidFill>
                <a:effectLst/>
                <a:cs typeface="Arial" pitchFamily="34" charset="0"/>
              </a:rPr>
              <a:t>Development without CI vs. Development with CI</a:t>
            </a:r>
          </a:p>
          <a:p>
            <a:pPr marL="514350" indent="-514350">
              <a:buFont typeface="+mj-lt"/>
              <a:buAutoNum type="arabicPeriod"/>
            </a:pPr>
            <a:r>
              <a:rPr lang="en-GB" dirty="0"/>
              <a:t>How Continuous integration work</a:t>
            </a:r>
            <a:r>
              <a:rPr lang="en-GB" dirty="0" smtClean="0"/>
              <a:t>?</a:t>
            </a:r>
          </a:p>
          <a:p>
            <a:pPr marL="514350" indent="-514350">
              <a:buFont typeface="+mj-lt"/>
              <a:buAutoNum type="arabicPeriod"/>
            </a:pPr>
            <a:r>
              <a:rPr lang="en-GB" dirty="0"/>
              <a:t>How does Jenkins work</a:t>
            </a:r>
            <a:r>
              <a:rPr lang="en-GB" dirty="0" smtClean="0"/>
              <a:t>?</a:t>
            </a:r>
          </a:p>
          <a:p>
            <a:pPr marL="514350" indent="-514350">
              <a:buFont typeface="+mj-lt"/>
              <a:buAutoNum type="arabicPeriod"/>
            </a:pPr>
            <a:r>
              <a:rPr lang="en-IN" dirty="0"/>
              <a:t>Why use Continuous Integration with Jenkins</a:t>
            </a:r>
            <a:r>
              <a:rPr lang="en-IN" dirty="0" smtClean="0"/>
              <a:t>?</a:t>
            </a:r>
            <a:endParaRPr lang="en-GB" dirty="0" smtClean="0"/>
          </a:p>
          <a:p>
            <a:pPr marL="514350" indent="-514350">
              <a:buFont typeface="+mj-lt"/>
              <a:buAutoNum type="arabicPeriod"/>
            </a:pPr>
            <a:r>
              <a:rPr lang="en-GB" dirty="0"/>
              <a:t>Before </a:t>
            </a:r>
            <a:r>
              <a:rPr lang="en-GB" dirty="0" smtClean="0"/>
              <a:t>Jenkins v After Jenkins</a:t>
            </a:r>
          </a:p>
          <a:p>
            <a:pPr marL="514350" indent="-514350">
              <a:buFont typeface="+mj-lt"/>
              <a:buAutoNum type="arabicPeriod"/>
            </a:pPr>
            <a:r>
              <a:rPr lang="en-IN" dirty="0" smtClean="0"/>
              <a:t>Jenkins </a:t>
            </a:r>
            <a:r>
              <a:rPr lang="en-IN" dirty="0"/>
              <a:t>Plugins</a:t>
            </a:r>
          </a:p>
          <a:p>
            <a:pPr marL="514350" indent="-514350">
              <a:buFont typeface="+mj-lt"/>
              <a:buAutoNum type="arabicPeriod"/>
            </a:pPr>
            <a:endParaRPr lang="en-IN" dirty="0" smtClean="0"/>
          </a:p>
          <a:p>
            <a:pPr marL="0" indent="0">
              <a:buNone/>
            </a:pPr>
            <a:r>
              <a:rPr lang="en-IN" b="1" dirty="0" smtClean="0"/>
              <a:t/>
            </a:r>
            <a:br>
              <a:rPr lang="en-IN" b="1" dirty="0" smtClean="0"/>
            </a:br>
            <a:endParaRPr lang="en-IN" dirty="0" smtClean="0"/>
          </a:p>
          <a:p>
            <a:pPr marL="514350" indent="-514350">
              <a:buFont typeface="+mj-lt"/>
              <a:buAutoNum type="arabicPeriod"/>
            </a:pPr>
            <a:endParaRPr lang="en-GB" dirty="0"/>
          </a:p>
        </p:txBody>
      </p:sp>
    </p:spTree>
    <p:extLst>
      <p:ext uri="{BB962C8B-B14F-4D97-AF65-F5344CB8AC3E}">
        <p14:creationId xmlns:p14="http://schemas.microsoft.com/office/powerpoint/2010/main" val="426006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1143000"/>
          </a:xfrm>
        </p:spPr>
        <p:txBody>
          <a:bodyPr>
            <a:normAutofit/>
          </a:bodyPr>
          <a:lstStyle/>
          <a:p>
            <a:r>
              <a:rPr lang="en-IN" sz="3200" dirty="0" smtClean="0"/>
              <a:t>Jenkins Plugins</a:t>
            </a:r>
            <a:br>
              <a:rPr lang="en-IN" sz="3200" dirty="0" smtClean="0"/>
            </a:br>
            <a:endParaRPr lang="en-GB" sz="3200" dirty="0"/>
          </a:p>
        </p:txBody>
      </p:sp>
      <p:sp>
        <p:nvSpPr>
          <p:cNvPr id="3" name="Content Placeholder 2"/>
          <p:cNvSpPr>
            <a:spLocks noGrp="1"/>
          </p:cNvSpPr>
          <p:nvPr>
            <p:ph idx="1"/>
          </p:nvPr>
        </p:nvSpPr>
        <p:spPr>
          <a:xfrm>
            <a:off x="533400" y="990600"/>
            <a:ext cx="8458200" cy="5715000"/>
          </a:xfrm>
        </p:spPr>
        <p:txBody>
          <a:bodyPr/>
          <a:lstStyle/>
          <a:p>
            <a:r>
              <a:rPr lang="en-IN" sz="1800" dirty="0" smtClean="0"/>
              <a:t>By </a:t>
            </a:r>
            <a:r>
              <a:rPr lang="en-IN" sz="1800" dirty="0"/>
              <a:t>default, Jenkins comes with a limited set of features. If you want to integrate your Jenkins installation with version control tools like Git, then you need to install plugins related to Git. In fact, for integration with tools like Maven, Amazon EC2, you need to install respective plugins in your Jenkins</a:t>
            </a:r>
            <a:r>
              <a:rPr lang="en-IN" sz="1800" dirty="0" smtClean="0"/>
              <a:t>.</a:t>
            </a:r>
          </a:p>
          <a:p>
            <a:endParaRPr lang="en-IN" dirty="0"/>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0"/>
            <a:ext cx="6858000" cy="4285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80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4525963"/>
          </a:xfrm>
        </p:spPr>
        <p:txBody>
          <a:bodyPr>
            <a:normAutofit fontScale="25000" lnSpcReduction="20000"/>
          </a:bodyPr>
          <a:lstStyle/>
          <a:p>
            <a:r>
              <a:rPr lang="en-IN" sz="8000" dirty="0"/>
              <a:t>In Continuous Integration, after a code commit, the software is built and tested immediately</a:t>
            </a:r>
          </a:p>
          <a:p>
            <a:r>
              <a:rPr lang="en-IN" sz="8000" dirty="0"/>
              <a:t>Jenkins used for orchestrating a chain of actions for Continuous Integration in a software project</a:t>
            </a:r>
          </a:p>
          <a:p>
            <a:r>
              <a:rPr lang="en-IN" sz="8000" dirty="0"/>
              <a:t>Before Jenkins when all Developers had completed their assigned coding tasks, they used to commit their code all at same time. Later, Build is tested and deployed.</a:t>
            </a:r>
          </a:p>
          <a:p>
            <a:r>
              <a:rPr lang="en-IN" sz="8000" dirty="0"/>
              <a:t>After Jenkins the code is built and test as soon as Developer commits code. Jenkin will build and test code many times during the day</a:t>
            </a:r>
          </a:p>
          <a:p>
            <a:r>
              <a:rPr lang="en-IN" sz="8000" dirty="0"/>
              <a:t>By default, Jenkins comes with a limited set of features. If you want to integrate your Jenkins installation with version control tools like Git, then you need to install plugins related to Git</a:t>
            </a:r>
          </a:p>
          <a:p>
            <a:r>
              <a:rPr lang="en-IN" sz="8000" dirty="0"/>
              <a:t>The biggest pros of Jenkins is that it is managed by the community which holds public meetings and take inputs from the public for the development of Jenkins projects</a:t>
            </a:r>
          </a:p>
          <a:p>
            <a:r>
              <a:rPr lang="en-IN" sz="8000" dirty="0"/>
              <a:t>The biggest con of Jenkin is that Its interface is out dated and not user friendly compared to current UI trends.</a:t>
            </a:r>
          </a:p>
          <a:p>
            <a:endParaRPr lang="en-GB" dirty="0"/>
          </a:p>
        </p:txBody>
      </p:sp>
    </p:spTree>
    <p:extLst>
      <p:ext uri="{BB962C8B-B14F-4D97-AF65-F5344CB8AC3E}">
        <p14:creationId xmlns:p14="http://schemas.microsoft.com/office/powerpoint/2010/main" val="191704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What is Jenkins?</a:t>
            </a:r>
            <a:endParaRPr lang="en-GB" sz="3200" dirty="0"/>
          </a:p>
        </p:txBody>
      </p:sp>
      <p:sp>
        <p:nvSpPr>
          <p:cNvPr id="3" name="Content Placeholder 2"/>
          <p:cNvSpPr>
            <a:spLocks noGrp="1"/>
          </p:cNvSpPr>
          <p:nvPr>
            <p:ph idx="1"/>
          </p:nvPr>
        </p:nvSpPr>
        <p:spPr/>
        <p:txBody>
          <a:bodyPr>
            <a:normAutofit fontScale="62500" lnSpcReduction="20000"/>
          </a:bodyPr>
          <a:lstStyle/>
          <a:p>
            <a:r>
              <a:rPr lang="en-IN" b="1" dirty="0" smtClean="0"/>
              <a:t>Jenkins</a:t>
            </a:r>
            <a:r>
              <a:rPr lang="en-IN" dirty="0" smtClean="0"/>
              <a:t> is an open-source Continuous Integration server written in Java to put together a chain of actions to achieve the Continuous Integration process .</a:t>
            </a:r>
          </a:p>
          <a:p>
            <a:r>
              <a:rPr lang="en-IN" dirty="0" smtClean="0"/>
              <a:t>Jenkins supports the complete development life cycle of software from building, testing, documenting the software, deploying, and other stages of the SDLC.</a:t>
            </a:r>
          </a:p>
          <a:p>
            <a:r>
              <a:rPr lang="en-IN" dirty="0"/>
              <a:t> </a:t>
            </a:r>
            <a:r>
              <a:rPr lang="en-IN" dirty="0" smtClean="0"/>
              <a:t>The </a:t>
            </a:r>
            <a:r>
              <a:rPr lang="en-IN" dirty="0"/>
              <a:t>principle functionality of Jenkins is to keep a track of version control system and to initiate and monitor a build system if changes occur. </a:t>
            </a:r>
            <a:endParaRPr lang="en-IN" dirty="0" smtClean="0"/>
          </a:p>
          <a:p>
            <a:r>
              <a:rPr lang="en-IN" dirty="0" smtClean="0"/>
              <a:t>It </a:t>
            </a:r>
            <a:r>
              <a:rPr lang="en-IN" dirty="0"/>
              <a:t>monitors the whole process and provides reports and notifications to alert</a:t>
            </a:r>
            <a:r>
              <a:rPr lang="en-IN" dirty="0" smtClean="0"/>
              <a:t>.</a:t>
            </a:r>
          </a:p>
          <a:p>
            <a:r>
              <a:rPr lang="en-IN" dirty="0" smtClean="0"/>
              <a:t>The reason Jenkins software became so popular is that of its monitoring of repeated tasks which arise during the development of a project. </a:t>
            </a:r>
          </a:p>
          <a:p>
            <a:r>
              <a:rPr lang="en-IN" dirty="0" smtClean="0"/>
              <a:t>For example, if your team is developing a project, Jenkins will continuously test your project builds and show you the errors in early stages of your development.</a:t>
            </a:r>
          </a:p>
          <a:p>
            <a:endParaRPr lang="en-IN" dirty="0" smtClean="0"/>
          </a:p>
          <a:p>
            <a:endParaRPr lang="en-GB" dirty="0"/>
          </a:p>
        </p:txBody>
      </p:sp>
    </p:spTree>
    <p:extLst>
      <p:ext uri="{BB962C8B-B14F-4D97-AF65-F5344CB8AC3E}">
        <p14:creationId xmlns:p14="http://schemas.microsoft.com/office/powerpoint/2010/main" val="347360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normAutofit/>
          </a:bodyPr>
          <a:lstStyle/>
          <a:p>
            <a:r>
              <a:rPr lang="en-IN" sz="3200" dirty="0" smtClean="0"/>
              <a:t>What is Continuous Integration?</a:t>
            </a:r>
            <a:br>
              <a:rPr lang="en-IN" sz="3200" dirty="0" smtClean="0"/>
            </a:br>
            <a:endParaRPr lang="en-GB" sz="3200" dirty="0"/>
          </a:p>
        </p:txBody>
      </p:sp>
      <p:sp>
        <p:nvSpPr>
          <p:cNvPr id="3" name="Content Placeholder 2"/>
          <p:cNvSpPr>
            <a:spLocks noGrp="1"/>
          </p:cNvSpPr>
          <p:nvPr>
            <p:ph idx="1"/>
          </p:nvPr>
        </p:nvSpPr>
        <p:spPr/>
        <p:txBody>
          <a:bodyPr>
            <a:normAutofit fontScale="92500" lnSpcReduction="20000"/>
          </a:bodyPr>
          <a:lstStyle/>
          <a:p>
            <a:r>
              <a:rPr lang="en-IN" sz="2200" b="1" dirty="0" smtClean="0"/>
              <a:t>Continuous </a:t>
            </a:r>
            <a:r>
              <a:rPr lang="en-IN" sz="2200" b="1" dirty="0"/>
              <a:t>Integration</a:t>
            </a:r>
            <a:r>
              <a:rPr lang="en-IN" sz="2200" dirty="0"/>
              <a:t> is a process of integrating code changes from multiple developers in a single project many times. </a:t>
            </a:r>
            <a:endParaRPr lang="en-IN" sz="2200" dirty="0" smtClean="0"/>
          </a:p>
          <a:p>
            <a:r>
              <a:rPr lang="en-IN" sz="2200" dirty="0" smtClean="0"/>
              <a:t>The </a:t>
            </a:r>
            <a:r>
              <a:rPr lang="en-IN" sz="2200" dirty="0"/>
              <a:t>software is tested immediately after a code commit. With each code commit, code is built and tested. </a:t>
            </a:r>
            <a:endParaRPr lang="en-IN" sz="2200" dirty="0" smtClean="0"/>
          </a:p>
          <a:p>
            <a:r>
              <a:rPr lang="en-IN" sz="2200" dirty="0" smtClean="0"/>
              <a:t>If </a:t>
            </a:r>
            <a:r>
              <a:rPr lang="en-IN" sz="2200" dirty="0"/>
              <a:t>the test is passed, the build is tested for deployment. </a:t>
            </a:r>
            <a:endParaRPr lang="en-IN" sz="2200" dirty="0" smtClean="0"/>
          </a:p>
          <a:p>
            <a:r>
              <a:rPr lang="en-IN" sz="2200" dirty="0" smtClean="0"/>
              <a:t>If </a:t>
            </a:r>
            <a:r>
              <a:rPr lang="en-IN" sz="2200" dirty="0"/>
              <a:t>the deployment is successful, the code is pushed to production.</a:t>
            </a:r>
          </a:p>
          <a:p>
            <a:r>
              <a:rPr lang="en-IN" sz="2200" dirty="0"/>
              <a:t>This commit, build, test, and deploy is a continuous process and hence the name continuous integration/deployment</a:t>
            </a:r>
            <a:r>
              <a:rPr lang="en-IN" sz="2200" dirty="0" smtClean="0"/>
              <a:t>.</a:t>
            </a:r>
          </a:p>
          <a:p>
            <a:r>
              <a:rPr lang="en-IN" sz="2400" dirty="0"/>
              <a:t>In Continuous Integration after a code commit, the software is built and tested immediately. In a large project with many developers, commits are made many times during a day. With each commit code is built and tested. If the test is passed, build is tested for deployment. If the deployment is a success, the code is pushed to Production. This commit, build, test, and deploy is a continuous process, and hence the name continuous integration/deployment.</a:t>
            </a:r>
            <a:endParaRPr lang="en-IN" sz="2200" dirty="0" smtClean="0"/>
          </a:p>
        </p:txBody>
      </p:sp>
    </p:spTree>
    <p:extLst>
      <p:ext uri="{BB962C8B-B14F-4D97-AF65-F5344CB8AC3E}">
        <p14:creationId xmlns:p14="http://schemas.microsoft.com/office/powerpoint/2010/main" val="116073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What is Continuous Delivery (CD)?</a:t>
            </a:r>
            <a:r>
              <a:rPr lang="en-IN" b="1" dirty="0" smtClean="0"/>
              <a:t/>
            </a:r>
            <a:br>
              <a:rPr lang="en-IN" b="1" dirty="0" smtClean="0"/>
            </a:br>
            <a:endParaRPr lang="en-GB" dirty="0"/>
          </a:p>
        </p:txBody>
      </p:sp>
      <p:sp>
        <p:nvSpPr>
          <p:cNvPr id="3" name="Content Placeholder 2"/>
          <p:cNvSpPr>
            <a:spLocks noGrp="1"/>
          </p:cNvSpPr>
          <p:nvPr>
            <p:ph idx="1"/>
          </p:nvPr>
        </p:nvSpPr>
        <p:spPr/>
        <p:txBody>
          <a:bodyPr>
            <a:normAutofit/>
          </a:bodyPr>
          <a:lstStyle/>
          <a:p>
            <a:pPr marL="0" indent="0">
              <a:buNone/>
            </a:pPr>
            <a:r>
              <a:rPr lang="en-IN" sz="2000" b="1" dirty="0" smtClean="0"/>
              <a:t>Continuous </a:t>
            </a:r>
            <a:r>
              <a:rPr lang="en-IN" sz="2000" b="1" dirty="0"/>
              <a:t>Delivery</a:t>
            </a:r>
            <a:r>
              <a:rPr lang="en-IN" sz="2000" dirty="0"/>
              <a:t> is a software engineering method in which a team develops software products in a short cycle. It ensures that software can be easily released at any time. The main aim of continuous delivery is to build, test, and release software with good speed and frequency. It helps you to reduce the cost, time, and risk of delivering changes by allowing for frequent updates in </a:t>
            </a:r>
            <a:r>
              <a:rPr lang="en-IN" sz="2000" dirty="0" smtClean="0"/>
              <a:t>production.</a:t>
            </a:r>
          </a:p>
          <a:p>
            <a:pPr marL="0" indent="0">
              <a:buNone/>
            </a:pPr>
            <a:endParaRPr lang="en-IN" sz="2000" dirty="0" smtClean="0"/>
          </a:p>
          <a:p>
            <a:pPr marL="0" indent="0">
              <a:buNone/>
            </a:pPr>
            <a:r>
              <a:rPr lang="en-IN" sz="2000" b="1" dirty="0"/>
              <a:t>D</a:t>
            </a:r>
            <a:r>
              <a:rPr lang="en-IN" sz="2000" b="1" dirty="0" smtClean="0"/>
              <a:t>ifference </a:t>
            </a:r>
            <a:r>
              <a:rPr lang="en-IN" sz="2000" b="1" dirty="0"/>
              <a:t>between CI and </a:t>
            </a:r>
            <a:r>
              <a:rPr lang="en-IN" sz="2000" b="1" dirty="0" smtClean="0"/>
              <a:t>CD</a:t>
            </a:r>
          </a:p>
          <a:p>
            <a:r>
              <a:rPr lang="en-IN" sz="2000" dirty="0"/>
              <a:t>Continuous Integration (CI) is an approach of testing each change to codebase automatically, whereas Continuous Delivery (CD) is an approach to obtain changes of new features, configuration, and bug fixes.</a:t>
            </a:r>
            <a:endParaRPr lang="en-IN" sz="2000" b="1" dirty="0"/>
          </a:p>
          <a:p>
            <a:endParaRPr lang="en-IN" dirty="0"/>
          </a:p>
          <a:p>
            <a:endParaRPr lang="en-GB" dirty="0"/>
          </a:p>
        </p:txBody>
      </p:sp>
    </p:spTree>
    <p:extLst>
      <p:ext uri="{BB962C8B-B14F-4D97-AF65-F5344CB8AC3E}">
        <p14:creationId xmlns:p14="http://schemas.microsoft.com/office/powerpoint/2010/main" val="135082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34632786"/>
              </p:ext>
            </p:extLst>
          </p:nvPr>
        </p:nvGraphicFramePr>
        <p:xfrm>
          <a:off x="609600" y="1447799"/>
          <a:ext cx="8077200" cy="4495800"/>
        </p:xfrm>
        <a:graphic>
          <a:graphicData uri="http://schemas.openxmlformats.org/drawingml/2006/table">
            <a:tbl>
              <a:tblPr/>
              <a:tblGrid>
                <a:gridCol w="4038600"/>
                <a:gridCol w="4038600"/>
              </a:tblGrid>
              <a:tr h="909691">
                <a:tc>
                  <a:txBody>
                    <a:bodyPr/>
                    <a:lstStyle/>
                    <a:p>
                      <a:pPr algn="l"/>
                      <a:r>
                        <a:rPr lang="en-GB" sz="1600" b="1" dirty="0">
                          <a:effectLst/>
                        </a:rPr>
                        <a:t>Development without CI</a:t>
                      </a:r>
                    </a:p>
                  </a:txBody>
                  <a:tcPr marL="82382" marR="82382" marT="41191" marB="41191"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GB" sz="1600" b="1" dirty="0">
                          <a:effectLst/>
                        </a:rPr>
                        <a:t>Development with CI</a:t>
                      </a:r>
                    </a:p>
                  </a:txBody>
                  <a:tcPr marL="82382" marR="82382" marT="41191" marB="41191"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421895">
                <a:tc>
                  <a:txBody>
                    <a:bodyPr/>
                    <a:lstStyle/>
                    <a:p>
                      <a:r>
                        <a:rPr lang="en-GB" sz="2000" dirty="0">
                          <a:effectLst/>
                        </a:rPr>
                        <a:t>Lots of Bugs</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GB" sz="2000">
                          <a:effectLst/>
                        </a:rPr>
                        <a:t>Fewer bugs</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21895">
                <a:tc>
                  <a:txBody>
                    <a:bodyPr/>
                    <a:lstStyle/>
                    <a:p>
                      <a:r>
                        <a:rPr lang="en-GB" sz="2000" dirty="0">
                          <a:effectLst/>
                        </a:rPr>
                        <a:t>Infrequent commits</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GB" sz="2000" dirty="0">
                          <a:effectLst/>
                        </a:rPr>
                        <a:t>Regular commits</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421895">
                <a:tc>
                  <a:txBody>
                    <a:bodyPr/>
                    <a:lstStyle/>
                    <a:p>
                      <a:r>
                        <a:rPr lang="en-GB" sz="2000">
                          <a:effectLst/>
                        </a:rPr>
                        <a:t>Infrequent and slow releases</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GB" sz="2000" dirty="0">
                          <a:effectLst/>
                        </a:rPr>
                        <a:t>Regular working releases</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421895">
                <a:tc>
                  <a:txBody>
                    <a:bodyPr/>
                    <a:lstStyle/>
                    <a:p>
                      <a:r>
                        <a:rPr lang="en-GB" sz="2000" dirty="0">
                          <a:effectLst/>
                        </a:rPr>
                        <a:t>Difficult integration</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GB" sz="2000" dirty="0">
                          <a:effectLst/>
                        </a:rPr>
                        <a:t>Easy and Effective Integration</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738317">
                <a:tc>
                  <a:txBody>
                    <a:bodyPr/>
                    <a:lstStyle/>
                    <a:p>
                      <a:r>
                        <a:rPr lang="en-GB" sz="2000">
                          <a:effectLst/>
                        </a:rPr>
                        <a:t>Testing happens late</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sz="2000" dirty="0">
                          <a:effectLst/>
                        </a:rPr>
                        <a:t>Continuous Integration testing happens early and often.</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738317">
                <a:tc>
                  <a:txBody>
                    <a:bodyPr/>
                    <a:lstStyle/>
                    <a:p>
                      <a:r>
                        <a:rPr lang="en-IN" sz="2000">
                          <a:effectLst/>
                        </a:rPr>
                        <a:t>Issue raised are harder to fix</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sz="2000" dirty="0">
                          <a:effectLst/>
                        </a:rPr>
                        <a:t>Find and fix problems faster and more efficiently.</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421895">
                <a:tc>
                  <a:txBody>
                    <a:bodyPr/>
                    <a:lstStyle/>
                    <a:p>
                      <a:r>
                        <a:rPr lang="en-GB" sz="2000">
                          <a:effectLst/>
                        </a:rPr>
                        <a:t>Poor project visibility</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GB" sz="2000" dirty="0">
                          <a:effectLst/>
                        </a:rPr>
                        <a:t>Better project visibility</a:t>
                      </a:r>
                    </a:p>
                  </a:txBody>
                  <a:tcPr marL="82382" marR="82382" marT="41191" marB="41191"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r>
            </a:tbl>
          </a:graphicData>
        </a:graphic>
      </p:graphicFrame>
      <p:sp>
        <p:nvSpPr>
          <p:cNvPr id="5" name="Rectangle 1"/>
          <p:cNvSpPr>
            <a:spLocks noChangeArrowheads="1"/>
          </p:cNvSpPr>
          <p:nvPr/>
        </p:nvSpPr>
        <p:spPr bwMode="auto">
          <a:xfrm>
            <a:off x="685800" y="202628"/>
            <a:ext cx="7620000" cy="13727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i="0" u="none" strike="noStrike" cap="none" normalizeH="0" baseline="0" dirty="0" smtClean="0">
                <a:ln>
                  <a:noFill/>
                </a:ln>
                <a:solidFill>
                  <a:srgbClr val="222222"/>
                </a:solidFill>
                <a:effectLst/>
                <a:latin typeface="+mj-lt"/>
                <a:cs typeface="Arial" pitchFamily="34" charset="0"/>
              </a:rPr>
              <a:t>Development without CI </a:t>
            </a:r>
            <a:r>
              <a:rPr kumimoji="0" lang="en-US" altLang="en-US" sz="3200" i="0" u="none" strike="noStrike" cap="none" normalizeH="0" baseline="0" dirty="0" smtClean="0">
                <a:ln>
                  <a:noFill/>
                </a:ln>
                <a:solidFill>
                  <a:srgbClr val="222222"/>
                </a:solidFill>
                <a:effectLst/>
                <a:latin typeface="+mj-lt"/>
                <a:cs typeface="Arial" pitchFamily="34" charset="0"/>
              </a:rPr>
              <a:t>vs</a:t>
            </a:r>
            <a:r>
              <a:rPr kumimoji="0" lang="en-US" altLang="en-US" sz="3200" i="0" u="none" strike="noStrike" cap="none" normalizeH="0" dirty="0" smtClean="0">
                <a:ln>
                  <a:noFill/>
                </a:ln>
                <a:solidFill>
                  <a:srgbClr val="222222"/>
                </a:solidFill>
                <a:effectLst/>
                <a:latin typeface="+mj-lt"/>
                <a:cs typeface="Arial" pitchFamily="34" charset="0"/>
              </a:rPr>
              <a:t> </a:t>
            </a:r>
            <a:r>
              <a:rPr kumimoji="0" lang="en-US" altLang="en-US" sz="3200" i="0" u="none" strike="noStrike" cap="none" normalizeH="0" baseline="0" dirty="0" smtClean="0">
                <a:ln>
                  <a:noFill/>
                </a:ln>
                <a:solidFill>
                  <a:srgbClr val="222222"/>
                </a:solidFill>
                <a:effectLst/>
                <a:latin typeface="+mj-lt"/>
                <a:cs typeface="Arial" pitchFamily="34" charset="0"/>
              </a:rPr>
              <a:t>Development </a:t>
            </a:r>
            <a:r>
              <a:rPr kumimoji="0" lang="en-US" altLang="en-US" sz="3200" i="0" u="none" strike="noStrike" cap="none" normalizeH="0" baseline="0" dirty="0" smtClean="0">
                <a:ln>
                  <a:noFill/>
                </a:ln>
                <a:solidFill>
                  <a:srgbClr val="222222"/>
                </a:solidFill>
                <a:effectLst/>
                <a:latin typeface="+mj-lt"/>
                <a:cs typeface="Arial" pitchFamily="34" charset="0"/>
              </a:rPr>
              <a:t>with CI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mn-lt"/>
                <a:cs typeface="Arial" pitchFamily="34" charset="0"/>
              </a:rPr>
              <a:t>Here are key differences between development using CI or without CI</a:t>
            </a:r>
            <a:r>
              <a:rPr kumimoji="0" lang="en-US" altLang="en-US" sz="1300" b="0" i="0" u="none" strike="noStrike" cap="none" normalizeH="0" baseline="0" dirty="0" smtClean="0">
                <a:ln>
                  <a:noFill/>
                </a:ln>
                <a:solidFill>
                  <a:srgbClr val="222222"/>
                </a:solidFill>
                <a:effectLst/>
                <a:latin typeface="Source Sans Pro"/>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411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077200" cy="563562"/>
          </a:xfrm>
        </p:spPr>
        <p:txBody>
          <a:bodyPr>
            <a:noAutofit/>
          </a:bodyPr>
          <a:lstStyle/>
          <a:p>
            <a:r>
              <a:rPr lang="en-GB" sz="3200" dirty="0"/>
              <a:t>How Continuous integration work?</a:t>
            </a:r>
            <a:br>
              <a:rPr lang="en-GB" sz="3200" dirty="0"/>
            </a:br>
            <a:endParaRPr lang="en-GB" sz="3200" dirty="0"/>
          </a:p>
        </p:txBody>
      </p:sp>
      <p:sp>
        <p:nvSpPr>
          <p:cNvPr id="3" name="Content Placeholder 2"/>
          <p:cNvSpPr>
            <a:spLocks noGrp="1"/>
          </p:cNvSpPr>
          <p:nvPr>
            <p:ph idx="1"/>
          </p:nvPr>
        </p:nvSpPr>
        <p:spPr>
          <a:xfrm>
            <a:off x="685800" y="1524000"/>
            <a:ext cx="8001000" cy="4221163"/>
          </a:xfrm>
        </p:spPr>
        <p:txBody>
          <a:bodyPr>
            <a:normAutofit/>
          </a:bodyPr>
          <a:lstStyle/>
          <a:p>
            <a:r>
              <a:rPr lang="en-IN" sz="2000" dirty="0"/>
              <a:t>You are surely aware of the old phone Nokia. Nokia used to implement a procedure called nightly build</a:t>
            </a:r>
            <a:r>
              <a:rPr lang="en-IN" sz="2000" dirty="0" smtClean="0"/>
              <a:t>.</a:t>
            </a:r>
          </a:p>
          <a:p>
            <a:r>
              <a:rPr lang="en-IN" sz="2000" dirty="0" smtClean="0"/>
              <a:t> </a:t>
            </a:r>
            <a:r>
              <a:rPr lang="en-IN" sz="2000" dirty="0"/>
              <a:t>After multiple commits from diverse developers during the day, the software built every night. </a:t>
            </a:r>
            <a:endParaRPr lang="en-IN" sz="2000" dirty="0" smtClean="0"/>
          </a:p>
          <a:p>
            <a:r>
              <a:rPr lang="en-IN" sz="2000" dirty="0" smtClean="0"/>
              <a:t>Since </a:t>
            </a:r>
            <a:r>
              <a:rPr lang="en-IN" sz="2000" dirty="0"/>
              <a:t>the software was built only once in a day, it’s a huge pain to isolate, identify, and fix the errors in a large codebase.</a:t>
            </a:r>
          </a:p>
          <a:p>
            <a:r>
              <a:rPr lang="en-IN" sz="2000" dirty="0"/>
              <a:t>Later, they adopted the Continuous Integration approach. </a:t>
            </a:r>
            <a:endParaRPr lang="en-IN" sz="2000" dirty="0" smtClean="0"/>
          </a:p>
          <a:p>
            <a:r>
              <a:rPr lang="en-IN" sz="2000" dirty="0" smtClean="0"/>
              <a:t>The </a:t>
            </a:r>
            <a:r>
              <a:rPr lang="en-IN" sz="2000" dirty="0"/>
              <a:t>software was built and tested as soon as a developer committed code. </a:t>
            </a:r>
            <a:endParaRPr lang="en-IN" sz="2000" dirty="0" smtClean="0"/>
          </a:p>
          <a:p>
            <a:r>
              <a:rPr lang="en-IN" sz="2000" dirty="0" smtClean="0"/>
              <a:t>If </a:t>
            </a:r>
            <a:r>
              <a:rPr lang="en-IN" sz="2000" dirty="0"/>
              <a:t>any error is detected, the respective developer can quickly fix the defect</a:t>
            </a:r>
            <a:r>
              <a:rPr lang="en-IN" sz="2000" dirty="0" smtClean="0"/>
              <a:t>.</a:t>
            </a:r>
          </a:p>
          <a:p>
            <a:endParaRPr lang="en-IN" dirty="0"/>
          </a:p>
          <a:p>
            <a:endParaRPr lang="en-GB" dirty="0"/>
          </a:p>
        </p:txBody>
      </p:sp>
    </p:spTree>
    <p:extLst>
      <p:ext uri="{BB962C8B-B14F-4D97-AF65-F5344CB8AC3E}">
        <p14:creationId xmlns:p14="http://schemas.microsoft.com/office/powerpoint/2010/main" val="57081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086600" cy="5314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56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How does Jenkins work?</a:t>
            </a:r>
            <a:r>
              <a:rPr lang="en-IN" sz="3200" dirty="0"/>
              <a:t/>
            </a:r>
            <a:br>
              <a:rPr lang="en-IN" sz="3200" dirty="0"/>
            </a:br>
            <a:endParaRPr lang="en-GB" sz="3200" dirty="0"/>
          </a:p>
        </p:txBody>
      </p:sp>
      <p:sp>
        <p:nvSpPr>
          <p:cNvPr id="3" name="Content Placeholder 2"/>
          <p:cNvSpPr>
            <a:spLocks noGrp="1"/>
          </p:cNvSpPr>
          <p:nvPr>
            <p:ph idx="1"/>
          </p:nvPr>
        </p:nvSpPr>
        <p:spPr/>
        <p:txBody>
          <a:bodyPr>
            <a:normAutofit fontScale="92500" lnSpcReduction="10000"/>
          </a:bodyPr>
          <a:lstStyle/>
          <a:p>
            <a:r>
              <a:rPr lang="en-IN" sz="2200" dirty="0" smtClean="0"/>
              <a:t>Jenkins </a:t>
            </a:r>
            <a:r>
              <a:rPr lang="en-IN" sz="2200" dirty="0" smtClean="0"/>
              <a:t>is a server-based application and requires a web server like Apache Tomcat to run on various platforms like Windows, Linux, macOS, Unix, etc. </a:t>
            </a:r>
            <a:endParaRPr lang="en-GB" sz="2200" dirty="0" smtClean="0"/>
          </a:p>
          <a:p>
            <a:r>
              <a:rPr lang="en-IN" sz="2200" dirty="0" smtClean="0"/>
              <a:t>To use Jenkins, you need to create pipelines which are a series of steps that a Jenkins server will take. Jenkins Continuous Integration Pipeline is a powerful instrument that consists of a set of tools designed to </a:t>
            </a:r>
            <a:r>
              <a:rPr lang="en-IN" sz="2200" b="1" dirty="0" smtClean="0"/>
              <a:t>host</a:t>
            </a:r>
            <a:r>
              <a:rPr lang="en-IN" sz="2200" dirty="0" smtClean="0"/>
              <a:t>, </a:t>
            </a:r>
            <a:r>
              <a:rPr lang="en-IN" sz="2200" b="1" dirty="0" smtClean="0"/>
              <a:t>monitor</a:t>
            </a:r>
            <a:r>
              <a:rPr lang="en-IN" sz="2200" dirty="0" smtClean="0"/>
              <a:t>, </a:t>
            </a:r>
            <a:r>
              <a:rPr lang="en-IN" sz="2200" b="1" dirty="0" smtClean="0"/>
              <a:t>compile</a:t>
            </a:r>
            <a:r>
              <a:rPr lang="en-IN" sz="2200" dirty="0" smtClean="0"/>
              <a:t> and </a:t>
            </a:r>
            <a:r>
              <a:rPr lang="en-IN" sz="2200" b="1" dirty="0" smtClean="0"/>
              <a:t>test</a:t>
            </a:r>
            <a:r>
              <a:rPr lang="en-IN" sz="2200" dirty="0" smtClean="0"/>
              <a:t> code, or code changes, like:</a:t>
            </a:r>
          </a:p>
          <a:p>
            <a:r>
              <a:rPr lang="en-GB" sz="2200" b="1" dirty="0" smtClean="0"/>
              <a:t>Continuous </a:t>
            </a:r>
            <a:r>
              <a:rPr lang="en-GB" sz="2200" b="1" dirty="0"/>
              <a:t>Integration Server</a:t>
            </a:r>
            <a:r>
              <a:rPr lang="en-GB" sz="2200" dirty="0"/>
              <a:t> (</a:t>
            </a:r>
            <a:r>
              <a:rPr lang="en-GB" sz="2200" dirty="0">
                <a:solidFill>
                  <a:srgbClr val="FF0000"/>
                </a:solidFill>
              </a:rPr>
              <a:t>Jenkins</a:t>
            </a:r>
            <a:r>
              <a:rPr lang="en-GB" sz="2200" dirty="0"/>
              <a:t>, Bamboo, </a:t>
            </a:r>
            <a:r>
              <a:rPr lang="en-GB" sz="2200" dirty="0" smtClean="0"/>
              <a:t>CruiseControl</a:t>
            </a:r>
            <a:r>
              <a:rPr lang="en-GB" sz="2200" dirty="0"/>
              <a:t>, TeamCity, and others)</a:t>
            </a:r>
          </a:p>
          <a:p>
            <a:r>
              <a:rPr lang="en-GB" sz="2200" b="1" dirty="0"/>
              <a:t>Source Control Tool</a:t>
            </a:r>
            <a:r>
              <a:rPr lang="en-GB" sz="2200" dirty="0"/>
              <a:t> (e.g., CVS, SVN, </a:t>
            </a:r>
            <a:r>
              <a:rPr lang="en-GB" sz="2200" dirty="0">
                <a:solidFill>
                  <a:srgbClr val="FF0000"/>
                </a:solidFill>
              </a:rPr>
              <a:t>GIT</a:t>
            </a:r>
            <a:r>
              <a:rPr lang="en-GB" sz="2200" dirty="0"/>
              <a:t>, Mercurial, Perforce, </a:t>
            </a:r>
            <a:r>
              <a:rPr lang="en-GB" sz="2200" dirty="0" smtClean="0"/>
              <a:t>Clear Case </a:t>
            </a:r>
            <a:r>
              <a:rPr lang="en-GB" sz="2200" dirty="0"/>
              <a:t>and others)</a:t>
            </a:r>
          </a:p>
          <a:p>
            <a:r>
              <a:rPr lang="en-GB" sz="2200" b="1" dirty="0"/>
              <a:t>Build tool</a:t>
            </a:r>
            <a:r>
              <a:rPr lang="en-GB" sz="2200" dirty="0"/>
              <a:t> (Make, ANT, </a:t>
            </a:r>
            <a:r>
              <a:rPr lang="en-GB" sz="2200" dirty="0">
                <a:solidFill>
                  <a:srgbClr val="FF0000"/>
                </a:solidFill>
              </a:rPr>
              <a:t>Maven</a:t>
            </a:r>
            <a:r>
              <a:rPr lang="en-GB" sz="2200" dirty="0"/>
              <a:t>, Ivy, Gradle, and others)</a:t>
            </a:r>
          </a:p>
          <a:p>
            <a:r>
              <a:rPr lang="en-GB" sz="2200" b="1" dirty="0"/>
              <a:t>Automation testing framework</a:t>
            </a:r>
            <a:r>
              <a:rPr lang="en-GB" sz="2200" dirty="0"/>
              <a:t> (</a:t>
            </a:r>
            <a:r>
              <a:rPr lang="en-GB" sz="2200" dirty="0">
                <a:solidFill>
                  <a:srgbClr val="FF0000"/>
                </a:solidFill>
              </a:rPr>
              <a:t>Selenium</a:t>
            </a:r>
            <a:r>
              <a:rPr lang="en-GB" sz="2200" dirty="0"/>
              <a:t>, Appium, TestComplete, UFT, and others)</a:t>
            </a:r>
          </a:p>
          <a:p>
            <a:endParaRPr lang="en-GB" dirty="0"/>
          </a:p>
        </p:txBody>
      </p:sp>
    </p:spTree>
    <p:extLst>
      <p:ext uri="{BB962C8B-B14F-4D97-AF65-F5344CB8AC3E}">
        <p14:creationId xmlns:p14="http://schemas.microsoft.com/office/powerpoint/2010/main" val="615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08" y="838200"/>
            <a:ext cx="8201891" cy="1295400"/>
          </a:xfrm>
        </p:spPr>
        <p:txBody>
          <a:bodyPr>
            <a:normAutofit fontScale="90000"/>
          </a:bodyPr>
          <a:lstStyle/>
          <a:p>
            <a:r>
              <a:rPr lang="en-IN" sz="1800" dirty="0" smtClean="0"/>
              <a:t>Some </a:t>
            </a:r>
            <a:r>
              <a:rPr lang="en-IN" sz="1800" dirty="0" smtClean="0"/>
              <a:t>people might think that the old-fashioned way of developing the software is the better way. Let’s understand the advantages of CI with Jenkins with the following example</a:t>
            </a:r>
            <a:br>
              <a:rPr lang="en-IN" sz="1800" dirty="0" smtClean="0"/>
            </a:br>
            <a:r>
              <a:rPr lang="en-IN" sz="1800" dirty="0" smtClean="0"/>
              <a:t>Let us imagine, that there are around 10 developers who are working on a </a:t>
            </a:r>
            <a:r>
              <a:rPr lang="en-IN" sz="1800" dirty="0" smtClean="0"/>
              <a:t> shared </a:t>
            </a:r>
            <a:r>
              <a:rPr lang="en-IN" sz="1800" dirty="0" err="1" smtClean="0"/>
              <a:t>repository.Some</a:t>
            </a:r>
            <a:r>
              <a:rPr lang="en-IN" sz="1800" dirty="0" smtClean="0"/>
              <a:t> </a:t>
            </a:r>
            <a:r>
              <a:rPr lang="en-IN" sz="1800" dirty="0" smtClean="0"/>
              <a:t>developer completes their task in 25 days while others take 30 days to complete.</a:t>
            </a:r>
            <a:br>
              <a:rPr lang="en-IN" sz="1800" dirty="0" smtClean="0"/>
            </a:br>
            <a:r>
              <a:rPr lang="en-IN" sz="1800" b="1" dirty="0"/>
              <a:t/>
            </a:r>
            <a:br>
              <a:rPr lang="en-IN" sz="1800" b="1" dirty="0"/>
            </a:br>
            <a:endParaRPr lang="en-GB" sz="1800" dirty="0"/>
          </a:p>
        </p:txBody>
      </p:sp>
      <p:sp>
        <p:nvSpPr>
          <p:cNvPr id="3" name="Content Placeholder 2"/>
          <p:cNvSpPr>
            <a:spLocks noGrp="1"/>
          </p:cNvSpPr>
          <p:nvPr>
            <p:ph sz="half" idx="1"/>
          </p:nvPr>
        </p:nvSpPr>
        <p:spPr>
          <a:xfrm>
            <a:off x="477982" y="1905000"/>
            <a:ext cx="4038600" cy="4525963"/>
          </a:xfrm>
        </p:spPr>
        <p:txBody>
          <a:bodyPr>
            <a:normAutofit fontScale="25000" lnSpcReduction="20000"/>
          </a:bodyPr>
          <a:lstStyle/>
          <a:p>
            <a:pPr marL="0" indent="0">
              <a:buNone/>
            </a:pPr>
            <a:r>
              <a:rPr lang="en-GB" sz="6400" b="1" dirty="0"/>
              <a:t>Before </a:t>
            </a:r>
            <a:r>
              <a:rPr lang="en-GB" sz="6400" b="1" dirty="0" smtClean="0"/>
              <a:t>Jenkins</a:t>
            </a:r>
          </a:p>
          <a:p>
            <a:r>
              <a:rPr lang="en-IN" sz="6400" dirty="0"/>
              <a:t>Once all Developers had completed their assigned coding tasks, they used to commit their code all at same time. Later, Build is tested and deployed</a:t>
            </a:r>
            <a:r>
              <a:rPr lang="en-IN" sz="6400" dirty="0" smtClean="0"/>
              <a:t>.</a:t>
            </a:r>
          </a:p>
          <a:p>
            <a:r>
              <a:rPr lang="en-IN" sz="6400" dirty="0"/>
              <a:t>Code commit built, and test cycle was very infrequent, and a single build was done after many days.</a:t>
            </a:r>
          </a:p>
          <a:p>
            <a:r>
              <a:rPr lang="en-IN" sz="6400" dirty="0"/>
              <a:t>Since the code was built all at once, some developers would need to wait until other developers finish coding to check their build</a:t>
            </a:r>
            <a:r>
              <a:rPr lang="en-IN" sz="6400" dirty="0" smtClean="0"/>
              <a:t>.</a:t>
            </a:r>
          </a:p>
          <a:p>
            <a:r>
              <a:rPr lang="en-IN" sz="6400" dirty="0"/>
              <a:t>It is not an easy task to isolate, detect, and fix errors for multiple commits</a:t>
            </a:r>
            <a:r>
              <a:rPr lang="en-IN" sz="6400" dirty="0" smtClean="0"/>
              <a:t>.</a:t>
            </a:r>
          </a:p>
          <a:p>
            <a:r>
              <a:rPr lang="en-IN" sz="6400" dirty="0"/>
              <a:t>Code build and </a:t>
            </a:r>
            <a:r>
              <a:rPr lang="en-IN" sz="6400" dirty="0" smtClean="0"/>
              <a:t>test process</a:t>
            </a:r>
            <a:r>
              <a:rPr lang="en-IN" sz="6400" dirty="0"/>
              <a:t> are entirely manual, so there are a lot of chances for failure</a:t>
            </a:r>
            <a:r>
              <a:rPr lang="en-IN" sz="6400" dirty="0" smtClean="0"/>
              <a:t>.</a:t>
            </a:r>
          </a:p>
          <a:p>
            <a:r>
              <a:rPr lang="en-IN" sz="6400" dirty="0"/>
              <a:t>The code is deployed once all the errors are fixed and tested</a:t>
            </a:r>
            <a:r>
              <a:rPr lang="en-IN" sz="6400" dirty="0" smtClean="0"/>
              <a:t>.</a:t>
            </a:r>
          </a:p>
          <a:p>
            <a:r>
              <a:rPr lang="en-GB" sz="6400" dirty="0"/>
              <a:t>Development Cycle is slow</a:t>
            </a:r>
            <a:endParaRPr lang="en-IN" sz="6400" dirty="0"/>
          </a:p>
          <a:p>
            <a:endParaRPr lang="en-IN" dirty="0"/>
          </a:p>
          <a:p>
            <a:endParaRPr lang="en-IN" dirty="0"/>
          </a:p>
          <a:p>
            <a:endParaRPr lang="en-IN" dirty="0"/>
          </a:p>
          <a:p>
            <a:endParaRPr lang="en-IN" dirty="0"/>
          </a:p>
          <a:p>
            <a:endParaRPr lang="en-IN" dirty="0"/>
          </a:p>
          <a:p>
            <a:endParaRPr lang="en-IN" dirty="0" smtClean="0"/>
          </a:p>
          <a:p>
            <a:pPr marL="0" indent="0">
              <a:buNone/>
            </a:pPr>
            <a:r>
              <a:rPr lang="en-IN" dirty="0" smtClean="0"/>
              <a:t/>
            </a:r>
            <a:br>
              <a:rPr lang="en-IN" dirty="0" smtClean="0"/>
            </a:br>
            <a:endParaRPr lang="en-GB" dirty="0"/>
          </a:p>
        </p:txBody>
      </p:sp>
      <p:sp>
        <p:nvSpPr>
          <p:cNvPr id="7" name="Content Placeholder 6"/>
          <p:cNvSpPr>
            <a:spLocks noGrp="1"/>
          </p:cNvSpPr>
          <p:nvPr>
            <p:ph sz="half" idx="2"/>
          </p:nvPr>
        </p:nvSpPr>
        <p:spPr>
          <a:xfrm>
            <a:off x="4714009" y="1828800"/>
            <a:ext cx="4038600" cy="4525963"/>
          </a:xfrm>
        </p:spPr>
        <p:txBody>
          <a:bodyPr>
            <a:noAutofit/>
          </a:bodyPr>
          <a:lstStyle/>
          <a:p>
            <a:pPr marL="0" indent="0">
              <a:buNone/>
            </a:pPr>
            <a:r>
              <a:rPr lang="en-GB" sz="1500" b="1" dirty="0" smtClean="0"/>
              <a:t>After Jenkins</a:t>
            </a:r>
          </a:p>
          <a:p>
            <a:r>
              <a:rPr lang="en-IN" sz="1500" dirty="0"/>
              <a:t>The code is built and test as soon as Developer commits code. Jenkin will build and test code many times during the day</a:t>
            </a:r>
          </a:p>
          <a:p>
            <a:r>
              <a:rPr lang="en-IN" sz="1500" dirty="0"/>
              <a:t>If the build is successful, then Jenkins will deploy the source into the test server and notifies the deployment team.</a:t>
            </a:r>
          </a:p>
          <a:p>
            <a:r>
              <a:rPr lang="en-IN" sz="1500" dirty="0"/>
              <a:t>If the build fails, then Jenkins will notify the errors to the developer team.</a:t>
            </a:r>
          </a:p>
          <a:p>
            <a:r>
              <a:rPr lang="en-IN" sz="1500" dirty="0"/>
              <a:t>The code is built immediately after any of the Developer commits</a:t>
            </a:r>
            <a:r>
              <a:rPr lang="en-IN" sz="1500" dirty="0" smtClean="0"/>
              <a:t>.</a:t>
            </a:r>
          </a:p>
          <a:p>
            <a:r>
              <a:rPr lang="en-IN" sz="1500" dirty="0"/>
              <a:t>Since the code is built after each commit of a single developer, it’s easy to detect whose code caused the built to </a:t>
            </a:r>
            <a:r>
              <a:rPr lang="en-IN" sz="1500" dirty="0" smtClean="0"/>
              <a:t>fail</a:t>
            </a:r>
          </a:p>
          <a:p>
            <a:r>
              <a:rPr lang="en-IN" sz="1500" dirty="0"/>
              <a:t>Automated build and test process saving timing and reducing defects</a:t>
            </a:r>
            <a:r>
              <a:rPr lang="en-IN" sz="1500" dirty="0" smtClean="0"/>
              <a:t>.</a:t>
            </a:r>
          </a:p>
          <a:p>
            <a:r>
              <a:rPr lang="en-IN" sz="1500" dirty="0"/>
              <a:t>The code is deployed after every successful build and test</a:t>
            </a:r>
            <a:r>
              <a:rPr lang="en-IN" sz="1500" dirty="0" smtClean="0"/>
              <a:t>.</a:t>
            </a:r>
          </a:p>
          <a:p>
            <a:r>
              <a:rPr lang="en-IN" sz="1500" dirty="0"/>
              <a:t>The development cycle is fast. New features are more readily available to users. </a:t>
            </a:r>
            <a:endParaRPr lang="en-GB" sz="1500" dirty="0"/>
          </a:p>
        </p:txBody>
      </p:sp>
      <p:sp>
        <p:nvSpPr>
          <p:cNvPr id="4" name="Rectangle 3"/>
          <p:cNvSpPr/>
          <p:nvPr/>
        </p:nvSpPr>
        <p:spPr>
          <a:xfrm>
            <a:off x="484909" y="90054"/>
            <a:ext cx="8458200" cy="1077218"/>
          </a:xfrm>
          <a:prstGeom prst="rect">
            <a:avLst/>
          </a:prstGeom>
        </p:spPr>
        <p:txBody>
          <a:bodyPr wrap="square">
            <a:spAutoFit/>
          </a:bodyPr>
          <a:lstStyle/>
          <a:p>
            <a:r>
              <a:rPr lang="en-IN" sz="3200" dirty="0">
                <a:latin typeface="+mj-lt"/>
              </a:rPr>
              <a:t>Why use Continuous Integration with Jenkins?</a:t>
            </a:r>
            <a:br>
              <a:rPr lang="en-IN" sz="3200" dirty="0">
                <a:latin typeface="+mj-lt"/>
              </a:rPr>
            </a:br>
            <a:endParaRPr lang="en-GB" sz="3200" dirty="0">
              <a:latin typeface="+mj-lt"/>
            </a:endParaRPr>
          </a:p>
        </p:txBody>
      </p:sp>
    </p:spTree>
    <p:extLst>
      <p:ext uri="{BB962C8B-B14F-4D97-AF65-F5344CB8AC3E}">
        <p14:creationId xmlns:p14="http://schemas.microsoft.com/office/powerpoint/2010/main" val="287827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846</Words>
  <Application>Microsoft Office PowerPoint</Application>
  <PresentationFormat>On-screen Show (4:3)</PresentationFormat>
  <Paragraphs>100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JENKINS</vt:lpstr>
      <vt:lpstr>What is Jenkins?</vt:lpstr>
      <vt:lpstr>What is Continuous Integration? </vt:lpstr>
      <vt:lpstr>What is Continuous Delivery (CD)? </vt:lpstr>
      <vt:lpstr>PowerPoint Presentation</vt:lpstr>
      <vt:lpstr>How Continuous integration work? </vt:lpstr>
      <vt:lpstr>PowerPoint Presentation</vt:lpstr>
      <vt:lpstr>How does Jenkins work? </vt:lpstr>
      <vt:lpstr>Some people might think that the old-fashioned way of developing the software is the better way. Let’s understand the advantages of CI with Jenkins with the following example Let us imagine, that there are around 10 developers who are working on a  shared repository.Some developer completes their task in 25 days while others take 30 days to complete.  </vt:lpstr>
      <vt:lpstr>Jenkins Plugins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Greeshma</dc:creator>
  <cp:lastModifiedBy>Greeshma</cp:lastModifiedBy>
  <cp:revision>15</cp:revision>
  <dcterms:created xsi:type="dcterms:W3CDTF">2022-06-28T08:44:53Z</dcterms:created>
  <dcterms:modified xsi:type="dcterms:W3CDTF">2022-07-01T10:29:14Z</dcterms:modified>
</cp:coreProperties>
</file>