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2" r:id="rId7"/>
    <p:sldId id="261" r:id="rId8"/>
    <p:sldId id="267" r:id="rId9"/>
    <p:sldId id="268" r:id="rId10"/>
    <p:sldId id="282" r:id="rId11"/>
    <p:sldId id="271" r:id="rId12"/>
    <p:sldId id="272" r:id="rId13"/>
    <p:sldId id="273" r:id="rId14"/>
    <p:sldId id="274" r:id="rId15"/>
    <p:sldId id="277" r:id="rId16"/>
    <p:sldId id="278" r:id="rId17"/>
    <p:sldId id="283" r:id="rId18"/>
    <p:sldId id="279" r:id="rId19"/>
    <p:sldId id="280" r:id="rId20"/>
    <p:sldId id="281"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F5C24B-A221-48F8-92D8-6742FE47ED12}" type="datetimeFigureOut">
              <a:rPr lang="en-US" smtClean="0"/>
              <a:pPr/>
              <a:t>4/28/2022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ED13B2-E1BF-4703-BF5C-A74F3BA4903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77D1D2-8EFE-466F-9CCF-21D82C4C4C2F}" type="slidenum">
              <a:rPr lang="en-IN" smtClean="0"/>
              <a:pPr/>
              <a:t>8</a:t>
            </a:fld>
            <a:endParaRPr lang="en-IN" dirty="0"/>
          </a:p>
        </p:txBody>
      </p:sp>
    </p:spTree>
    <p:extLst>
      <p:ext uri="{BB962C8B-B14F-4D97-AF65-F5344CB8AC3E}">
        <p14:creationId xmlns="" xmlns:p14="http://schemas.microsoft.com/office/powerpoint/2010/main" val="2705896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77D1D2-8EFE-466F-9CCF-21D82C4C4C2F}" type="slidenum">
              <a:rPr lang="en-IN" smtClean="0"/>
              <a:pPr/>
              <a:t>18</a:t>
            </a:fld>
            <a:endParaRPr lang="en-IN" dirty="0"/>
          </a:p>
        </p:txBody>
      </p:sp>
    </p:spTree>
    <p:extLst>
      <p:ext uri="{BB962C8B-B14F-4D97-AF65-F5344CB8AC3E}">
        <p14:creationId xmlns="" xmlns:p14="http://schemas.microsoft.com/office/powerpoint/2010/main" val="4135571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77D1D2-8EFE-466F-9CCF-21D82C4C4C2F}" type="slidenum">
              <a:rPr lang="en-IN" smtClean="0"/>
              <a:pPr/>
              <a:t>9</a:t>
            </a:fld>
            <a:endParaRPr lang="en-IN" dirty="0"/>
          </a:p>
        </p:txBody>
      </p:sp>
    </p:spTree>
    <p:extLst>
      <p:ext uri="{BB962C8B-B14F-4D97-AF65-F5344CB8AC3E}">
        <p14:creationId xmlns="" xmlns:p14="http://schemas.microsoft.com/office/powerpoint/2010/main" val="192062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77D1D2-8EFE-466F-9CCF-21D82C4C4C2F}" type="slidenum">
              <a:rPr lang="en-IN" smtClean="0"/>
              <a:pPr/>
              <a:t>11</a:t>
            </a:fld>
            <a:endParaRPr lang="en-IN" dirty="0"/>
          </a:p>
        </p:txBody>
      </p:sp>
    </p:spTree>
    <p:extLst>
      <p:ext uri="{BB962C8B-B14F-4D97-AF65-F5344CB8AC3E}">
        <p14:creationId xmlns="" xmlns:p14="http://schemas.microsoft.com/office/powerpoint/2010/main" val="3210337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77D1D2-8EFE-466F-9CCF-21D82C4C4C2F}" type="slidenum">
              <a:rPr lang="en-IN" smtClean="0"/>
              <a:pPr/>
              <a:t>12</a:t>
            </a:fld>
            <a:endParaRPr lang="en-IN" dirty="0"/>
          </a:p>
        </p:txBody>
      </p:sp>
    </p:spTree>
    <p:extLst>
      <p:ext uri="{BB962C8B-B14F-4D97-AF65-F5344CB8AC3E}">
        <p14:creationId xmlns="" xmlns:p14="http://schemas.microsoft.com/office/powerpoint/2010/main" val="17004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77D1D2-8EFE-466F-9CCF-21D82C4C4C2F}" type="slidenum">
              <a:rPr lang="en-IN" smtClean="0"/>
              <a:pPr/>
              <a:t>13</a:t>
            </a:fld>
            <a:endParaRPr lang="en-IN" dirty="0"/>
          </a:p>
        </p:txBody>
      </p:sp>
    </p:spTree>
    <p:extLst>
      <p:ext uri="{BB962C8B-B14F-4D97-AF65-F5344CB8AC3E}">
        <p14:creationId xmlns="" xmlns:p14="http://schemas.microsoft.com/office/powerpoint/2010/main" val="413557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77D1D2-8EFE-466F-9CCF-21D82C4C4C2F}" type="slidenum">
              <a:rPr lang="en-IN" smtClean="0"/>
              <a:pPr/>
              <a:t>14</a:t>
            </a:fld>
            <a:endParaRPr lang="en-IN" dirty="0"/>
          </a:p>
        </p:txBody>
      </p:sp>
    </p:spTree>
    <p:extLst>
      <p:ext uri="{BB962C8B-B14F-4D97-AF65-F5344CB8AC3E}">
        <p14:creationId xmlns="" xmlns:p14="http://schemas.microsoft.com/office/powerpoint/2010/main" val="137432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77D1D2-8EFE-466F-9CCF-21D82C4C4C2F}" type="slidenum">
              <a:rPr lang="en-IN" smtClean="0"/>
              <a:pPr/>
              <a:t>15</a:t>
            </a:fld>
            <a:endParaRPr lang="en-IN" dirty="0"/>
          </a:p>
        </p:txBody>
      </p:sp>
    </p:spTree>
    <p:extLst>
      <p:ext uri="{BB962C8B-B14F-4D97-AF65-F5344CB8AC3E}">
        <p14:creationId xmlns="" xmlns:p14="http://schemas.microsoft.com/office/powerpoint/2010/main" val="344549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77D1D2-8EFE-466F-9CCF-21D82C4C4C2F}" type="slidenum">
              <a:rPr lang="en-IN" smtClean="0"/>
              <a:pPr/>
              <a:t>16</a:t>
            </a:fld>
            <a:endParaRPr lang="en-IN" dirty="0"/>
          </a:p>
        </p:txBody>
      </p:sp>
    </p:spTree>
    <p:extLst>
      <p:ext uri="{BB962C8B-B14F-4D97-AF65-F5344CB8AC3E}">
        <p14:creationId xmlns="" xmlns:p14="http://schemas.microsoft.com/office/powerpoint/2010/main" val="4061296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77D1D2-8EFE-466F-9CCF-21D82C4C4C2F}" type="slidenum">
              <a:rPr lang="en-IN" smtClean="0"/>
              <a:pPr/>
              <a:t>17</a:t>
            </a:fld>
            <a:endParaRPr lang="en-IN" dirty="0"/>
          </a:p>
        </p:txBody>
      </p:sp>
    </p:spTree>
    <p:extLst>
      <p:ext uri="{BB962C8B-B14F-4D97-AF65-F5344CB8AC3E}">
        <p14:creationId xmlns="" xmlns:p14="http://schemas.microsoft.com/office/powerpoint/2010/main" val="406129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7AA593B-AA4A-421F-97F5-2F1ACDA39280}" type="datetimeFigureOut">
              <a:rPr lang="en-US" smtClean="0"/>
              <a:pPr/>
              <a:t>4/28/2022</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19BF1807-D511-4216-8BD2-320B6B3BDDE9}" type="slidenum">
              <a:rPr lang="en-US" smtClean="0"/>
              <a:pPr/>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AA593B-AA4A-421F-97F5-2F1ACDA39280}" type="datetimeFigureOut">
              <a:rPr lang="en-US" smtClean="0"/>
              <a:pPr/>
              <a:t>4/28/2022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BF1807-D511-4216-8BD2-320B6B3BDDE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AA593B-AA4A-421F-97F5-2F1ACDA39280}" type="datetimeFigureOut">
              <a:rPr lang="en-US" smtClean="0"/>
              <a:pPr/>
              <a:t>4/28/2022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BF1807-D511-4216-8BD2-320B6B3BDDE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AA593B-AA4A-421F-97F5-2F1ACDA39280}" type="datetimeFigureOut">
              <a:rPr lang="en-US" smtClean="0"/>
              <a:pPr/>
              <a:t>4/28/2022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BF1807-D511-4216-8BD2-320B6B3BDDE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7AA593B-AA4A-421F-97F5-2F1ACDA39280}" type="datetimeFigureOut">
              <a:rPr lang="en-US" smtClean="0"/>
              <a:pPr/>
              <a:t>4/28/2022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9BF1807-D511-4216-8BD2-320B6B3BDDE9}" type="slidenum">
              <a:rPr lang="en-US" smtClean="0"/>
              <a:pPr/>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AA593B-AA4A-421F-97F5-2F1ACDA39280}" type="datetimeFigureOut">
              <a:rPr lang="en-US" smtClean="0"/>
              <a:pPr/>
              <a:t>4/28/2022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9BF1807-D511-4216-8BD2-320B6B3BDDE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7AA593B-AA4A-421F-97F5-2F1ACDA39280}" type="datetimeFigureOut">
              <a:rPr lang="en-US" smtClean="0"/>
              <a:pPr/>
              <a:t>4/28/2022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19BF1807-D511-4216-8BD2-320B6B3BDDE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7AA593B-AA4A-421F-97F5-2F1ACDA39280}" type="datetimeFigureOut">
              <a:rPr lang="en-US" smtClean="0"/>
              <a:pPr/>
              <a:t>4/28/2022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19BF1807-D511-4216-8BD2-320B6B3BDDE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07AA593B-AA4A-421F-97F5-2F1ACDA39280}" type="datetimeFigureOut">
              <a:rPr lang="en-US" smtClean="0"/>
              <a:pPr/>
              <a:t>4/28/2022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19BF1807-D511-4216-8BD2-320B6B3BDDE9}" type="slidenum">
              <a:rPr lang="en-US" smtClean="0"/>
              <a:pPr/>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AA593B-AA4A-421F-97F5-2F1ACDA39280}" type="datetimeFigureOut">
              <a:rPr lang="en-US" smtClean="0"/>
              <a:pPr/>
              <a:t>4/28/2022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9BF1807-D511-4216-8BD2-320B6B3BDDE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7AA593B-AA4A-421F-97F5-2F1ACDA39280}" type="datetimeFigureOut">
              <a:rPr lang="en-US" smtClean="0"/>
              <a:pPr/>
              <a:t>4/28/2022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9BF1807-D511-4216-8BD2-320B6B3BDDE9}" type="slidenum">
              <a:rPr lang="en-US" smtClean="0"/>
              <a:pPr/>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7AA593B-AA4A-421F-97F5-2F1ACDA39280}" type="datetimeFigureOut">
              <a:rPr lang="en-US" smtClean="0"/>
              <a:pPr/>
              <a:t>4/28/2022</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9BF1807-D511-4216-8BD2-320B6B3BDDE9}" type="slidenum">
              <a:rPr lang="en-US" smtClean="0"/>
              <a:pPr/>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9632" y="123478"/>
            <a:ext cx="7774906" cy="482453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120080" y="1851670"/>
            <a:ext cx="7772400" cy="1512167"/>
          </a:xfrm>
        </p:spPr>
        <p:txBody>
          <a:bodyPr>
            <a:normAutofit fontScale="90000"/>
          </a:bodyPr>
          <a:lstStyle/>
          <a:p>
            <a:pPr lvl="3" algn="ctr" rtl="0">
              <a:spcBef>
                <a:spcPct val="0"/>
              </a:spcBef>
            </a:pPr>
            <a:r>
              <a:rPr lang="en-IN" sz="4400" b="1" dirty="0" smtClean="0"/>
              <a:t>Mohs10 Selenium Hybrid Framework </a:t>
            </a:r>
            <a:br>
              <a:rPr lang="en-IN" sz="4400" b="1" dirty="0" smtClean="0"/>
            </a:br>
            <a:endParaRPr lang="en-US" dirty="0"/>
          </a:p>
        </p:txBody>
      </p:sp>
      <p:pic>
        <p:nvPicPr>
          <p:cNvPr id="1026" name="Picture 2" descr="C:\Users\Deepika\OneDrive\Desktop\Deepika\m10 loogo.jpg"/>
          <p:cNvPicPr>
            <a:picLocks noChangeAspect="1" noChangeArrowheads="1"/>
          </p:cNvPicPr>
          <p:nvPr/>
        </p:nvPicPr>
        <p:blipFill>
          <a:blip r:embed="rId2" cstate="print"/>
          <a:srcRect/>
          <a:stretch>
            <a:fillRect/>
          </a:stretch>
        </p:blipFill>
        <p:spPr bwMode="auto">
          <a:xfrm>
            <a:off x="7524328" y="195486"/>
            <a:ext cx="1463233" cy="105958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15616" y="1779662"/>
            <a:ext cx="1080120" cy="50405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Base Class</a:t>
            </a:r>
            <a:endParaRPr lang="en-US" sz="1400" dirty="0">
              <a:solidFill>
                <a:schemeClr val="tx1"/>
              </a:solidFill>
            </a:endParaRPr>
          </a:p>
        </p:txBody>
      </p:sp>
      <p:sp>
        <p:nvSpPr>
          <p:cNvPr id="6" name="Rounded Rectangle 5"/>
          <p:cNvSpPr/>
          <p:nvPr/>
        </p:nvSpPr>
        <p:spPr>
          <a:xfrm>
            <a:off x="2411760" y="1779662"/>
            <a:ext cx="1080120" cy="50405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Action Class</a:t>
            </a:r>
            <a:endParaRPr lang="en-US" sz="1400" dirty="0">
              <a:solidFill>
                <a:schemeClr val="tx1"/>
              </a:solidFill>
            </a:endParaRPr>
          </a:p>
        </p:txBody>
      </p:sp>
      <p:sp>
        <p:nvSpPr>
          <p:cNvPr id="7" name="Rounded Rectangle 6"/>
          <p:cNvSpPr/>
          <p:nvPr/>
        </p:nvSpPr>
        <p:spPr>
          <a:xfrm>
            <a:off x="5004048" y="1779662"/>
            <a:ext cx="1080120" cy="50405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Test Data / Config</a:t>
            </a:r>
            <a:endParaRPr lang="en-US" sz="1400" dirty="0">
              <a:solidFill>
                <a:schemeClr val="tx1"/>
              </a:solidFill>
            </a:endParaRPr>
          </a:p>
        </p:txBody>
      </p:sp>
      <p:sp>
        <p:nvSpPr>
          <p:cNvPr id="8" name="Rounded Rectangle 7"/>
          <p:cNvSpPr/>
          <p:nvPr/>
        </p:nvSpPr>
        <p:spPr>
          <a:xfrm>
            <a:off x="3707904" y="1779662"/>
            <a:ext cx="1080120" cy="50405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Common Utilities</a:t>
            </a:r>
            <a:endParaRPr lang="en-US" sz="1400" dirty="0">
              <a:solidFill>
                <a:schemeClr val="tx1"/>
              </a:solidFill>
            </a:endParaRPr>
          </a:p>
        </p:txBody>
      </p:sp>
      <p:sp>
        <p:nvSpPr>
          <p:cNvPr id="9" name="Rounded Rectangle 8"/>
          <p:cNvSpPr/>
          <p:nvPr/>
        </p:nvSpPr>
        <p:spPr>
          <a:xfrm>
            <a:off x="6300192" y="1779662"/>
            <a:ext cx="1080120" cy="50405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Logs &amp; Report</a:t>
            </a:r>
            <a:endParaRPr lang="en-US" sz="1400" dirty="0">
              <a:solidFill>
                <a:schemeClr val="tx1"/>
              </a:solidFill>
            </a:endParaRPr>
          </a:p>
        </p:txBody>
      </p:sp>
      <p:sp>
        <p:nvSpPr>
          <p:cNvPr id="10" name="Rounded Rectangle 9"/>
          <p:cNvSpPr/>
          <p:nvPr/>
        </p:nvSpPr>
        <p:spPr>
          <a:xfrm>
            <a:off x="7524328" y="1779662"/>
            <a:ext cx="1440160" cy="50405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Browser, Plug-in &amp; Language</a:t>
            </a:r>
            <a:endParaRPr lang="en-US" sz="1400" dirty="0">
              <a:solidFill>
                <a:schemeClr val="tx1"/>
              </a:solidFill>
            </a:endParaRPr>
          </a:p>
        </p:txBody>
      </p:sp>
      <p:sp>
        <p:nvSpPr>
          <p:cNvPr id="11" name="Rectangle 10"/>
          <p:cNvSpPr/>
          <p:nvPr/>
        </p:nvSpPr>
        <p:spPr>
          <a:xfrm>
            <a:off x="3131840" y="2643758"/>
            <a:ext cx="3816424" cy="36004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Create  TestNGsuite.xml </a:t>
            </a:r>
            <a:endParaRPr lang="en-US" dirty="0">
              <a:solidFill>
                <a:schemeClr val="tx1"/>
              </a:solidFill>
            </a:endParaRPr>
          </a:p>
        </p:txBody>
      </p:sp>
      <p:sp>
        <p:nvSpPr>
          <p:cNvPr id="12" name="Rectangle 11"/>
          <p:cNvSpPr/>
          <p:nvPr/>
        </p:nvSpPr>
        <p:spPr>
          <a:xfrm>
            <a:off x="3131840" y="3291830"/>
            <a:ext cx="3816424" cy="36004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Update Dependencies(POM.xml)</a:t>
            </a:r>
            <a:endParaRPr lang="en-US" dirty="0">
              <a:solidFill>
                <a:schemeClr val="tx1"/>
              </a:solidFill>
            </a:endParaRPr>
          </a:p>
        </p:txBody>
      </p:sp>
      <p:sp>
        <p:nvSpPr>
          <p:cNvPr id="13" name="Rectangle 12"/>
          <p:cNvSpPr/>
          <p:nvPr/>
        </p:nvSpPr>
        <p:spPr>
          <a:xfrm>
            <a:off x="3131840" y="3867894"/>
            <a:ext cx="3816424" cy="36004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Git Repositories( Push)</a:t>
            </a:r>
            <a:endParaRPr lang="en-US" dirty="0">
              <a:solidFill>
                <a:schemeClr val="tx1"/>
              </a:solidFill>
            </a:endParaRPr>
          </a:p>
        </p:txBody>
      </p:sp>
      <p:cxnSp>
        <p:nvCxnSpPr>
          <p:cNvPr id="25" name="Straight Arrow Connector 24"/>
          <p:cNvCxnSpPr/>
          <p:nvPr/>
        </p:nvCxnSpPr>
        <p:spPr>
          <a:xfrm flipH="1">
            <a:off x="1619672" y="987574"/>
            <a:ext cx="720080" cy="792088"/>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131840" y="4443958"/>
            <a:ext cx="3816424" cy="36004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Continues Integration(Jenkins)</a:t>
            </a:r>
            <a:endParaRPr lang="en-US" dirty="0">
              <a:solidFill>
                <a:schemeClr val="tx1"/>
              </a:solidFill>
            </a:endParaRPr>
          </a:p>
        </p:txBody>
      </p:sp>
      <p:cxnSp>
        <p:nvCxnSpPr>
          <p:cNvPr id="26" name="Straight Arrow Connector 25"/>
          <p:cNvCxnSpPr>
            <a:endCxn id="8" idx="0"/>
          </p:cNvCxnSpPr>
          <p:nvPr/>
        </p:nvCxnSpPr>
        <p:spPr>
          <a:xfrm flipH="1">
            <a:off x="4247964" y="915566"/>
            <a:ext cx="540060" cy="864096"/>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2"/>
            <a:endCxn id="6" idx="0"/>
          </p:cNvCxnSpPr>
          <p:nvPr/>
        </p:nvCxnSpPr>
        <p:spPr>
          <a:xfrm>
            <a:off x="2303748" y="1059582"/>
            <a:ext cx="648072" cy="720080"/>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259632" y="411510"/>
            <a:ext cx="2088232" cy="6480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smtClean="0">
                <a:solidFill>
                  <a:schemeClr val="tx1"/>
                </a:solidFill>
                <a:latin typeface="Arial Black" pitchFamily="34" charset="0"/>
              </a:rPr>
              <a:t>Main Package</a:t>
            </a:r>
            <a:endParaRPr lang="en-US" sz="2400" dirty="0">
              <a:solidFill>
                <a:schemeClr val="tx1"/>
              </a:solidFill>
              <a:latin typeface="Arial Black" pitchFamily="34" charset="0"/>
            </a:endParaRPr>
          </a:p>
        </p:txBody>
      </p:sp>
      <p:cxnSp>
        <p:nvCxnSpPr>
          <p:cNvPr id="34" name="Straight Arrow Connector 33"/>
          <p:cNvCxnSpPr/>
          <p:nvPr/>
        </p:nvCxnSpPr>
        <p:spPr>
          <a:xfrm>
            <a:off x="5148064" y="3003798"/>
            <a:ext cx="0" cy="288032"/>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148064" y="3651870"/>
            <a:ext cx="0" cy="288032"/>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148064" y="4227934"/>
            <a:ext cx="0" cy="288032"/>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35896" y="411510"/>
            <a:ext cx="1872208" cy="6480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smtClean="0">
                <a:solidFill>
                  <a:schemeClr val="tx1"/>
                </a:solidFill>
                <a:latin typeface="Arial Black" pitchFamily="34" charset="0"/>
              </a:rPr>
              <a:t>Test Package</a:t>
            </a:r>
            <a:endParaRPr lang="en-US" sz="2400" dirty="0">
              <a:solidFill>
                <a:schemeClr val="tx1"/>
              </a:solidFill>
              <a:latin typeface="Arial Black"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87829" y="195486"/>
            <a:ext cx="7406639" cy="1008112"/>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lgn="ctr"/>
            <a:r>
              <a:rPr lang="en-IN" sz="3300" kern="0" dirty="0" smtClean="0">
                <a:solidFill>
                  <a:schemeClr val="tx2">
                    <a:lumMod val="60000"/>
                    <a:lumOff val="40000"/>
                  </a:schemeClr>
                </a:solidFill>
              </a:rPr>
              <a:t>  </a:t>
            </a:r>
            <a:r>
              <a:rPr lang="en-US" sz="3300" b="1" dirty="0" smtClean="0">
                <a:solidFill>
                  <a:schemeClr val="tx2">
                    <a:lumMod val="60000"/>
                    <a:lumOff val="40000"/>
                  </a:schemeClr>
                </a:solidFill>
              </a:rPr>
              <a:t>Key Components in this Framework</a:t>
            </a:r>
            <a:endParaRPr lang="en-IN" sz="3300" kern="0" dirty="0">
              <a:solidFill>
                <a:schemeClr val="tx2">
                  <a:lumMod val="60000"/>
                  <a:lumOff val="40000"/>
                </a:schemeClr>
              </a:solidFill>
            </a:endParaRPr>
          </a:p>
        </p:txBody>
      </p:sp>
      <p:sp>
        <p:nvSpPr>
          <p:cNvPr id="3" name="Content Placeholder 2"/>
          <p:cNvSpPr txBox="1">
            <a:spLocks/>
          </p:cNvSpPr>
          <p:nvPr/>
        </p:nvSpPr>
        <p:spPr>
          <a:xfrm>
            <a:off x="472555" y="533271"/>
            <a:ext cx="5597288" cy="287626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685800" lvl="3" indent="-342900">
              <a:buFont typeface="Wingdings" pitchFamily="2" charset="2"/>
              <a:buChar char="Ø"/>
            </a:pPr>
            <a:endParaRPr lang="en-IN" sz="1500" kern="0" dirty="0"/>
          </a:p>
        </p:txBody>
      </p:sp>
      <p:sp>
        <p:nvSpPr>
          <p:cNvPr id="5" name="Content Placeholder 2"/>
          <p:cNvSpPr txBox="1">
            <a:spLocks/>
          </p:cNvSpPr>
          <p:nvPr/>
        </p:nvSpPr>
        <p:spPr>
          <a:xfrm>
            <a:off x="477923" y="987574"/>
            <a:ext cx="8176680" cy="2970491"/>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685800" lvl="3"/>
            <a:endParaRPr lang="en-IN" sz="1600" dirty="0" smtClean="0">
              <a:solidFill>
                <a:schemeClr val="tx1"/>
              </a:solidFill>
            </a:endParaRPr>
          </a:p>
          <a:p>
            <a:pPr marL="685800" lvl="3">
              <a:buFont typeface="Wingdings" pitchFamily="2" charset="2"/>
              <a:buChar char="Ø"/>
            </a:pPr>
            <a:r>
              <a:rPr lang="en-IN" sz="1600" dirty="0" smtClean="0">
                <a:solidFill>
                  <a:schemeClr val="tx1"/>
                </a:solidFill>
              </a:rPr>
              <a:t>     </a:t>
            </a:r>
            <a:r>
              <a:rPr lang="en-IN" dirty="0" smtClean="0">
                <a:solidFill>
                  <a:schemeClr val="tx1"/>
                </a:solidFill>
              </a:rPr>
              <a:t>Hybrid with reusable components and classes</a:t>
            </a:r>
            <a:endParaRPr lang="en-IN" dirty="0">
              <a:solidFill>
                <a:schemeClr val="tx1"/>
              </a:solidFill>
            </a:endParaRPr>
          </a:p>
          <a:p>
            <a:pPr marL="685800" lvl="3">
              <a:buFont typeface="Wingdings" pitchFamily="2" charset="2"/>
              <a:buChar char="Ø"/>
            </a:pPr>
            <a:r>
              <a:rPr lang="en-IN" dirty="0">
                <a:solidFill>
                  <a:schemeClr val="tx1"/>
                </a:solidFill>
              </a:rPr>
              <a:t>    Cross Browser Testing</a:t>
            </a:r>
          </a:p>
          <a:p>
            <a:pPr marL="685800" lvl="3">
              <a:buFont typeface="Wingdings" pitchFamily="2" charset="2"/>
              <a:buChar char="Ø"/>
            </a:pPr>
            <a:r>
              <a:rPr lang="en-IN" dirty="0">
                <a:solidFill>
                  <a:schemeClr val="tx1"/>
                </a:solidFill>
              </a:rPr>
              <a:t>    New Selenium Customized functions</a:t>
            </a:r>
          </a:p>
          <a:p>
            <a:pPr marL="685800" lvl="3">
              <a:buFont typeface="Wingdings" pitchFamily="2" charset="2"/>
              <a:buChar char="Ø"/>
            </a:pPr>
            <a:r>
              <a:rPr lang="en-IN" dirty="0">
                <a:solidFill>
                  <a:schemeClr val="tx1"/>
                </a:solidFill>
              </a:rPr>
              <a:t>    Maven for Jar files version control</a:t>
            </a:r>
          </a:p>
          <a:p>
            <a:pPr marL="685800" lvl="3">
              <a:buFont typeface="Wingdings" pitchFamily="2" charset="2"/>
              <a:buChar char="Ø"/>
            </a:pPr>
            <a:r>
              <a:rPr lang="en-IN" dirty="0">
                <a:solidFill>
                  <a:schemeClr val="tx1"/>
                </a:solidFill>
              </a:rPr>
              <a:t>    Created dependencies for Jar files using Maven</a:t>
            </a:r>
          </a:p>
          <a:p>
            <a:pPr marL="685800" lvl="3">
              <a:buFont typeface="Wingdings" pitchFamily="2" charset="2"/>
              <a:buChar char="Ø"/>
            </a:pPr>
            <a:r>
              <a:rPr lang="en-IN" dirty="0">
                <a:solidFill>
                  <a:schemeClr val="tx1"/>
                </a:solidFill>
              </a:rPr>
              <a:t>    Git configuration</a:t>
            </a:r>
          </a:p>
          <a:p>
            <a:pPr marL="685800" lvl="3">
              <a:buFont typeface="Wingdings" pitchFamily="2" charset="2"/>
              <a:buChar char="Ø"/>
            </a:pPr>
            <a:r>
              <a:rPr lang="en-IN" dirty="0">
                <a:solidFill>
                  <a:schemeClr val="tx1"/>
                </a:solidFill>
              </a:rPr>
              <a:t>    Jenkins Integration</a:t>
            </a:r>
          </a:p>
          <a:p>
            <a:pPr marL="685800" lvl="3">
              <a:buFont typeface="Wingdings" pitchFamily="2" charset="2"/>
              <a:buChar char="Ø"/>
            </a:pPr>
            <a:r>
              <a:rPr lang="en-IN" dirty="0">
                <a:solidFill>
                  <a:schemeClr val="tx1"/>
                </a:solidFill>
              </a:rPr>
              <a:t>    Ready to use Frame work</a:t>
            </a:r>
          </a:p>
          <a:p>
            <a:pPr marL="342900" lvl="3"/>
            <a:endParaRPr lang="en-IN" sz="1500" dirty="0" smtClean="0">
              <a:solidFill>
                <a:schemeClr val="tx1"/>
              </a:solidFill>
            </a:endParaRPr>
          </a:p>
        </p:txBody>
      </p:sp>
    </p:spTree>
    <p:extLst>
      <p:ext uri="{BB962C8B-B14F-4D97-AF65-F5344CB8AC3E}">
        <p14:creationId xmlns="" xmlns:p14="http://schemas.microsoft.com/office/powerpoint/2010/main" val="113044248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1520" y="167479"/>
            <a:ext cx="8522091" cy="619442"/>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lgn="ctr"/>
            <a:r>
              <a:rPr lang="en-US" sz="3300" b="1" dirty="0">
                <a:solidFill>
                  <a:schemeClr val="tx2">
                    <a:lumMod val="60000"/>
                    <a:lumOff val="40000"/>
                  </a:schemeClr>
                </a:solidFill>
              </a:rPr>
              <a:t>Selenium Framework </a:t>
            </a:r>
            <a:r>
              <a:rPr lang="en-US" sz="3300" b="1" dirty="0" smtClean="0">
                <a:solidFill>
                  <a:schemeClr val="tx2">
                    <a:lumMod val="60000"/>
                    <a:lumOff val="40000"/>
                  </a:schemeClr>
                </a:solidFill>
              </a:rPr>
              <a:t>Integration</a:t>
            </a:r>
            <a:endParaRPr lang="en-IN" sz="3300" kern="0" dirty="0">
              <a:solidFill>
                <a:schemeClr val="tx2">
                  <a:lumMod val="60000"/>
                  <a:lumOff val="40000"/>
                </a:schemeClr>
              </a:solidFill>
            </a:endParaRPr>
          </a:p>
        </p:txBody>
      </p:sp>
      <p:sp>
        <p:nvSpPr>
          <p:cNvPr id="3" name="Content Placeholder 2"/>
          <p:cNvSpPr txBox="1">
            <a:spLocks/>
          </p:cNvSpPr>
          <p:nvPr/>
        </p:nvSpPr>
        <p:spPr>
          <a:xfrm>
            <a:off x="472555" y="533271"/>
            <a:ext cx="5597288" cy="287626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685800" lvl="3" indent="-342900">
              <a:buFont typeface="Wingdings" pitchFamily="2" charset="2"/>
              <a:buChar char="Ø"/>
            </a:pPr>
            <a:endParaRPr lang="en-IN" sz="1500" kern="0" dirty="0"/>
          </a:p>
        </p:txBody>
      </p:sp>
      <p:sp>
        <p:nvSpPr>
          <p:cNvPr id="5" name="Content Placeholder 2"/>
          <p:cNvSpPr txBox="1">
            <a:spLocks/>
          </p:cNvSpPr>
          <p:nvPr/>
        </p:nvSpPr>
        <p:spPr>
          <a:xfrm>
            <a:off x="1003832" y="1779662"/>
            <a:ext cx="7744632" cy="288032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2">
              <a:buNone/>
            </a:pPr>
            <a:r>
              <a:rPr lang="en-IN" sz="2000" b="1" dirty="0" smtClean="0">
                <a:solidFill>
                  <a:schemeClr val="tx1"/>
                </a:solidFill>
              </a:rPr>
              <a:t>Maven</a:t>
            </a:r>
            <a:r>
              <a:rPr lang="en-IN" sz="2000" b="1" dirty="0">
                <a:solidFill>
                  <a:schemeClr val="tx1"/>
                </a:solidFill>
              </a:rPr>
              <a:t>: </a:t>
            </a:r>
            <a:endParaRPr lang="en-IN" sz="2000" b="1" dirty="0" smtClean="0">
              <a:solidFill>
                <a:schemeClr val="tx1"/>
              </a:solidFill>
            </a:endParaRPr>
          </a:p>
          <a:p>
            <a:pPr marL="342900" lvl="2">
              <a:buNone/>
            </a:pPr>
            <a:r>
              <a:rPr lang="en-IN" sz="2000" dirty="0" smtClean="0">
                <a:solidFill>
                  <a:schemeClr val="tx1"/>
                </a:solidFill>
              </a:rPr>
              <a:t>Using </a:t>
            </a:r>
            <a:r>
              <a:rPr lang="en-IN" sz="2000" dirty="0">
                <a:solidFill>
                  <a:schemeClr val="tx1"/>
                </a:solidFill>
              </a:rPr>
              <a:t>Maven for build, execution and dependency purpose. Integrating the TestNG dependency in POM.xml file and running this POM.xml file using Jenkins</a:t>
            </a:r>
            <a:r>
              <a:rPr lang="en-IN" sz="2000" dirty="0" smtClean="0">
                <a:solidFill>
                  <a:schemeClr val="tx1"/>
                </a:solidFill>
              </a:rPr>
              <a:t>.</a:t>
            </a:r>
          </a:p>
          <a:p>
            <a:pPr marL="342900" lvl="2">
              <a:buNone/>
            </a:pPr>
            <a:endParaRPr lang="en-IN" sz="2000" dirty="0">
              <a:solidFill>
                <a:schemeClr val="tx1"/>
              </a:solidFill>
            </a:endParaRPr>
          </a:p>
          <a:p>
            <a:pPr marL="342900" lvl="2">
              <a:buNone/>
            </a:pPr>
            <a:r>
              <a:rPr lang="en-IN" sz="2000" b="1" dirty="0" smtClean="0">
                <a:solidFill>
                  <a:schemeClr val="tx1"/>
                </a:solidFill>
              </a:rPr>
              <a:t>Version Control Tool: </a:t>
            </a:r>
          </a:p>
          <a:p>
            <a:pPr marL="342900" lvl="2">
              <a:buNone/>
            </a:pPr>
            <a:r>
              <a:rPr lang="en-IN" sz="2000" dirty="0" smtClean="0">
                <a:solidFill>
                  <a:schemeClr val="tx1"/>
                </a:solidFill>
              </a:rPr>
              <a:t>We </a:t>
            </a:r>
            <a:r>
              <a:rPr lang="en-IN" sz="2000" dirty="0">
                <a:solidFill>
                  <a:schemeClr val="tx1"/>
                </a:solidFill>
              </a:rPr>
              <a:t>use Git as a repository to store our test scripts</a:t>
            </a:r>
            <a:r>
              <a:rPr lang="en-IN" sz="2000" dirty="0" smtClean="0">
                <a:solidFill>
                  <a:schemeClr val="tx1"/>
                </a:solidFill>
              </a:rPr>
              <a:t>.</a:t>
            </a:r>
          </a:p>
          <a:p>
            <a:pPr marL="342900" lvl="2">
              <a:buNone/>
            </a:pPr>
            <a:endParaRPr lang="en-IN" sz="2000" dirty="0">
              <a:solidFill>
                <a:schemeClr val="tx1"/>
              </a:solidFill>
            </a:endParaRPr>
          </a:p>
          <a:p>
            <a:pPr marL="342900" lvl="2">
              <a:buNone/>
            </a:pPr>
            <a:r>
              <a:rPr lang="en-IN" sz="2000" b="1" dirty="0" smtClean="0">
                <a:solidFill>
                  <a:schemeClr val="tx1"/>
                </a:solidFill>
              </a:rPr>
              <a:t>Jenkins: </a:t>
            </a:r>
          </a:p>
          <a:p>
            <a:pPr marL="342900" lvl="2">
              <a:buNone/>
            </a:pPr>
            <a:r>
              <a:rPr lang="en-IN" sz="2000" dirty="0" smtClean="0">
                <a:solidFill>
                  <a:schemeClr val="tx1"/>
                </a:solidFill>
              </a:rPr>
              <a:t>By </a:t>
            </a:r>
            <a:r>
              <a:rPr lang="en-IN" sz="2000" dirty="0">
                <a:solidFill>
                  <a:schemeClr val="tx1"/>
                </a:solidFill>
              </a:rPr>
              <a:t>using Jenkins CI (Continuous Integration) Tool, we execute test cases on daily basis and also for nightly execution based on the schedule. Test Result will be sent to the peers using Jenkins</a:t>
            </a:r>
            <a:r>
              <a:rPr lang="en-IN" sz="2000" dirty="0" smtClean="0">
                <a:solidFill>
                  <a:schemeClr val="tx1"/>
                </a:solidFill>
              </a:rPr>
              <a:t>.</a:t>
            </a:r>
            <a:endParaRPr lang="en-IN" sz="2000" dirty="0">
              <a:solidFill>
                <a:schemeClr val="tx1"/>
              </a:solidFill>
            </a:endParaRPr>
          </a:p>
        </p:txBody>
      </p:sp>
    </p:spTree>
    <p:extLst>
      <p:ext uri="{BB962C8B-B14F-4D97-AF65-F5344CB8AC3E}">
        <p14:creationId xmlns="" xmlns:p14="http://schemas.microsoft.com/office/powerpoint/2010/main" val="77336395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14405" y="512148"/>
            <a:ext cx="8522091" cy="619442"/>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lgn="ctr"/>
            <a:r>
              <a:rPr lang="en-US" sz="3300" b="1" dirty="0">
                <a:solidFill>
                  <a:schemeClr val="tx2">
                    <a:lumMod val="60000"/>
                    <a:lumOff val="40000"/>
                  </a:schemeClr>
                </a:solidFill>
              </a:rPr>
              <a:t>Selenium Framework Integration with CI Tool</a:t>
            </a:r>
            <a:endParaRPr lang="en-IN" sz="3300" kern="0" dirty="0">
              <a:solidFill>
                <a:schemeClr val="tx2">
                  <a:lumMod val="60000"/>
                  <a:lumOff val="40000"/>
                </a:schemeClr>
              </a:solidFill>
            </a:endParaRPr>
          </a:p>
        </p:txBody>
      </p:sp>
      <p:sp>
        <p:nvSpPr>
          <p:cNvPr id="3" name="Content Placeholder 2"/>
          <p:cNvSpPr txBox="1">
            <a:spLocks/>
          </p:cNvSpPr>
          <p:nvPr/>
        </p:nvSpPr>
        <p:spPr>
          <a:xfrm>
            <a:off x="472555" y="533271"/>
            <a:ext cx="5597288" cy="287626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685800" lvl="3" indent="-342900">
              <a:buFont typeface="Wingdings" pitchFamily="2" charset="2"/>
              <a:buChar char="Ø"/>
            </a:pPr>
            <a:endParaRPr lang="en-IN" sz="1500" kern="0" dirty="0"/>
          </a:p>
        </p:txBody>
      </p:sp>
      <p:sp>
        <p:nvSpPr>
          <p:cNvPr id="5" name="Content Placeholder 2"/>
          <p:cNvSpPr txBox="1">
            <a:spLocks/>
          </p:cNvSpPr>
          <p:nvPr/>
        </p:nvSpPr>
        <p:spPr>
          <a:xfrm>
            <a:off x="787808" y="1118716"/>
            <a:ext cx="8176680" cy="444922"/>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solidFill>
                <a:schemeClr val="tx1"/>
              </a:solidFill>
            </a:endParaRPr>
          </a:p>
          <a:p>
            <a:pPr marL="342900" lvl="2"/>
            <a:r>
              <a:rPr lang="en-IN" sz="2400" b="1" dirty="0" smtClean="0">
                <a:solidFill>
                  <a:schemeClr val="tx1"/>
                </a:solidFill>
              </a:rPr>
              <a:t>MAVEN Configuration</a:t>
            </a:r>
            <a:endParaRPr lang="en-IN" sz="2400" b="1" dirty="0">
              <a:solidFill>
                <a:schemeClr val="tx1"/>
              </a:solidFill>
            </a:endParaRPr>
          </a:p>
        </p:txBody>
      </p:sp>
      <p:pic>
        <p:nvPicPr>
          <p:cNvPr id="1026" name="Picture 2" descr="C:\Users\Deepika\OneDrive\Desktop\Maven Config ppt.png"/>
          <p:cNvPicPr>
            <a:picLocks noChangeAspect="1" noChangeArrowheads="1"/>
          </p:cNvPicPr>
          <p:nvPr/>
        </p:nvPicPr>
        <p:blipFill>
          <a:blip r:embed="rId3" cstate="print"/>
          <a:srcRect/>
          <a:stretch>
            <a:fillRect/>
          </a:stretch>
        </p:blipFill>
        <p:spPr bwMode="auto">
          <a:xfrm>
            <a:off x="1547664" y="1707654"/>
            <a:ext cx="7200800" cy="3168352"/>
          </a:xfrm>
          <a:prstGeom prst="rect">
            <a:avLst/>
          </a:prstGeom>
          <a:noFill/>
        </p:spPr>
      </p:pic>
    </p:spTree>
    <p:extLst>
      <p:ext uri="{BB962C8B-B14F-4D97-AF65-F5344CB8AC3E}">
        <p14:creationId xmlns="" xmlns:p14="http://schemas.microsoft.com/office/powerpoint/2010/main" val="34312071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20974" y="77274"/>
            <a:ext cx="7685900" cy="56989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lgn="ctr"/>
            <a:r>
              <a:rPr lang="en-IN" sz="3300" kern="0" dirty="0" smtClean="0">
                <a:solidFill>
                  <a:schemeClr val="tx2">
                    <a:lumMod val="60000"/>
                    <a:lumOff val="40000"/>
                  </a:schemeClr>
                </a:solidFill>
              </a:rPr>
              <a:t>  </a:t>
            </a:r>
            <a:r>
              <a:rPr lang="en-IN" sz="3300" b="1" dirty="0">
                <a:solidFill>
                  <a:schemeClr val="tx2">
                    <a:lumMod val="60000"/>
                    <a:lumOff val="40000"/>
                  </a:schemeClr>
                </a:solidFill>
              </a:rPr>
              <a:t>Project </a:t>
            </a:r>
            <a:r>
              <a:rPr lang="en-IN" sz="3300" b="1" dirty="0" smtClean="0">
                <a:solidFill>
                  <a:schemeClr val="tx2">
                    <a:lumMod val="60000"/>
                    <a:lumOff val="40000"/>
                  </a:schemeClr>
                </a:solidFill>
              </a:rPr>
              <a:t>Structure</a:t>
            </a:r>
            <a:endParaRPr lang="en-IN" sz="3300" kern="0" dirty="0">
              <a:solidFill>
                <a:schemeClr val="tx2">
                  <a:lumMod val="60000"/>
                  <a:lumOff val="40000"/>
                </a:schemeClr>
              </a:solidFill>
            </a:endParaRPr>
          </a:p>
        </p:txBody>
      </p:sp>
      <p:sp>
        <p:nvSpPr>
          <p:cNvPr id="3" name="Content Placeholder 2"/>
          <p:cNvSpPr txBox="1">
            <a:spLocks/>
          </p:cNvSpPr>
          <p:nvPr/>
        </p:nvSpPr>
        <p:spPr>
          <a:xfrm>
            <a:off x="472555" y="533271"/>
            <a:ext cx="5597288" cy="287626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685800" lvl="3" indent="-342900">
              <a:buFont typeface="Wingdings" pitchFamily="2" charset="2"/>
              <a:buChar char="Ø"/>
            </a:pPr>
            <a:endParaRPr lang="en-IN" sz="1500" kern="0" dirty="0"/>
          </a:p>
        </p:txBody>
      </p:sp>
      <p:sp>
        <p:nvSpPr>
          <p:cNvPr id="5" name="Content Placeholder 2"/>
          <p:cNvSpPr txBox="1">
            <a:spLocks/>
          </p:cNvSpPr>
          <p:nvPr/>
        </p:nvSpPr>
        <p:spPr>
          <a:xfrm>
            <a:off x="323528" y="627534"/>
            <a:ext cx="8176680" cy="72695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685800" lvl="3">
              <a:buFont typeface="Wingdings" pitchFamily="2" charset="2"/>
              <a:buChar char="Ø"/>
            </a:pPr>
            <a:r>
              <a:rPr lang="en-IN" sz="1500" b="1" dirty="0"/>
              <a:t>Page Object </a:t>
            </a:r>
            <a:r>
              <a:rPr lang="en-IN" sz="1500" dirty="0"/>
              <a:t>Model is a design pattern to create Object Repository for web UI elements. </a:t>
            </a:r>
          </a:p>
          <a:p>
            <a:pPr marL="342900" lvl="3"/>
            <a:endParaRPr lang="en-IN" sz="1500" dirty="0" smtClean="0"/>
          </a:p>
        </p:txBody>
      </p:sp>
      <p:grpSp>
        <p:nvGrpSpPr>
          <p:cNvPr id="7" name="Group 6"/>
          <p:cNvGrpSpPr/>
          <p:nvPr/>
        </p:nvGrpSpPr>
        <p:grpSpPr>
          <a:xfrm>
            <a:off x="1547664" y="1275606"/>
            <a:ext cx="5976664" cy="3744416"/>
            <a:chOff x="2358859" y="1779662"/>
            <a:chExt cx="4390782" cy="3232537"/>
          </a:xfrm>
        </p:grpSpPr>
        <p:pic>
          <p:nvPicPr>
            <p:cNvPr id="2052" name="Picture 4" descr="C:\Users\Deepika\OneDrive\Desktop\Project struct 1.png"/>
            <p:cNvPicPr>
              <a:picLocks noChangeAspect="1" noChangeArrowheads="1"/>
            </p:cNvPicPr>
            <p:nvPr/>
          </p:nvPicPr>
          <p:blipFill>
            <a:blip r:embed="rId3" cstate="print"/>
            <a:srcRect/>
            <a:stretch>
              <a:fillRect/>
            </a:stretch>
          </p:blipFill>
          <p:spPr bwMode="auto">
            <a:xfrm>
              <a:off x="2358859" y="1779662"/>
              <a:ext cx="2808312" cy="3183132"/>
            </a:xfrm>
            <a:prstGeom prst="rect">
              <a:avLst/>
            </a:prstGeom>
            <a:noFill/>
          </p:spPr>
        </p:pic>
        <p:pic>
          <p:nvPicPr>
            <p:cNvPr id="2053" name="Picture 5" descr="C:\Users\Deepika\OneDrive\Desktop\project struct 2.png"/>
            <p:cNvPicPr>
              <a:picLocks noChangeAspect="1" noChangeArrowheads="1"/>
            </p:cNvPicPr>
            <p:nvPr/>
          </p:nvPicPr>
          <p:blipFill>
            <a:blip r:embed="rId4" cstate="print"/>
            <a:srcRect/>
            <a:stretch>
              <a:fillRect/>
            </a:stretch>
          </p:blipFill>
          <p:spPr bwMode="auto">
            <a:xfrm>
              <a:off x="4716016" y="1779662"/>
              <a:ext cx="2033625" cy="3232537"/>
            </a:xfrm>
            <a:prstGeom prst="rect">
              <a:avLst/>
            </a:prstGeom>
            <a:noFill/>
          </p:spPr>
        </p:pic>
      </p:grpSp>
    </p:spTree>
    <p:extLst>
      <p:ext uri="{BB962C8B-B14F-4D97-AF65-F5344CB8AC3E}">
        <p14:creationId xmlns="" xmlns:p14="http://schemas.microsoft.com/office/powerpoint/2010/main" val="143378547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64331" y="167479"/>
            <a:ext cx="7541013" cy="985235"/>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lgn="ctr"/>
            <a:r>
              <a:rPr lang="en-IN" sz="3300" b="1" dirty="0" smtClean="0">
                <a:solidFill>
                  <a:schemeClr val="tx2">
                    <a:lumMod val="60000"/>
                    <a:lumOff val="40000"/>
                  </a:schemeClr>
                </a:solidFill>
              </a:rPr>
              <a:t>Action Driver Package</a:t>
            </a:r>
            <a:endParaRPr lang="en-IN" sz="3300" b="1" dirty="0">
              <a:solidFill>
                <a:schemeClr val="tx2">
                  <a:lumMod val="60000"/>
                  <a:lumOff val="40000"/>
                </a:schemeClr>
              </a:solidFill>
            </a:endParaRPr>
          </a:p>
          <a:p>
            <a:pPr marL="342900" lvl="3" algn="ctr"/>
            <a:endParaRPr lang="en-IN" sz="3300" kern="0" dirty="0">
              <a:solidFill>
                <a:schemeClr val="tx2">
                  <a:lumMod val="60000"/>
                  <a:lumOff val="40000"/>
                </a:schemeClr>
              </a:solidFill>
            </a:endParaRPr>
          </a:p>
        </p:txBody>
      </p:sp>
      <p:sp>
        <p:nvSpPr>
          <p:cNvPr id="3" name="Content Placeholder 2"/>
          <p:cNvSpPr txBox="1">
            <a:spLocks/>
          </p:cNvSpPr>
          <p:nvPr/>
        </p:nvSpPr>
        <p:spPr>
          <a:xfrm>
            <a:off x="472555" y="533271"/>
            <a:ext cx="5597288" cy="287626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685800" lvl="3" indent="-342900">
              <a:buFont typeface="Wingdings" pitchFamily="2" charset="2"/>
              <a:buChar char="Ø"/>
            </a:pPr>
            <a:endParaRPr lang="en-IN" sz="1500" kern="0" dirty="0"/>
          </a:p>
        </p:txBody>
      </p:sp>
      <p:sp>
        <p:nvSpPr>
          <p:cNvPr id="5" name="Content Placeholder 2"/>
          <p:cNvSpPr txBox="1">
            <a:spLocks/>
          </p:cNvSpPr>
          <p:nvPr/>
        </p:nvSpPr>
        <p:spPr>
          <a:xfrm>
            <a:off x="827584" y="737737"/>
            <a:ext cx="8176680" cy="537869"/>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342900" lvl="2"/>
            <a:r>
              <a:rPr lang="en-US" sz="1500" dirty="0"/>
              <a:t>ActionDriver class contains all generic functions/ customized functions like clicking on an element, verifying element or text,  Waitforelementpresent, </a:t>
            </a:r>
            <a:r>
              <a:rPr lang="en-US" sz="1500" dirty="0" smtClean="0"/>
              <a:t>mousehover </a:t>
            </a:r>
            <a:r>
              <a:rPr lang="en-US" sz="1500" dirty="0"/>
              <a:t>and rightclick etc</a:t>
            </a:r>
            <a:r>
              <a:rPr lang="en-US" sz="1500" dirty="0" smtClean="0"/>
              <a:t>.</a:t>
            </a:r>
            <a:endParaRPr lang="en-US" sz="1500" dirty="0"/>
          </a:p>
        </p:txBody>
      </p:sp>
      <p:pic>
        <p:nvPicPr>
          <p:cNvPr id="4098" name="Picture 2" descr="C:\Users\Deepika\OneDrive\Desktop\Actiondriver.png"/>
          <p:cNvPicPr>
            <a:picLocks noChangeAspect="1" noChangeArrowheads="1"/>
          </p:cNvPicPr>
          <p:nvPr/>
        </p:nvPicPr>
        <p:blipFill>
          <a:blip r:embed="rId3" cstate="print"/>
          <a:srcRect/>
          <a:stretch>
            <a:fillRect/>
          </a:stretch>
        </p:blipFill>
        <p:spPr bwMode="auto">
          <a:xfrm>
            <a:off x="1547664" y="1491630"/>
            <a:ext cx="7128792" cy="3240360"/>
          </a:xfrm>
          <a:prstGeom prst="rect">
            <a:avLst/>
          </a:prstGeom>
          <a:noFill/>
        </p:spPr>
      </p:pic>
    </p:spTree>
    <p:extLst>
      <p:ext uri="{BB962C8B-B14F-4D97-AF65-F5344CB8AC3E}">
        <p14:creationId xmlns="" xmlns:p14="http://schemas.microsoft.com/office/powerpoint/2010/main" val="1259122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64331" y="167479"/>
            <a:ext cx="7541013" cy="985235"/>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lgn="ctr"/>
            <a:r>
              <a:rPr lang="en-IN" sz="3300" b="1" dirty="0" smtClean="0">
                <a:solidFill>
                  <a:schemeClr val="tx2">
                    <a:lumMod val="60000"/>
                    <a:lumOff val="40000"/>
                  </a:schemeClr>
                </a:solidFill>
              </a:rPr>
              <a:t>Reports</a:t>
            </a:r>
            <a:endParaRPr lang="en-IN" sz="3300" b="1" dirty="0">
              <a:solidFill>
                <a:schemeClr val="tx2">
                  <a:lumMod val="60000"/>
                  <a:lumOff val="40000"/>
                </a:schemeClr>
              </a:solidFill>
            </a:endParaRPr>
          </a:p>
          <a:p>
            <a:pPr marL="342900" lvl="3" algn="ctr"/>
            <a:endParaRPr lang="en-IN" sz="3300" kern="0" dirty="0">
              <a:solidFill>
                <a:schemeClr val="tx2">
                  <a:lumMod val="60000"/>
                  <a:lumOff val="40000"/>
                </a:schemeClr>
              </a:solidFill>
            </a:endParaRPr>
          </a:p>
        </p:txBody>
      </p:sp>
      <p:sp>
        <p:nvSpPr>
          <p:cNvPr id="3" name="Content Placeholder 2"/>
          <p:cNvSpPr txBox="1">
            <a:spLocks/>
          </p:cNvSpPr>
          <p:nvPr/>
        </p:nvSpPr>
        <p:spPr>
          <a:xfrm>
            <a:off x="472555" y="533271"/>
            <a:ext cx="5597288" cy="287626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685800" lvl="3" indent="-342900">
              <a:buFont typeface="Wingdings" pitchFamily="2" charset="2"/>
              <a:buChar char="Ø"/>
            </a:pPr>
            <a:endParaRPr lang="en-IN" sz="1500" kern="0" dirty="0"/>
          </a:p>
        </p:txBody>
      </p:sp>
      <p:sp>
        <p:nvSpPr>
          <p:cNvPr id="5" name="Content Placeholder 2"/>
          <p:cNvSpPr txBox="1">
            <a:spLocks/>
          </p:cNvSpPr>
          <p:nvPr/>
        </p:nvSpPr>
        <p:spPr>
          <a:xfrm>
            <a:off x="859816" y="626040"/>
            <a:ext cx="8176680" cy="50555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2">
              <a:buNone/>
            </a:pPr>
            <a:r>
              <a:rPr lang="en-IN" sz="1500" dirty="0" smtClean="0"/>
              <a:t>Extent </a:t>
            </a:r>
            <a:r>
              <a:rPr lang="en-IN" sz="1500" dirty="0"/>
              <a:t>Reports is being used </a:t>
            </a:r>
            <a:r>
              <a:rPr lang="en-IN" sz="1500" dirty="0" smtClean="0"/>
              <a:t>for reporting </a:t>
            </a:r>
            <a:r>
              <a:rPr lang="en-IN" sz="1500" dirty="0"/>
              <a:t>purpose</a:t>
            </a:r>
            <a:r>
              <a:rPr lang="en-IN" sz="1500" dirty="0" smtClean="0"/>
              <a:t>.</a:t>
            </a:r>
          </a:p>
          <a:p>
            <a:pPr marL="342900" lvl="2">
              <a:buNone/>
            </a:pPr>
            <a:r>
              <a:rPr lang="en-IN" sz="1500" dirty="0" smtClean="0"/>
              <a:t>HTML Reports</a:t>
            </a:r>
            <a:endParaRPr lang="en-IN" sz="1500" dirty="0"/>
          </a:p>
        </p:txBody>
      </p:sp>
      <p:grpSp>
        <p:nvGrpSpPr>
          <p:cNvPr id="8" name="Group 7"/>
          <p:cNvGrpSpPr/>
          <p:nvPr/>
        </p:nvGrpSpPr>
        <p:grpSpPr>
          <a:xfrm>
            <a:off x="1265617" y="1275606"/>
            <a:ext cx="7668832" cy="3600401"/>
            <a:chOff x="1265617" y="1203598"/>
            <a:chExt cx="7668832" cy="3672409"/>
          </a:xfrm>
        </p:grpSpPr>
        <p:pic>
          <p:nvPicPr>
            <p:cNvPr id="2050" name="Picture 2" descr="C:\Users\Deepika\OneDrive\Desktop\html report 1.png"/>
            <p:cNvPicPr>
              <a:picLocks noChangeAspect="1" noChangeArrowheads="1"/>
            </p:cNvPicPr>
            <p:nvPr/>
          </p:nvPicPr>
          <p:blipFill>
            <a:blip r:embed="rId3" cstate="print"/>
            <a:srcRect/>
            <a:stretch>
              <a:fillRect/>
            </a:stretch>
          </p:blipFill>
          <p:spPr bwMode="auto">
            <a:xfrm>
              <a:off x="1265617" y="1203599"/>
              <a:ext cx="3738431" cy="3672408"/>
            </a:xfrm>
            <a:prstGeom prst="rect">
              <a:avLst/>
            </a:prstGeom>
            <a:noFill/>
          </p:spPr>
        </p:pic>
        <p:pic>
          <p:nvPicPr>
            <p:cNvPr id="2051" name="Picture 3" descr="C:\Users\Deepika\OneDrive\Desktop\Expanded reports.png"/>
            <p:cNvPicPr>
              <a:picLocks noChangeAspect="1" noChangeArrowheads="1"/>
            </p:cNvPicPr>
            <p:nvPr/>
          </p:nvPicPr>
          <p:blipFill>
            <a:blip r:embed="rId4" cstate="print"/>
            <a:srcRect/>
            <a:stretch>
              <a:fillRect/>
            </a:stretch>
          </p:blipFill>
          <p:spPr bwMode="auto">
            <a:xfrm>
              <a:off x="5004048" y="1203598"/>
              <a:ext cx="3930401" cy="3672408"/>
            </a:xfrm>
            <a:prstGeom prst="rect">
              <a:avLst/>
            </a:prstGeom>
            <a:noFill/>
          </p:spPr>
        </p:pic>
      </p:grpSp>
    </p:spTree>
    <p:extLst>
      <p:ext uri="{BB962C8B-B14F-4D97-AF65-F5344CB8AC3E}">
        <p14:creationId xmlns="" xmlns:p14="http://schemas.microsoft.com/office/powerpoint/2010/main" val="42724142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64331" y="167479"/>
            <a:ext cx="7541013" cy="985235"/>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lgn="ctr"/>
            <a:r>
              <a:rPr lang="en-IN" sz="3300" b="1" dirty="0" smtClean="0">
                <a:solidFill>
                  <a:schemeClr val="tx2">
                    <a:lumMod val="60000"/>
                    <a:lumOff val="40000"/>
                  </a:schemeClr>
                </a:solidFill>
              </a:rPr>
              <a:t>Reports</a:t>
            </a:r>
            <a:endParaRPr lang="en-IN" sz="3300" b="1" dirty="0">
              <a:solidFill>
                <a:schemeClr val="tx2">
                  <a:lumMod val="60000"/>
                  <a:lumOff val="40000"/>
                </a:schemeClr>
              </a:solidFill>
            </a:endParaRPr>
          </a:p>
          <a:p>
            <a:pPr marL="342900" lvl="3" algn="ctr"/>
            <a:endParaRPr lang="en-IN" sz="3300" kern="0" dirty="0">
              <a:solidFill>
                <a:schemeClr val="tx2">
                  <a:lumMod val="60000"/>
                  <a:lumOff val="40000"/>
                </a:schemeClr>
              </a:solidFill>
            </a:endParaRPr>
          </a:p>
        </p:txBody>
      </p:sp>
      <p:sp>
        <p:nvSpPr>
          <p:cNvPr id="3" name="Content Placeholder 2"/>
          <p:cNvSpPr txBox="1">
            <a:spLocks/>
          </p:cNvSpPr>
          <p:nvPr/>
        </p:nvSpPr>
        <p:spPr>
          <a:xfrm>
            <a:off x="472555" y="533271"/>
            <a:ext cx="5597288" cy="287626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685800" lvl="3" indent="-342900">
              <a:buFont typeface="Wingdings" pitchFamily="2" charset="2"/>
              <a:buChar char="Ø"/>
            </a:pPr>
            <a:endParaRPr lang="en-IN" sz="1500" kern="0" dirty="0"/>
          </a:p>
        </p:txBody>
      </p:sp>
      <p:sp>
        <p:nvSpPr>
          <p:cNvPr id="5" name="Content Placeholder 2"/>
          <p:cNvSpPr txBox="1">
            <a:spLocks/>
          </p:cNvSpPr>
          <p:nvPr/>
        </p:nvSpPr>
        <p:spPr>
          <a:xfrm>
            <a:off x="859816" y="554032"/>
            <a:ext cx="8176680" cy="50555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2">
              <a:buNone/>
            </a:pPr>
            <a:r>
              <a:rPr lang="en-IN" sz="1500" dirty="0" smtClean="0"/>
              <a:t>TestNG Reports</a:t>
            </a:r>
            <a:endParaRPr lang="en-IN" sz="1500" dirty="0"/>
          </a:p>
        </p:txBody>
      </p:sp>
      <p:pic>
        <p:nvPicPr>
          <p:cNvPr id="2" name="Picture 2" descr="C:\Users\Deepika\OneDrive\Desktop\TestNG reports1.png"/>
          <p:cNvPicPr>
            <a:picLocks noChangeAspect="1" noChangeArrowheads="1"/>
          </p:cNvPicPr>
          <p:nvPr/>
        </p:nvPicPr>
        <p:blipFill>
          <a:blip r:embed="rId3" cstate="print"/>
          <a:srcRect/>
          <a:stretch>
            <a:fillRect/>
          </a:stretch>
        </p:blipFill>
        <p:spPr bwMode="auto">
          <a:xfrm>
            <a:off x="1370905" y="1131590"/>
            <a:ext cx="7521575" cy="3795713"/>
          </a:xfrm>
          <a:prstGeom prst="rect">
            <a:avLst/>
          </a:prstGeom>
          <a:noFill/>
        </p:spPr>
      </p:pic>
    </p:spTree>
    <p:extLst>
      <p:ext uri="{BB962C8B-B14F-4D97-AF65-F5344CB8AC3E}">
        <p14:creationId xmlns="" xmlns:p14="http://schemas.microsoft.com/office/powerpoint/2010/main" val="427241422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64331" y="553558"/>
            <a:ext cx="8522091" cy="578032"/>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lgn="ctr"/>
            <a:r>
              <a:rPr lang="en-US" sz="3300" b="1" dirty="0" smtClean="0">
                <a:solidFill>
                  <a:schemeClr val="tx2">
                    <a:lumMod val="60000"/>
                    <a:lumOff val="40000"/>
                  </a:schemeClr>
                </a:solidFill>
              </a:rPr>
              <a:t>Steps to Create Framework from Scratch</a:t>
            </a:r>
            <a:endParaRPr lang="en-IN" sz="3300" kern="0" dirty="0">
              <a:solidFill>
                <a:schemeClr val="tx2">
                  <a:lumMod val="60000"/>
                  <a:lumOff val="40000"/>
                </a:schemeClr>
              </a:solidFill>
            </a:endParaRPr>
          </a:p>
        </p:txBody>
      </p:sp>
      <p:sp>
        <p:nvSpPr>
          <p:cNvPr id="3" name="Content Placeholder 2"/>
          <p:cNvSpPr txBox="1">
            <a:spLocks/>
          </p:cNvSpPr>
          <p:nvPr/>
        </p:nvSpPr>
        <p:spPr>
          <a:xfrm>
            <a:off x="472555" y="533271"/>
            <a:ext cx="5597288" cy="287626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685800" lvl="3" indent="-342900">
              <a:buFont typeface="Wingdings" pitchFamily="2" charset="2"/>
              <a:buChar char="Ø"/>
            </a:pPr>
            <a:endParaRPr lang="en-IN" sz="1500" kern="0" dirty="0"/>
          </a:p>
        </p:txBody>
      </p:sp>
      <p:sp>
        <p:nvSpPr>
          <p:cNvPr id="9" name="Content Placeholder 2"/>
          <p:cNvSpPr txBox="1">
            <a:spLocks/>
          </p:cNvSpPr>
          <p:nvPr/>
        </p:nvSpPr>
        <p:spPr>
          <a:xfrm>
            <a:off x="1147848" y="1422037"/>
            <a:ext cx="8176680" cy="2517865"/>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solidFill>
                <a:schemeClr val="tx1"/>
              </a:solidFill>
            </a:endParaRPr>
          </a:p>
          <a:p>
            <a:pPr marL="342900" lvl="2">
              <a:buNone/>
            </a:pPr>
            <a:r>
              <a:rPr lang="en-US" sz="1500" b="1" dirty="0" smtClean="0">
                <a:solidFill>
                  <a:schemeClr val="tx1"/>
                </a:solidFill>
              </a:rPr>
              <a:t>You can follow below Steps:</a:t>
            </a:r>
          </a:p>
          <a:p>
            <a:pPr marL="342900" lvl="2">
              <a:buNone/>
            </a:pPr>
            <a:endParaRPr lang="en-US" b="1" dirty="0" smtClean="0">
              <a:solidFill>
                <a:schemeClr val="tx1"/>
              </a:solidFill>
            </a:endParaRPr>
          </a:p>
          <a:p>
            <a:pPr marL="342900" lvl="2"/>
            <a:r>
              <a:rPr lang="en-US" dirty="0" smtClean="0">
                <a:solidFill>
                  <a:schemeClr val="tx1"/>
                </a:solidFill>
              </a:rPr>
              <a:t> Create Maven Project</a:t>
            </a:r>
          </a:p>
          <a:p>
            <a:pPr marL="342900" lvl="2"/>
            <a:r>
              <a:rPr lang="en-US" dirty="0" smtClean="0">
                <a:solidFill>
                  <a:schemeClr val="tx1"/>
                </a:solidFill>
              </a:rPr>
              <a:t> Update pom.xml</a:t>
            </a:r>
          </a:p>
          <a:p>
            <a:pPr marL="342900" lvl="2"/>
            <a:r>
              <a:rPr lang="en-US" dirty="0" smtClean="0">
                <a:solidFill>
                  <a:schemeClr val="tx1"/>
                </a:solidFill>
              </a:rPr>
              <a:t> Create Basic Test Class and Page Objects</a:t>
            </a:r>
          </a:p>
          <a:p>
            <a:pPr marL="342900" lvl="2"/>
            <a:r>
              <a:rPr lang="en-IN" dirty="0" smtClean="0">
                <a:solidFill>
                  <a:schemeClr val="tx1"/>
                </a:solidFill>
              </a:rPr>
              <a:t> Create Reusable Methods and Functions</a:t>
            </a:r>
            <a:endParaRPr lang="en-US" dirty="0" smtClean="0">
              <a:solidFill>
                <a:schemeClr val="tx1"/>
              </a:solidFill>
            </a:endParaRPr>
          </a:p>
          <a:p>
            <a:pPr marL="342900" lvl="2"/>
            <a:r>
              <a:rPr lang="en-US" dirty="0" smtClean="0">
                <a:solidFill>
                  <a:schemeClr val="tx1"/>
                </a:solidFill>
              </a:rPr>
              <a:t> Create Test Cases</a:t>
            </a:r>
          </a:p>
          <a:p>
            <a:pPr marL="342900" lvl="2"/>
            <a:r>
              <a:rPr lang="en-US" dirty="0" smtClean="0">
                <a:solidFill>
                  <a:schemeClr val="tx1"/>
                </a:solidFill>
              </a:rPr>
              <a:t> Run test cases on desired browser</a:t>
            </a:r>
          </a:p>
          <a:p>
            <a:pPr marL="342900" lvl="2"/>
            <a:r>
              <a:rPr lang="en-US" dirty="0" smtClean="0">
                <a:solidFill>
                  <a:schemeClr val="tx1"/>
                </a:solidFill>
              </a:rPr>
              <a:t> Adding new test cases.</a:t>
            </a:r>
            <a:endParaRPr lang="en-IN" dirty="0">
              <a:solidFill>
                <a:schemeClr val="tx1"/>
              </a:solidFill>
            </a:endParaRPr>
          </a:p>
        </p:txBody>
      </p:sp>
    </p:spTree>
    <p:extLst>
      <p:ext uri="{BB962C8B-B14F-4D97-AF65-F5344CB8AC3E}">
        <p14:creationId xmlns="" xmlns:p14="http://schemas.microsoft.com/office/powerpoint/2010/main" val="343120714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3768" y="1923678"/>
            <a:ext cx="4408964" cy="646331"/>
          </a:xfrm>
          <a:prstGeom prst="rect">
            <a:avLst/>
          </a:prstGeom>
          <a:noFill/>
        </p:spPr>
        <p:txBody>
          <a:bodyPr wrap="none" rtlCol="0">
            <a:spAutoFit/>
          </a:bodyPr>
          <a:lstStyle/>
          <a:p>
            <a:r>
              <a:rPr lang="en-IN" sz="3600" dirty="0" smtClean="0">
                <a:solidFill>
                  <a:schemeClr val="tx2">
                    <a:lumMod val="60000"/>
                    <a:lumOff val="40000"/>
                  </a:schemeClr>
                </a:solidFill>
              </a:rPr>
              <a:t>Any Questions Please?</a:t>
            </a:r>
            <a:endParaRPr lang="en-US" sz="36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85700"/>
            <a:ext cx="7498080" cy="857250"/>
          </a:xfrm>
        </p:spPr>
        <p:txBody>
          <a:bodyPr/>
          <a:lstStyle/>
          <a:p>
            <a:r>
              <a:rPr lang="en-IN" dirty="0" smtClean="0"/>
              <a:t>			Agenda</a:t>
            </a:r>
            <a:endParaRPr lang="en-US" dirty="0"/>
          </a:p>
        </p:txBody>
      </p:sp>
      <p:sp>
        <p:nvSpPr>
          <p:cNvPr id="5" name="Content Placeholder 2"/>
          <p:cNvSpPr txBox="1">
            <a:spLocks noGrp="1"/>
          </p:cNvSpPr>
          <p:nvPr>
            <p:ph idx="1"/>
          </p:nvPr>
        </p:nvSpPr>
        <p:spPr>
          <a:xfrm>
            <a:off x="395537" y="1923678"/>
            <a:ext cx="7992887" cy="24482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457200" lvl="3"/>
            <a:endParaRPr lang="en-IN" sz="4400" b="1" dirty="0">
              <a:solidFill>
                <a:schemeClr val="tx1"/>
              </a:solidFill>
            </a:endParaRPr>
          </a:p>
          <a:p>
            <a:pPr marL="457200" lvl="3"/>
            <a:endParaRPr lang="en-IN" sz="2000" dirty="0" smtClean="0">
              <a:solidFill>
                <a:schemeClr val="tx1"/>
              </a:solidFill>
            </a:endParaRPr>
          </a:p>
          <a:p>
            <a:pPr marL="914400" lvl="3" indent="-457200">
              <a:buFont typeface="Wingdings" panose="05000000000000000000" pitchFamily="2" charset="2"/>
              <a:buChar char="Ø"/>
            </a:pPr>
            <a:endParaRPr lang="en-IN" sz="2000" dirty="0" smtClean="0">
              <a:solidFill>
                <a:schemeClr val="tx1"/>
              </a:solidFill>
            </a:endParaRPr>
          </a:p>
          <a:p>
            <a:pPr marL="914400" lvl="3">
              <a:buFont typeface="Wingdings" pitchFamily="2" charset="2"/>
              <a:buChar char="Ø"/>
            </a:pPr>
            <a:r>
              <a:rPr lang="en-IN" sz="2800" dirty="0">
                <a:solidFill>
                  <a:schemeClr val="tx1"/>
                </a:solidFill>
              </a:rPr>
              <a:t> </a:t>
            </a:r>
            <a:r>
              <a:rPr lang="en-IN" sz="2800" dirty="0" smtClean="0">
                <a:solidFill>
                  <a:schemeClr val="tx1"/>
                </a:solidFill>
              </a:rPr>
              <a:t>   Brief </a:t>
            </a:r>
            <a:r>
              <a:rPr lang="en-IN" sz="2800" dirty="0">
                <a:solidFill>
                  <a:schemeClr val="tx1"/>
                </a:solidFill>
              </a:rPr>
              <a:t>Introduction about Selenium</a:t>
            </a:r>
          </a:p>
          <a:p>
            <a:pPr marL="914400" lvl="3">
              <a:buFont typeface="Wingdings" pitchFamily="2" charset="2"/>
              <a:buChar char="Ø"/>
            </a:pPr>
            <a:r>
              <a:rPr lang="en-IN" sz="2800" dirty="0">
                <a:solidFill>
                  <a:schemeClr val="tx1"/>
                </a:solidFill>
              </a:rPr>
              <a:t>    What is a TEST Automation Framework? </a:t>
            </a:r>
          </a:p>
          <a:p>
            <a:pPr marL="914400" lvl="3">
              <a:buFont typeface="Wingdings" pitchFamily="2" charset="2"/>
              <a:buChar char="Ø"/>
            </a:pPr>
            <a:r>
              <a:rPr lang="en-IN" sz="2800" dirty="0">
                <a:solidFill>
                  <a:schemeClr val="tx1"/>
                </a:solidFill>
              </a:rPr>
              <a:t>    What is </a:t>
            </a:r>
            <a:r>
              <a:rPr lang="en-IN" sz="2800" dirty="0" smtClean="0">
                <a:solidFill>
                  <a:schemeClr val="tx1"/>
                </a:solidFill>
              </a:rPr>
              <a:t>Hybrid </a:t>
            </a:r>
            <a:r>
              <a:rPr lang="en-IN" sz="2800" dirty="0">
                <a:solidFill>
                  <a:schemeClr val="tx1"/>
                </a:solidFill>
              </a:rPr>
              <a:t>Testing and why</a:t>
            </a:r>
            <a:r>
              <a:rPr lang="en-IN" sz="2800" dirty="0" smtClean="0">
                <a:solidFill>
                  <a:schemeClr val="tx1"/>
                </a:solidFill>
              </a:rPr>
              <a:t>?</a:t>
            </a:r>
          </a:p>
          <a:p>
            <a:pPr marL="914400" lvl="3">
              <a:buFont typeface="Wingdings" pitchFamily="2" charset="2"/>
              <a:buChar char="Ø"/>
            </a:pPr>
            <a:r>
              <a:rPr lang="en-IN" sz="2800" dirty="0" smtClean="0">
                <a:solidFill>
                  <a:schemeClr val="tx1"/>
                </a:solidFill>
              </a:rPr>
              <a:t>    Framework Design</a:t>
            </a:r>
            <a:endParaRPr lang="en-IN" sz="2800" dirty="0">
              <a:solidFill>
                <a:schemeClr val="tx1"/>
              </a:solidFill>
            </a:endParaRPr>
          </a:p>
          <a:p>
            <a:pPr marL="914400" lvl="3">
              <a:buFont typeface="Wingdings" pitchFamily="2" charset="2"/>
              <a:buChar char="Ø"/>
            </a:pPr>
            <a:r>
              <a:rPr lang="en-IN" sz="2800" dirty="0">
                <a:solidFill>
                  <a:schemeClr val="tx1"/>
                </a:solidFill>
              </a:rPr>
              <a:t>    Framework Components</a:t>
            </a:r>
          </a:p>
          <a:p>
            <a:pPr marL="914400" lvl="3">
              <a:buFont typeface="Wingdings" pitchFamily="2" charset="2"/>
              <a:buChar char="Ø"/>
            </a:pPr>
            <a:r>
              <a:rPr lang="en-IN" sz="2800" dirty="0">
                <a:solidFill>
                  <a:schemeClr val="tx1"/>
                </a:solidFill>
              </a:rPr>
              <a:t>    Key </a:t>
            </a:r>
            <a:r>
              <a:rPr lang="en-IN" sz="2800" dirty="0" smtClean="0">
                <a:solidFill>
                  <a:schemeClr val="tx1"/>
                </a:solidFill>
              </a:rPr>
              <a:t>Enhancements in Framework</a:t>
            </a:r>
          </a:p>
          <a:p>
            <a:pPr marL="914400" lvl="3">
              <a:buFont typeface="Wingdings" pitchFamily="2" charset="2"/>
              <a:buChar char="Ø"/>
            </a:pPr>
            <a:r>
              <a:rPr lang="en-IN" sz="2800" dirty="0" smtClean="0">
                <a:solidFill>
                  <a:schemeClr val="tx1"/>
                </a:solidFill>
              </a:rPr>
              <a:t>    Steps to Create framework from Scratch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3888" y="2067694"/>
            <a:ext cx="2867260" cy="646331"/>
          </a:xfrm>
          <a:prstGeom prst="rect">
            <a:avLst/>
          </a:prstGeom>
          <a:noFill/>
        </p:spPr>
        <p:txBody>
          <a:bodyPr wrap="none" rtlCol="0">
            <a:spAutoFit/>
          </a:bodyPr>
          <a:lstStyle/>
          <a:p>
            <a:r>
              <a:rPr lang="en-IN" sz="3600" dirty="0" smtClean="0">
                <a:solidFill>
                  <a:schemeClr val="tx2">
                    <a:lumMod val="60000"/>
                    <a:lumOff val="40000"/>
                  </a:schemeClr>
                </a:solidFill>
              </a:rPr>
              <a:t>Thanks You…!</a:t>
            </a:r>
            <a:endParaRPr lang="en-US" sz="3600" dirty="0">
              <a:solidFill>
                <a:schemeClr val="tx2">
                  <a:lumMod val="60000"/>
                  <a:lumOff val="40000"/>
                </a:schemeClr>
              </a:solidFill>
            </a:endParaRPr>
          </a:p>
        </p:txBody>
      </p:sp>
      <p:sp>
        <p:nvSpPr>
          <p:cNvPr id="3" name="TextBox 2"/>
          <p:cNvSpPr txBox="1"/>
          <p:nvPr/>
        </p:nvSpPr>
        <p:spPr>
          <a:xfrm>
            <a:off x="6444208" y="3723878"/>
            <a:ext cx="1460208" cy="923330"/>
          </a:xfrm>
          <a:prstGeom prst="rect">
            <a:avLst/>
          </a:prstGeom>
          <a:noFill/>
        </p:spPr>
        <p:txBody>
          <a:bodyPr wrap="none" rtlCol="0">
            <a:spAutoFit/>
          </a:bodyPr>
          <a:lstStyle/>
          <a:p>
            <a:r>
              <a:rPr lang="en-IN" dirty="0" smtClean="0"/>
              <a:t>Presented by </a:t>
            </a:r>
          </a:p>
          <a:p>
            <a:r>
              <a:rPr lang="en-IN" dirty="0" smtClean="0"/>
              <a:t>  Deepika R.</a:t>
            </a:r>
          </a:p>
          <a:p>
            <a:endParaRPr lang="en-US" dirty="0"/>
          </a:p>
        </p:txBody>
      </p:sp>
      <p:pic>
        <p:nvPicPr>
          <p:cNvPr id="5" name="Picture 2" descr="C:\Users\Deepika\OneDrive\Desktop\Deepika\m10 loogo.jpg"/>
          <p:cNvPicPr>
            <a:picLocks noChangeAspect="1" noChangeArrowheads="1"/>
          </p:cNvPicPr>
          <p:nvPr/>
        </p:nvPicPr>
        <p:blipFill>
          <a:blip r:embed="rId2" cstate="print"/>
          <a:srcRect/>
          <a:stretch>
            <a:fillRect/>
          </a:stretch>
        </p:blipFill>
        <p:spPr bwMode="auto">
          <a:xfrm>
            <a:off x="7680766" y="0"/>
            <a:ext cx="1463233" cy="105958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448" y="-13692"/>
            <a:ext cx="7498080" cy="857250"/>
          </a:xfrm>
        </p:spPr>
        <p:txBody>
          <a:bodyPr>
            <a:normAutofit/>
          </a:bodyPr>
          <a:lstStyle/>
          <a:p>
            <a:r>
              <a:rPr lang="en-IN" dirty="0" smtClean="0">
                <a:solidFill>
                  <a:schemeClr val="tx2">
                    <a:lumMod val="60000"/>
                    <a:lumOff val="40000"/>
                  </a:schemeClr>
                </a:solidFill>
              </a:rPr>
              <a:t>Selenium and It’s History</a:t>
            </a:r>
            <a:endParaRPr lang="en-US" dirty="0">
              <a:solidFill>
                <a:schemeClr val="tx2">
                  <a:lumMod val="60000"/>
                  <a:lumOff val="40000"/>
                </a:schemeClr>
              </a:solidFill>
            </a:endParaRPr>
          </a:p>
        </p:txBody>
      </p:sp>
      <p:pic>
        <p:nvPicPr>
          <p:cNvPr id="4" name="Content Placeholder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48063" y="2344640"/>
            <a:ext cx="3960441" cy="2747390"/>
          </a:xfrm>
          <a:prstGeom prst="rect">
            <a:avLst/>
          </a:prstGeom>
        </p:spPr>
      </p:pic>
      <p:sp>
        <p:nvSpPr>
          <p:cNvPr id="3" name="Content Placeholder 2"/>
          <p:cNvSpPr>
            <a:spLocks noGrp="1"/>
          </p:cNvSpPr>
          <p:nvPr>
            <p:ph idx="1"/>
          </p:nvPr>
        </p:nvSpPr>
        <p:spPr>
          <a:xfrm>
            <a:off x="251520" y="843559"/>
            <a:ext cx="8640960" cy="3888431"/>
          </a:xfrm>
        </p:spPr>
        <p:txBody>
          <a:bodyPr>
            <a:noAutofit/>
          </a:bodyPr>
          <a:lstStyle/>
          <a:p>
            <a:pPr marL="914400" lvl="3">
              <a:buFont typeface="Wingdings" pitchFamily="2" charset="2"/>
              <a:buChar char="Ø"/>
            </a:pPr>
            <a:r>
              <a:rPr lang="en-IN" dirty="0" smtClean="0"/>
              <a:t>Selenium is a free (open source) automated testing suite for web applications across different browsers and platforms. Selenium is not just a single tool but a suite of software's, each catering to different testing needs of an organization. It has four components.</a:t>
            </a:r>
          </a:p>
          <a:p>
            <a:pPr marL="914400" lvl="3">
              <a:buFont typeface="Wingdings" pitchFamily="2" charset="2"/>
              <a:buChar char="Ø"/>
            </a:pPr>
            <a:r>
              <a:rPr lang="en-IN" dirty="0" smtClean="0"/>
              <a:t>Selenium Integrated Development Environment (IDE)</a:t>
            </a:r>
          </a:p>
          <a:p>
            <a:pPr marL="914400" lvl="3">
              <a:buFont typeface="Wingdings" pitchFamily="2" charset="2"/>
              <a:buChar char="Ø"/>
            </a:pPr>
            <a:r>
              <a:rPr lang="en-IN" dirty="0" smtClean="0"/>
              <a:t>Selenium Remote Control (RC)</a:t>
            </a:r>
          </a:p>
          <a:p>
            <a:pPr marL="914400" lvl="3">
              <a:buFont typeface="Wingdings" pitchFamily="2" charset="2"/>
              <a:buChar char="Ø"/>
            </a:pPr>
            <a:r>
              <a:rPr lang="en-IN" dirty="0" smtClean="0"/>
              <a:t>WebDriver</a:t>
            </a:r>
          </a:p>
          <a:p>
            <a:pPr marL="914400" lvl="3">
              <a:buFont typeface="Wingdings" pitchFamily="2" charset="2"/>
              <a:buChar char="Ø"/>
            </a:pPr>
            <a:r>
              <a:rPr lang="en-IN" dirty="0" smtClean="0"/>
              <a:t>Selenium Grid</a:t>
            </a:r>
            <a:endParaRPr lang="en-US" dirty="0" smtClean="0"/>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tx2">
                    <a:lumMod val="60000"/>
                    <a:lumOff val="40000"/>
                  </a:schemeClr>
                </a:solidFill>
              </a:rPr>
              <a:t>Selenium Supporting Environment</a:t>
            </a:r>
            <a:endParaRPr lang="en-US" sz="3600" dirty="0">
              <a:solidFill>
                <a:schemeClr val="tx2">
                  <a:lumMod val="60000"/>
                  <a:lumOff val="40000"/>
                </a:schemeClr>
              </a:solidFill>
            </a:endParaRPr>
          </a:p>
        </p:txBody>
      </p:sp>
      <p:sp>
        <p:nvSpPr>
          <p:cNvPr id="3" name="Content Placeholder 2"/>
          <p:cNvSpPr>
            <a:spLocks noGrp="1"/>
          </p:cNvSpPr>
          <p:nvPr>
            <p:ph idx="1"/>
          </p:nvPr>
        </p:nvSpPr>
        <p:spPr>
          <a:xfrm>
            <a:off x="395536" y="1145062"/>
            <a:ext cx="8280920" cy="3442912"/>
          </a:xfrm>
        </p:spPr>
        <p:txBody>
          <a:bodyPr>
            <a:normAutofit lnSpcReduction="10000"/>
          </a:bodyPr>
          <a:lstStyle/>
          <a:p>
            <a:pPr marL="914400" lvl="3">
              <a:buFont typeface="Wingdings" pitchFamily="2" charset="2"/>
              <a:buChar char="Ø"/>
            </a:pPr>
            <a:r>
              <a:rPr lang="en-IN" sz="2400" dirty="0" smtClean="0"/>
              <a:t>Operating Environment -  MS Windows, Linux, Apple OX</a:t>
            </a:r>
          </a:p>
          <a:p>
            <a:pPr marL="914400" lvl="3">
              <a:buFont typeface="Wingdings" pitchFamily="2" charset="2"/>
              <a:buChar char="Ø"/>
            </a:pPr>
            <a:r>
              <a:rPr lang="en-IN" sz="2400" dirty="0" smtClean="0"/>
              <a:t>Programming Languages:</a:t>
            </a:r>
          </a:p>
          <a:p>
            <a:pPr marL="914400" lvl="3">
              <a:buFont typeface="Wingdings" pitchFamily="2" charset="2"/>
              <a:buChar char="Ø"/>
            </a:pPr>
            <a:endParaRPr lang="en-IN" sz="2400" dirty="0" smtClean="0"/>
          </a:p>
          <a:p>
            <a:pPr marL="914400" lvl="3">
              <a:buNone/>
            </a:pPr>
            <a:endParaRPr lang="en-IN" sz="2400" dirty="0" smtClean="0"/>
          </a:p>
          <a:p>
            <a:pPr marL="914400" lvl="3">
              <a:buNone/>
            </a:pPr>
            <a:endParaRPr lang="en-IN" sz="2400" dirty="0" smtClean="0"/>
          </a:p>
          <a:p>
            <a:pPr marL="914400" lvl="3">
              <a:buFont typeface="Wingdings" pitchFamily="2" charset="2"/>
              <a:buChar char="Ø"/>
            </a:pPr>
            <a:endParaRPr lang="en-IN" sz="2400" dirty="0" smtClean="0"/>
          </a:p>
          <a:p>
            <a:pPr marL="914400" lvl="3">
              <a:buFont typeface="Wingdings" pitchFamily="2" charset="2"/>
              <a:buChar char="Ø"/>
            </a:pPr>
            <a:r>
              <a:rPr lang="en-IN" sz="2400" dirty="0" smtClean="0"/>
              <a:t>Application Environment – Web Based and Mobile Based web applications which has web forms.</a:t>
            </a:r>
          </a:p>
          <a:p>
            <a:pPr marL="914400" lvl="3">
              <a:buNone/>
            </a:pPr>
            <a:endParaRPr lang="en-IN" sz="2400" dirty="0" smtClean="0"/>
          </a:p>
          <a:p>
            <a:endParaRPr lang="en-US" dirty="0"/>
          </a:p>
        </p:txBody>
      </p:sp>
      <p:pic>
        <p:nvPicPr>
          <p:cNvPr id="7" name="Picture 6"/>
          <p:cNvPicPr>
            <a:picLocks noChangeAspect="1"/>
          </p:cNvPicPr>
          <p:nvPr/>
        </p:nvPicPr>
        <p:blipFill>
          <a:blip r:embed="rId2" cstate="print"/>
          <a:stretch>
            <a:fillRect/>
          </a:stretch>
        </p:blipFill>
        <p:spPr>
          <a:xfrm>
            <a:off x="1547664" y="1995686"/>
            <a:ext cx="6480720" cy="133816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3" algn="l" rtl="0">
              <a:spcBef>
                <a:spcPct val="0"/>
              </a:spcBef>
            </a:pPr>
            <a:r>
              <a:rPr lang="en-IN" sz="3100" b="1" dirty="0" smtClean="0">
                <a:solidFill>
                  <a:schemeClr val="tx2">
                    <a:lumMod val="60000"/>
                    <a:lumOff val="40000"/>
                  </a:schemeClr>
                </a:solidFill>
              </a:rPr>
              <a:t>What is a TEST Automation Framework?</a:t>
            </a:r>
            <a:r>
              <a:rPr lang="en-IN" sz="4400" b="1" dirty="0" smtClean="0">
                <a:solidFill>
                  <a:schemeClr val="tx2">
                    <a:lumMod val="60000"/>
                    <a:lumOff val="40000"/>
                  </a:schemeClr>
                </a:solidFill>
              </a:rPr>
              <a:t/>
            </a:r>
            <a:br>
              <a:rPr lang="en-IN" sz="4400" b="1" dirty="0" smtClean="0">
                <a:solidFill>
                  <a:schemeClr val="tx2">
                    <a:lumMod val="60000"/>
                    <a:lumOff val="40000"/>
                  </a:schemeClr>
                </a:solidFill>
              </a:rPr>
            </a:br>
            <a:endParaRPr lang="en-US" dirty="0">
              <a:solidFill>
                <a:schemeClr val="tx2">
                  <a:lumMod val="60000"/>
                  <a:lumOff val="40000"/>
                </a:schemeClr>
              </a:solidFill>
            </a:endParaRPr>
          </a:p>
        </p:txBody>
      </p:sp>
      <p:sp>
        <p:nvSpPr>
          <p:cNvPr id="7" name="Content Placeholder 2"/>
          <p:cNvSpPr txBox="1">
            <a:spLocks/>
          </p:cNvSpPr>
          <p:nvPr/>
        </p:nvSpPr>
        <p:spPr>
          <a:xfrm>
            <a:off x="467544" y="1132800"/>
            <a:ext cx="8280921" cy="41752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457200" lvl="3"/>
            <a:endParaRPr lang="en-IN" dirty="0" smtClean="0"/>
          </a:p>
          <a:p>
            <a:pPr marL="914400" lvl="3" indent="-173736">
              <a:spcBef>
                <a:spcPct val="20000"/>
              </a:spcBef>
              <a:buClr>
                <a:schemeClr val="accent3"/>
              </a:buClr>
              <a:buFont typeface="Wingdings" pitchFamily="2" charset="2"/>
              <a:buChar char="Ø"/>
            </a:pPr>
            <a:r>
              <a:rPr lang="en-IN" sz="2000" dirty="0">
                <a:solidFill>
                  <a:schemeClr val="tx1"/>
                </a:solidFill>
              </a:rPr>
              <a:t>A set of guidelines like coding standards , test-data handling , object repository treatment etc... </a:t>
            </a:r>
            <a:endParaRPr lang="en-IN" sz="2000" dirty="0" smtClean="0">
              <a:solidFill>
                <a:schemeClr val="tx1"/>
              </a:solidFill>
            </a:endParaRPr>
          </a:p>
          <a:p>
            <a:pPr marL="914400" lvl="3" indent="-173736">
              <a:spcBef>
                <a:spcPct val="20000"/>
              </a:spcBef>
              <a:buClr>
                <a:schemeClr val="accent3"/>
              </a:buClr>
              <a:buFont typeface="Wingdings" pitchFamily="2" charset="2"/>
              <a:buChar char="Ø"/>
            </a:pPr>
            <a:endParaRPr lang="en-IN" sz="2000" dirty="0" smtClean="0">
              <a:solidFill>
                <a:schemeClr val="tx1"/>
              </a:solidFill>
            </a:endParaRPr>
          </a:p>
          <a:p>
            <a:pPr marL="914400" lvl="3" indent="-173736">
              <a:spcBef>
                <a:spcPct val="20000"/>
              </a:spcBef>
              <a:buClr>
                <a:schemeClr val="accent3"/>
              </a:buClr>
              <a:buFont typeface="Wingdings" pitchFamily="2" charset="2"/>
              <a:buChar char="Ø"/>
            </a:pPr>
            <a:r>
              <a:rPr lang="en-IN" sz="2000" dirty="0" smtClean="0">
                <a:solidFill>
                  <a:schemeClr val="tx1"/>
                </a:solidFill>
              </a:rPr>
              <a:t>which </a:t>
            </a:r>
            <a:r>
              <a:rPr lang="en-IN" sz="2000" dirty="0">
                <a:solidFill>
                  <a:schemeClr val="tx1"/>
                </a:solidFill>
              </a:rPr>
              <a:t>when followed during automation scripting produce beneficial outcomes like increase code re-usage , higher portability , reduced script maintenance cost etc. </a:t>
            </a:r>
            <a:endParaRPr lang="en-IN" sz="2000" dirty="0" smtClean="0">
              <a:solidFill>
                <a:schemeClr val="tx1"/>
              </a:solidFill>
            </a:endParaRPr>
          </a:p>
          <a:p>
            <a:pPr marL="914400" lvl="3" indent="-173736">
              <a:spcBef>
                <a:spcPct val="20000"/>
              </a:spcBef>
              <a:buClr>
                <a:schemeClr val="accent3"/>
              </a:buClr>
              <a:buFont typeface="Wingdings" pitchFamily="2" charset="2"/>
              <a:buChar char="Ø"/>
            </a:pPr>
            <a:endParaRPr lang="en-IN" sz="2000" dirty="0" smtClean="0">
              <a:solidFill>
                <a:schemeClr val="tx1"/>
              </a:solidFill>
            </a:endParaRPr>
          </a:p>
          <a:p>
            <a:pPr marL="914400" lvl="3" indent="-173736">
              <a:spcBef>
                <a:spcPct val="20000"/>
              </a:spcBef>
              <a:buClr>
                <a:schemeClr val="accent3"/>
              </a:buClr>
              <a:buFont typeface="Wingdings" pitchFamily="2" charset="2"/>
              <a:buChar char="Ø"/>
            </a:pPr>
            <a:r>
              <a:rPr lang="en-IN" sz="2000" dirty="0" smtClean="0">
                <a:solidFill>
                  <a:schemeClr val="tx1"/>
                </a:solidFill>
              </a:rPr>
              <a:t>Mind </a:t>
            </a:r>
            <a:r>
              <a:rPr lang="en-IN" sz="2000" dirty="0">
                <a:solidFill>
                  <a:schemeClr val="tx1"/>
                </a:solidFill>
              </a:rPr>
              <a:t>you these are just guidelines and not rules; they are not mandatory and you can still script without following the guidelines. But you will miss out on the advantages of having a Framework.</a:t>
            </a:r>
          </a:p>
          <a:p>
            <a:pPr marL="914400" lvl="3" indent="-457200">
              <a:buFont typeface="Wingdings" panose="05000000000000000000" pitchFamily="2" charset="2"/>
              <a:buChar char="Ø"/>
            </a:pPr>
            <a:endParaRPr lang="en-IN" dirty="0" smtClean="0"/>
          </a:p>
          <a:p>
            <a:pPr marL="457200" lvl="3"/>
            <a:r>
              <a:rPr lang="en-IN" dirty="0" smtClean="0"/>
              <a:t>  </a:t>
            </a:r>
          </a:p>
          <a:p>
            <a:pPr marL="457200" lvl="3"/>
            <a:endParaRPr lang="en-IN" dirty="0"/>
          </a:p>
          <a:p>
            <a:pPr marL="457200" lvl="3"/>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51470"/>
            <a:ext cx="7498080" cy="857250"/>
          </a:xfrm>
        </p:spPr>
        <p:txBody>
          <a:bodyPr>
            <a:normAutofit/>
          </a:bodyPr>
          <a:lstStyle/>
          <a:p>
            <a:pPr lvl="3" algn="ctr" rtl="0">
              <a:spcBef>
                <a:spcPct val="0"/>
              </a:spcBef>
            </a:pPr>
            <a:r>
              <a:rPr lang="en-IN" sz="3600" b="1" dirty="0" smtClean="0">
                <a:solidFill>
                  <a:schemeClr val="tx2">
                    <a:lumMod val="60000"/>
                    <a:lumOff val="40000"/>
                  </a:schemeClr>
                </a:solidFill>
              </a:rPr>
              <a:t>What is Hybrid Testing?</a:t>
            </a:r>
            <a:endParaRPr lang="en-US" sz="1400" dirty="0">
              <a:solidFill>
                <a:schemeClr val="tx2">
                  <a:lumMod val="60000"/>
                  <a:lumOff val="40000"/>
                </a:schemeClr>
              </a:solidFill>
            </a:endParaRPr>
          </a:p>
        </p:txBody>
      </p:sp>
      <p:pic>
        <p:nvPicPr>
          <p:cNvPr id="1026" name="Picture 2" descr="Hybrid Framework In QTP"/>
          <p:cNvPicPr>
            <a:picLocks noChangeAspect="1" noChangeArrowheads="1"/>
          </p:cNvPicPr>
          <p:nvPr/>
        </p:nvPicPr>
        <p:blipFill>
          <a:blip r:embed="rId2" cstate="print"/>
          <a:srcRect b="4324"/>
          <a:stretch>
            <a:fillRect/>
          </a:stretch>
        </p:blipFill>
        <p:spPr bwMode="auto">
          <a:xfrm>
            <a:off x="4283968" y="1059582"/>
            <a:ext cx="4680520" cy="3240360"/>
          </a:xfrm>
          <a:prstGeom prst="rect">
            <a:avLst/>
          </a:prstGeom>
          <a:noFill/>
        </p:spPr>
      </p:pic>
      <p:sp>
        <p:nvSpPr>
          <p:cNvPr id="8" name="Content Placeholder 2"/>
          <p:cNvSpPr>
            <a:spLocks noGrp="1"/>
          </p:cNvSpPr>
          <p:nvPr>
            <p:ph idx="1"/>
          </p:nvPr>
        </p:nvSpPr>
        <p:spPr>
          <a:xfrm>
            <a:off x="323528" y="987574"/>
            <a:ext cx="4104456" cy="3168352"/>
          </a:xfrm>
        </p:spPr>
        <p:txBody>
          <a:bodyPr>
            <a:normAutofit fontScale="92500"/>
          </a:bodyPr>
          <a:lstStyle/>
          <a:p>
            <a:pPr marL="914400" lvl="3">
              <a:buFont typeface="Wingdings" pitchFamily="2" charset="2"/>
              <a:buChar char="Ø"/>
            </a:pPr>
            <a:r>
              <a:rPr lang="en-IN" sz="2400" dirty="0" smtClean="0"/>
              <a:t>The Hybrid </a:t>
            </a:r>
            <a:r>
              <a:rPr lang="en-US" sz="2400" dirty="0" smtClean="0"/>
              <a:t>framework offers advantage by functioning as a combination of both Keyword and Data-Driven framework as it is a mix of both the Data-Driven and Keyword Driven frameworks.</a:t>
            </a:r>
          </a:p>
          <a:p>
            <a:pPr marL="914400" lvl="3">
              <a:buNone/>
            </a:pPr>
            <a:endParaRPr lang="en-IN" sz="2400"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376" y="-157708"/>
            <a:ext cx="7498080" cy="857250"/>
          </a:xfrm>
        </p:spPr>
        <p:txBody>
          <a:bodyPr>
            <a:normAutofit/>
          </a:bodyPr>
          <a:lstStyle/>
          <a:p>
            <a:pPr lvl="3" algn="ctr" rtl="0">
              <a:spcBef>
                <a:spcPct val="0"/>
              </a:spcBef>
            </a:pPr>
            <a:r>
              <a:rPr lang="en-IN" sz="3600" dirty="0" smtClean="0">
                <a:solidFill>
                  <a:schemeClr val="tx2">
                    <a:lumMod val="60000"/>
                    <a:lumOff val="40000"/>
                  </a:schemeClr>
                </a:solidFill>
              </a:rPr>
              <a:t>Advantages</a:t>
            </a:r>
            <a:r>
              <a:rPr lang="en-IN" dirty="0" smtClean="0">
                <a:solidFill>
                  <a:schemeClr val="tx2">
                    <a:lumMod val="60000"/>
                    <a:lumOff val="40000"/>
                  </a:schemeClr>
                </a:solidFill>
              </a:rPr>
              <a:t> </a:t>
            </a:r>
            <a:endParaRPr lang="en-US" dirty="0">
              <a:solidFill>
                <a:schemeClr val="tx2">
                  <a:lumMod val="60000"/>
                  <a:lumOff val="40000"/>
                </a:schemeClr>
              </a:solidFill>
            </a:endParaRPr>
          </a:p>
        </p:txBody>
      </p:sp>
      <p:sp>
        <p:nvSpPr>
          <p:cNvPr id="3" name="Content Placeholder 2"/>
          <p:cNvSpPr>
            <a:spLocks noGrp="1"/>
          </p:cNvSpPr>
          <p:nvPr>
            <p:ph idx="1"/>
          </p:nvPr>
        </p:nvSpPr>
        <p:spPr>
          <a:xfrm>
            <a:off x="827584" y="483518"/>
            <a:ext cx="7848872" cy="4032448"/>
          </a:xfrm>
        </p:spPr>
        <p:txBody>
          <a:bodyPr>
            <a:noAutofit/>
          </a:bodyPr>
          <a:lstStyle/>
          <a:p>
            <a:pPr marL="914400" lvl="3">
              <a:buFont typeface="Wingdings" pitchFamily="2" charset="2"/>
              <a:buChar char="Ø"/>
            </a:pPr>
            <a:r>
              <a:rPr lang="en-IN" sz="1800" dirty="0" smtClean="0"/>
              <a:t>The </a:t>
            </a:r>
            <a:r>
              <a:rPr lang="en-US" sz="1800" dirty="0" smtClean="0"/>
              <a:t>Hybrid-Driven Testing pattern</a:t>
            </a:r>
            <a:r>
              <a:rPr lang="en-US" sz="1800" baseline="30000" dirty="0" smtClean="0"/>
              <a:t> </a:t>
            </a:r>
            <a:r>
              <a:rPr lang="en-US" sz="1800" dirty="0" smtClean="0"/>
              <a:t>is made up of a # of reusable modules / function libraries are developed with the following characteristics in mind:</a:t>
            </a:r>
          </a:p>
          <a:p>
            <a:pPr marL="1371600" lvl="4">
              <a:buFont typeface="Wingdings" pitchFamily="2" charset="2"/>
              <a:buChar char="§"/>
            </a:pPr>
            <a:r>
              <a:rPr lang="en-IN" sz="1800" b="1" dirty="0" smtClean="0"/>
              <a:t>Maintainability</a:t>
            </a:r>
            <a:r>
              <a:rPr lang="en-IN" sz="1800" dirty="0" smtClean="0"/>
              <a:t> </a:t>
            </a:r>
            <a:r>
              <a:rPr lang="en-US" sz="1800" dirty="0" smtClean="0"/>
              <a:t>– significantly reduces the test maintenance effort</a:t>
            </a:r>
          </a:p>
          <a:p>
            <a:pPr marL="1371600" lvl="4">
              <a:buFont typeface="Wingdings" pitchFamily="2" charset="2"/>
              <a:buChar char="§"/>
            </a:pPr>
            <a:r>
              <a:rPr lang="en-IN" sz="1800" b="1" dirty="0" smtClean="0"/>
              <a:t>Re</a:t>
            </a:r>
            <a:r>
              <a:rPr lang="en-US" sz="1800" b="1" dirty="0" smtClean="0"/>
              <a:t>usability</a:t>
            </a:r>
            <a:r>
              <a:rPr lang="en-US" sz="1800" dirty="0" smtClean="0"/>
              <a:t> – due to modularity of test cases and library functions</a:t>
            </a:r>
          </a:p>
          <a:p>
            <a:pPr marL="1371600" lvl="4">
              <a:buFont typeface="Wingdings" pitchFamily="2" charset="2"/>
              <a:buChar char="§"/>
            </a:pPr>
            <a:r>
              <a:rPr lang="en-IN" sz="1800" b="1" dirty="0" smtClean="0"/>
              <a:t>Manageability</a:t>
            </a:r>
            <a:r>
              <a:rPr lang="en-US" sz="1800" dirty="0" smtClean="0"/>
              <a:t> – effective test design, execution, and traceability</a:t>
            </a:r>
          </a:p>
          <a:p>
            <a:pPr marL="1371600" lvl="4">
              <a:buFont typeface="Wingdings" pitchFamily="2" charset="2"/>
              <a:buChar char="§"/>
            </a:pPr>
            <a:r>
              <a:rPr lang="en-IN" sz="1800" b="1" dirty="0" smtClean="0"/>
              <a:t>Accessibility</a:t>
            </a:r>
            <a:r>
              <a:rPr lang="en-US" sz="1800" dirty="0" smtClean="0"/>
              <a:t> – to design, develop &amp; modify tests whilst executing</a:t>
            </a:r>
          </a:p>
          <a:p>
            <a:pPr marL="1371600" lvl="4">
              <a:buFont typeface="Wingdings" pitchFamily="2" charset="2"/>
              <a:buChar char="§"/>
            </a:pPr>
            <a:r>
              <a:rPr lang="en-IN" sz="1800" b="1" dirty="0" smtClean="0"/>
              <a:t>Availability</a:t>
            </a:r>
            <a:r>
              <a:rPr lang="en-US" sz="1800" dirty="0" smtClean="0"/>
              <a:t> – scheduled execution can run unattended on a 24/7 basis</a:t>
            </a:r>
          </a:p>
          <a:p>
            <a:pPr marL="1371600" lvl="4">
              <a:buFont typeface="Wingdings" pitchFamily="2" charset="2"/>
              <a:buChar char="§"/>
            </a:pPr>
            <a:r>
              <a:rPr lang="en-IN" sz="1800" b="1" dirty="0" smtClean="0"/>
              <a:t>Reliability</a:t>
            </a:r>
            <a:r>
              <a:rPr lang="en-US" sz="1800" dirty="0" smtClean="0"/>
              <a:t> – due to advanced error handling and scenario recovery</a:t>
            </a:r>
          </a:p>
          <a:p>
            <a:pPr marL="1371600" lvl="4">
              <a:buFont typeface="Wingdings" pitchFamily="2" charset="2"/>
              <a:buChar char="§"/>
            </a:pPr>
            <a:r>
              <a:rPr lang="en-IN" sz="1800" b="1" dirty="0" smtClean="0"/>
              <a:t>Flexibility</a:t>
            </a:r>
            <a:r>
              <a:rPr lang="en-US" sz="1800" dirty="0" smtClean="0"/>
              <a:t> – framework independent of system or environment under test</a:t>
            </a:r>
          </a:p>
          <a:p>
            <a:pPr marL="1371600" lvl="4">
              <a:buFont typeface="Wingdings" pitchFamily="2" charset="2"/>
              <a:buChar char="§"/>
            </a:pPr>
            <a:r>
              <a:rPr lang="en-IN" sz="1800" b="1" dirty="0" smtClean="0"/>
              <a:t>Measurability</a:t>
            </a:r>
            <a:r>
              <a:rPr lang="en-US" sz="1800" dirty="0" smtClean="0"/>
              <a:t> – customizable reporting of test results ensure quality.</a:t>
            </a:r>
            <a:endParaRPr lang="en-US" sz="1600" dirty="0" smtClean="0"/>
          </a:p>
          <a:p>
            <a:pPr>
              <a:buNone/>
            </a:pP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10028" y="77274"/>
            <a:ext cx="6314300" cy="56989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lgn="ctr"/>
            <a:r>
              <a:rPr lang="en-IN" sz="3300" kern="0" dirty="0" smtClean="0">
                <a:solidFill>
                  <a:schemeClr val="tx2">
                    <a:lumMod val="60000"/>
                    <a:lumOff val="40000"/>
                  </a:schemeClr>
                </a:solidFill>
              </a:rPr>
              <a:t>  </a:t>
            </a:r>
            <a:r>
              <a:rPr lang="en-IN" sz="3300" b="1" dirty="0">
                <a:solidFill>
                  <a:schemeClr val="tx2">
                    <a:lumMod val="60000"/>
                    <a:lumOff val="40000"/>
                  </a:schemeClr>
                </a:solidFill>
              </a:rPr>
              <a:t>Why </a:t>
            </a:r>
            <a:r>
              <a:rPr lang="en-IN" sz="3300" b="1" dirty="0" smtClean="0">
                <a:solidFill>
                  <a:schemeClr val="tx2">
                    <a:lumMod val="60000"/>
                    <a:lumOff val="40000"/>
                  </a:schemeClr>
                </a:solidFill>
              </a:rPr>
              <a:t>Hybrid Testing</a:t>
            </a:r>
            <a:r>
              <a:rPr lang="en-IN" sz="3300" b="1" dirty="0">
                <a:solidFill>
                  <a:schemeClr val="tx2">
                    <a:lumMod val="60000"/>
                    <a:lumOff val="40000"/>
                  </a:schemeClr>
                </a:solidFill>
              </a:rPr>
              <a:t>?</a:t>
            </a:r>
            <a:endParaRPr lang="en-IN" sz="3300" kern="0" dirty="0">
              <a:solidFill>
                <a:schemeClr val="tx2">
                  <a:lumMod val="60000"/>
                  <a:lumOff val="40000"/>
                </a:schemeClr>
              </a:solidFill>
            </a:endParaRPr>
          </a:p>
        </p:txBody>
      </p:sp>
      <p:sp>
        <p:nvSpPr>
          <p:cNvPr id="3" name="Content Placeholder 2"/>
          <p:cNvSpPr txBox="1">
            <a:spLocks/>
          </p:cNvSpPr>
          <p:nvPr/>
        </p:nvSpPr>
        <p:spPr>
          <a:xfrm>
            <a:off x="472555" y="533271"/>
            <a:ext cx="5597288" cy="287626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685800" lvl="3" indent="-342900">
              <a:buFont typeface="Wingdings" pitchFamily="2" charset="2"/>
              <a:buChar char="Ø"/>
            </a:pPr>
            <a:endParaRPr lang="en-IN" sz="1500" kern="0" dirty="0"/>
          </a:p>
        </p:txBody>
      </p:sp>
      <p:sp>
        <p:nvSpPr>
          <p:cNvPr id="5" name="Content Placeholder 2"/>
          <p:cNvSpPr txBox="1">
            <a:spLocks/>
          </p:cNvSpPr>
          <p:nvPr/>
        </p:nvSpPr>
        <p:spPr>
          <a:xfrm>
            <a:off x="952886" y="920417"/>
            <a:ext cx="7867586" cy="3883581"/>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428625" lvl="3"/>
            <a:r>
              <a:rPr lang="en-IN" dirty="0" err="1" smtClean="0">
                <a:solidFill>
                  <a:schemeClr val="tx1"/>
                </a:solidFill>
              </a:rPr>
              <a:t>Eg</a:t>
            </a:r>
            <a:r>
              <a:rPr lang="en-IN" dirty="0" smtClean="0">
                <a:solidFill>
                  <a:schemeClr val="tx1"/>
                </a:solidFill>
              </a:rPr>
              <a:t>:  We want to test the login system with multiple input fields with </a:t>
            </a:r>
            <a:r>
              <a:rPr lang="en-IN" dirty="0" smtClean="0">
                <a:solidFill>
                  <a:schemeClr val="tx1"/>
                </a:solidFill>
              </a:rPr>
              <a:t>100 </a:t>
            </a:r>
            <a:r>
              <a:rPr lang="en-IN" dirty="0" smtClean="0">
                <a:solidFill>
                  <a:schemeClr val="tx1"/>
                </a:solidFill>
              </a:rPr>
              <a:t>different data sets.</a:t>
            </a:r>
          </a:p>
          <a:p>
            <a:pPr marL="685800" lvl="3" indent="-257175"/>
            <a:r>
              <a:rPr lang="en-IN" dirty="0" smtClean="0">
                <a:solidFill>
                  <a:schemeClr val="tx1"/>
                </a:solidFill>
              </a:rPr>
              <a:t>To test this, you can take following different approaches:</a:t>
            </a:r>
          </a:p>
          <a:p>
            <a:pPr marL="685800" lvl="3" indent="-257175">
              <a:buFont typeface="Wingdings" pitchFamily="2" charset="2"/>
              <a:buChar char="Ø"/>
            </a:pPr>
            <a:r>
              <a:rPr lang="en-IN" dirty="0" smtClean="0">
                <a:solidFill>
                  <a:schemeClr val="tx1"/>
                </a:solidFill>
              </a:rPr>
              <a:t>Approach 1) Create 100 scripts one for each dataset and runs each test separately one by one.</a:t>
            </a:r>
          </a:p>
          <a:p>
            <a:pPr marL="685800" lvl="3" indent="-257175">
              <a:buFont typeface="Wingdings" pitchFamily="2" charset="2"/>
              <a:buChar char="Ø"/>
            </a:pPr>
            <a:r>
              <a:rPr lang="en-IN" dirty="0" smtClean="0">
                <a:solidFill>
                  <a:schemeClr val="tx1"/>
                </a:solidFill>
              </a:rPr>
              <a:t>Approach 2) Manually change the value in the test script and run it several times.</a:t>
            </a:r>
          </a:p>
          <a:p>
            <a:pPr marL="685800" lvl="3" indent="-257175">
              <a:buFont typeface="Wingdings" pitchFamily="2" charset="2"/>
              <a:buChar char="Ø"/>
            </a:pPr>
            <a:r>
              <a:rPr lang="en-IN" dirty="0" smtClean="0">
                <a:solidFill>
                  <a:schemeClr val="tx1"/>
                </a:solidFill>
              </a:rPr>
              <a:t>Approach 3) In this case, the </a:t>
            </a:r>
            <a:r>
              <a:rPr lang="en-US" dirty="0" smtClean="0">
                <a:solidFill>
                  <a:schemeClr val="tx1"/>
                </a:solidFill>
              </a:rPr>
              <a:t>keywords as well as the test data are externalized. Keywords are stored in a separate Java class file and test data can be maintained in a Properties file or an Excel file. </a:t>
            </a:r>
            <a:endParaRPr lang="en-IN" dirty="0" smtClean="0">
              <a:solidFill>
                <a:schemeClr val="tx1"/>
              </a:solidFill>
            </a:endParaRPr>
          </a:p>
          <a:p>
            <a:pPr marL="685800" lvl="3" indent="-257175">
              <a:buFont typeface="Wingdings" pitchFamily="2" charset="2"/>
              <a:buChar char="Ø"/>
            </a:pPr>
            <a:r>
              <a:rPr lang="en-IN" dirty="0" smtClean="0">
                <a:solidFill>
                  <a:schemeClr val="tx1"/>
                </a:solidFill>
              </a:rPr>
              <a:t>In the given three scenarios first two are laborious and time-consuming. Therefore, it is ideal to follow the third approach.</a:t>
            </a:r>
          </a:p>
          <a:p>
            <a:pPr marL="685800" lvl="3" indent="-257175">
              <a:buFont typeface="Wingdings" pitchFamily="2" charset="2"/>
              <a:buChar char="Ø"/>
            </a:pPr>
            <a:r>
              <a:rPr lang="en-IN" dirty="0" smtClean="0">
                <a:solidFill>
                  <a:schemeClr val="tx1"/>
                </a:solidFill>
              </a:rPr>
              <a:t>Thus, the third approach is nothing but a Hybrid - Driven framework.</a:t>
            </a:r>
          </a:p>
          <a:p>
            <a:pPr marL="342900" lvl="3"/>
            <a:endParaRPr lang="en-IN" sz="1500" dirty="0" smtClean="0"/>
          </a:p>
        </p:txBody>
      </p:sp>
    </p:spTree>
    <p:extLst>
      <p:ext uri="{BB962C8B-B14F-4D97-AF65-F5344CB8AC3E}">
        <p14:creationId xmlns="" xmlns:p14="http://schemas.microsoft.com/office/powerpoint/2010/main" val="34792691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1520" y="123478"/>
            <a:ext cx="8421266" cy="569890"/>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lgn="ctr"/>
            <a:r>
              <a:rPr lang="en-IN" sz="3300" kern="0" dirty="0" smtClean="0">
                <a:solidFill>
                  <a:schemeClr val="tx2">
                    <a:lumMod val="60000"/>
                    <a:lumOff val="40000"/>
                  </a:schemeClr>
                </a:solidFill>
              </a:rPr>
              <a:t>  </a:t>
            </a:r>
            <a:r>
              <a:rPr lang="en-IN" sz="3300" b="1" kern="0" dirty="0" smtClean="0">
                <a:solidFill>
                  <a:schemeClr val="tx2">
                    <a:lumMod val="60000"/>
                    <a:lumOff val="40000"/>
                  </a:schemeClr>
                </a:solidFill>
              </a:rPr>
              <a:t>Framework Design </a:t>
            </a:r>
            <a:endParaRPr lang="en-IN" sz="3300" kern="0" dirty="0">
              <a:solidFill>
                <a:schemeClr val="tx2">
                  <a:lumMod val="60000"/>
                  <a:lumOff val="40000"/>
                </a:schemeClr>
              </a:solidFill>
            </a:endParaRPr>
          </a:p>
        </p:txBody>
      </p:sp>
      <p:sp>
        <p:nvSpPr>
          <p:cNvPr id="3" name="Content Placeholder 2"/>
          <p:cNvSpPr txBox="1">
            <a:spLocks/>
          </p:cNvSpPr>
          <p:nvPr/>
        </p:nvSpPr>
        <p:spPr>
          <a:xfrm>
            <a:off x="472555" y="533271"/>
            <a:ext cx="5597288" cy="2876266"/>
          </a:xfrm>
          <a:prstGeom prst="rect">
            <a:avLst/>
          </a:prstGeom>
        </p:spPr>
        <p:txBody>
          <a:bodyPr vert="horz" lIns="68580" tIns="34290" rIns="68580" bIns="34290" rtlCol="0" anchor="b">
            <a:noAutofit/>
          </a:bodyPr>
          <a:lstStyle>
            <a:lvl1pPr algn="ctr" defTabSz="914400" rtl="0" eaLnBrk="1" latinLnBrk="0" hangingPunct="1">
              <a:lnSpc>
                <a:spcPct val="90000"/>
              </a:lnSpc>
              <a:spcBef>
                <a:spcPct val="0"/>
              </a:spcBef>
              <a:buClr>
                <a:srgbClr val="E56E14"/>
              </a:buClr>
              <a:buFont typeface="Calibri" pitchFamily="34" charset="0"/>
              <a:buChar char="»"/>
              <a:defRPr sz="6000" kern="1200">
                <a:solidFill>
                  <a:srgbClr val="004B87"/>
                </a:solidFill>
                <a:latin typeface="+mj-lt"/>
                <a:ea typeface="+mj-ea"/>
                <a:cs typeface="+mj-cs"/>
              </a:defRPr>
            </a:lvl1pPr>
            <a:lvl2pPr>
              <a:buClr>
                <a:srgbClr val="E56E14"/>
              </a:buClr>
              <a:buFont typeface="Arial" pitchFamily="34" charset="0"/>
              <a:buChar char="»"/>
              <a:defRPr>
                <a:solidFill>
                  <a:srgbClr val="004B87"/>
                </a:solidFill>
              </a:defRPr>
            </a:lvl2pPr>
            <a:lvl3pPr>
              <a:buClr>
                <a:srgbClr val="E56E14"/>
              </a:buClr>
              <a:buFont typeface="Calibri" pitchFamily="34" charset="0"/>
              <a:buChar char="»"/>
              <a:defRPr>
                <a:solidFill>
                  <a:srgbClr val="004B87"/>
                </a:solidFill>
              </a:defRPr>
            </a:lvl3pPr>
            <a:lvl4pPr>
              <a:buClr>
                <a:srgbClr val="E56E14"/>
              </a:buClr>
              <a:defRPr>
                <a:solidFill>
                  <a:srgbClr val="004B87"/>
                </a:solidFill>
              </a:defRPr>
            </a:lvl4pPr>
            <a:lvl5pPr>
              <a:buClr>
                <a:srgbClr val="E56E14"/>
              </a:buClr>
              <a:defRPr>
                <a:solidFill>
                  <a:srgbClr val="004B87"/>
                </a:solidFill>
              </a:defRPr>
            </a:lvl5pPr>
          </a:lstStyle>
          <a:p>
            <a:pPr marL="342900" lvl="3"/>
            <a:endParaRPr lang="en-IN" sz="1500" dirty="0" smtClean="0"/>
          </a:p>
          <a:p>
            <a:pPr marL="685800" lvl="3" indent="-342900">
              <a:buFont typeface="Wingdings" pitchFamily="2" charset="2"/>
              <a:buChar char="Ø"/>
            </a:pPr>
            <a:endParaRPr lang="en-IN" sz="1500" kern="0" dirty="0"/>
          </a:p>
        </p:txBody>
      </p:sp>
      <p:grpSp>
        <p:nvGrpSpPr>
          <p:cNvPr id="6" name="Group 5"/>
          <p:cNvGrpSpPr/>
          <p:nvPr/>
        </p:nvGrpSpPr>
        <p:grpSpPr>
          <a:xfrm>
            <a:off x="1259632" y="924128"/>
            <a:ext cx="6912768" cy="4119270"/>
            <a:chOff x="1259632" y="924128"/>
            <a:chExt cx="6912768" cy="4119270"/>
          </a:xfrm>
        </p:grpSpPr>
        <p:sp>
          <p:nvSpPr>
            <p:cNvPr id="10" name="Rectangle 9"/>
            <p:cNvSpPr>
              <a:spLocks noChangeArrowheads="1"/>
            </p:cNvSpPr>
            <p:nvPr/>
          </p:nvSpPr>
          <p:spPr bwMode="auto">
            <a:xfrm>
              <a:off x="1259632" y="3219822"/>
              <a:ext cx="6912768" cy="1823576"/>
            </a:xfrm>
            <a:prstGeom prst="rect">
              <a:avLst/>
            </a:prstGeom>
            <a:noFill/>
            <a:ln>
              <a:noFill/>
            </a:ln>
            <a:extLst>
              <a:ext uri="{909E8E84-426E-40DD-AFC4-6F175D3DCCD1}">
                <a14:hiddenFill xmlns="" xmlns:a14="http://schemas.microsoft.com/office/drawing/2010/main">
                  <a:solidFill>
                    <a:srgbClr val="FFFFFF"/>
                  </a:solidFill>
                </a14:hiddenFill>
              </a:ext>
            </a:extLst>
          </p:spPr>
          <p:txBody>
            <a:bodyPr wrap="square" lIns="68580" tIns="34290" rIns="68580" bIns="34290">
              <a:spAutoFit/>
            </a:bodyPr>
            <a:lstStyle/>
            <a:p>
              <a:pPr marL="108000" indent="-108000">
                <a:buClr>
                  <a:srgbClr val="FF8200"/>
                </a:buClr>
                <a:buSzPct val="100000"/>
              </a:pPr>
              <a:endParaRPr lang="en-US" sz="1500" b="1" u="sng" dirty="0" smtClean="0">
                <a:ea typeface="MS PGothic" charset="0"/>
                <a:cs typeface="MS PGothic" charset="0"/>
              </a:endParaRPr>
            </a:p>
            <a:p>
              <a:pPr marL="108000" indent="-108000">
                <a:buClr>
                  <a:srgbClr val="FF8200"/>
                </a:buClr>
                <a:buSzPct val="100000"/>
                <a:buFont typeface="Arial" charset="0"/>
                <a:buChar char="»"/>
              </a:pPr>
              <a:r>
                <a:rPr lang="en-US" sz="1500" b="1" dirty="0" smtClean="0">
                  <a:ea typeface="MS PGothic" charset="0"/>
                  <a:cs typeface="MS PGothic" charset="0"/>
                </a:rPr>
                <a:t> </a:t>
              </a:r>
              <a:r>
                <a:rPr lang="en-US" b="1" dirty="0" smtClean="0">
                  <a:ea typeface="MS PGothic" charset="0"/>
                  <a:cs typeface="MS PGothic" charset="0"/>
                </a:rPr>
                <a:t>Project/Application: </a:t>
              </a:r>
              <a:r>
                <a:rPr lang="en-US" dirty="0" smtClean="0">
                  <a:ea typeface="MS PGothic" charset="0"/>
                  <a:cs typeface="MS PGothic" charset="0"/>
                </a:rPr>
                <a:t>Demo Web Shop	</a:t>
              </a:r>
            </a:p>
            <a:p>
              <a:pPr marL="108000" indent="-108000">
                <a:buClr>
                  <a:srgbClr val="FF8200"/>
                </a:buClr>
                <a:buSzPct val="100000"/>
                <a:buFont typeface="Arial" charset="0"/>
                <a:buChar char="»"/>
              </a:pPr>
              <a:r>
                <a:rPr lang="en-US" b="1" dirty="0" smtClean="0">
                  <a:ea typeface="MS PGothic" charset="0"/>
                  <a:cs typeface="MS PGothic" charset="0"/>
                </a:rPr>
                <a:t> No. of Test Cases</a:t>
              </a:r>
              <a:r>
                <a:rPr lang="en-US" dirty="0" smtClean="0">
                  <a:ea typeface="MS PGothic" charset="0"/>
                  <a:cs typeface="MS PGothic" charset="0"/>
                </a:rPr>
                <a:t>: 10 Test Cases</a:t>
              </a:r>
            </a:p>
            <a:p>
              <a:pPr marL="108000" indent="-108000">
                <a:buClr>
                  <a:srgbClr val="FF8200"/>
                </a:buClr>
                <a:buSzPct val="100000"/>
                <a:buFont typeface="Arial" charset="0"/>
                <a:buChar char="»"/>
              </a:pPr>
              <a:r>
                <a:rPr lang="en-US" b="1" dirty="0" smtClean="0">
                  <a:ea typeface="MS PGothic" charset="0"/>
                  <a:cs typeface="MS PGothic" charset="0"/>
                </a:rPr>
                <a:t> Automation Tools</a:t>
              </a:r>
              <a:r>
                <a:rPr lang="en-US" dirty="0">
                  <a:ea typeface="MS PGothic" charset="0"/>
                  <a:cs typeface="MS PGothic" charset="0"/>
                </a:rPr>
                <a:t> </a:t>
              </a:r>
              <a:r>
                <a:rPr lang="en-US" dirty="0" smtClean="0">
                  <a:ea typeface="MS PGothic" charset="0"/>
                  <a:cs typeface="MS PGothic" charset="0"/>
                </a:rPr>
                <a:t>: Selenium Web Driver, Hybrid framework and Java</a:t>
              </a:r>
              <a:r>
                <a:rPr lang="en-US" sz="1500" dirty="0" smtClean="0">
                  <a:ea typeface="MS PGothic" charset="0"/>
                  <a:cs typeface="MS PGothic" charset="0"/>
                </a:rPr>
                <a:t>	</a:t>
              </a:r>
            </a:p>
            <a:p>
              <a:pPr marL="108000" indent="-108000">
                <a:buClr>
                  <a:srgbClr val="FF8200"/>
                </a:buClr>
                <a:buSzPct val="100000"/>
                <a:buFont typeface="Arial" charset="0"/>
                <a:buChar char="»"/>
              </a:pPr>
              <a:endParaRPr lang="en-US" sz="1500" dirty="0">
                <a:ea typeface="MS PGothic" charset="0"/>
                <a:cs typeface="MS PGothic" charset="0"/>
              </a:endParaRPr>
            </a:p>
            <a:p>
              <a:pPr marL="108000" indent="-108000">
                <a:buClr>
                  <a:srgbClr val="FF8200"/>
                </a:buClr>
                <a:buSzPct val="100000"/>
                <a:buFont typeface="Arial" charset="0"/>
                <a:buChar char="»"/>
              </a:pPr>
              <a:endParaRPr lang="en-US" sz="1500" dirty="0" smtClean="0">
                <a:ea typeface="MS PGothic" charset="0"/>
                <a:cs typeface="MS PGothic" charset="0"/>
              </a:endParaRPr>
            </a:p>
          </p:txBody>
        </p:sp>
        <p:sp>
          <p:nvSpPr>
            <p:cNvPr id="11" name="Rectangle 10"/>
            <p:cNvSpPr/>
            <p:nvPr/>
          </p:nvSpPr>
          <p:spPr>
            <a:xfrm>
              <a:off x="1268331" y="924128"/>
              <a:ext cx="6904069" cy="2285241"/>
            </a:xfrm>
            <a:prstGeom prst="rect">
              <a:avLst/>
            </a:prstGeom>
            <a:ln>
              <a:noFill/>
            </a:ln>
          </p:spPr>
          <p:txBody>
            <a:bodyPr wrap="square" lIns="68580" tIns="34290" rIns="68580" bIns="34290">
              <a:spAutoFit/>
            </a:bodyPr>
            <a:lstStyle/>
            <a:p>
              <a:pPr marL="108000" indent="-108000">
                <a:buClr>
                  <a:srgbClr val="FF8200"/>
                </a:buClr>
                <a:buSzPct val="100000"/>
                <a:buFont typeface="Arial" charset="0"/>
                <a:buChar char="»"/>
              </a:pPr>
              <a:r>
                <a:rPr lang="en-US" sz="1500" dirty="0" smtClean="0">
                  <a:ea typeface="MS PGothic" charset="0"/>
                  <a:cs typeface="MS PGothic" charset="0"/>
                </a:rPr>
                <a:t> </a:t>
              </a:r>
              <a:r>
                <a:rPr lang="en-US" dirty="0" smtClean="0">
                  <a:ea typeface="MS PGothic" charset="0"/>
                  <a:cs typeface="MS PGothic" charset="0"/>
                </a:rPr>
                <a:t>Selenium Webdriver is being used as the core automation engine.</a:t>
              </a:r>
            </a:p>
            <a:p>
              <a:pPr marL="108000" indent="-108000">
                <a:buClr>
                  <a:srgbClr val="FF8200"/>
                </a:buClr>
                <a:buSzPct val="100000"/>
                <a:buFont typeface="Arial" charset="0"/>
                <a:buChar char="»"/>
              </a:pPr>
              <a:r>
                <a:rPr lang="en-US" dirty="0" smtClean="0">
                  <a:ea typeface="MS PGothic" charset="0"/>
                  <a:cs typeface="MS PGothic" charset="0"/>
                </a:rPr>
                <a:t> Eclipse IDE is used to develop the automated scripts. </a:t>
              </a:r>
            </a:p>
            <a:p>
              <a:pPr marL="108000" indent="-108000">
                <a:buClr>
                  <a:srgbClr val="FF8200"/>
                </a:buClr>
                <a:buSzPct val="100000"/>
                <a:buFont typeface="Arial" charset="0"/>
                <a:buChar char="»"/>
              </a:pPr>
              <a:r>
                <a:rPr lang="en-US" dirty="0" smtClean="0">
                  <a:ea typeface="MS PGothic" charset="0"/>
                  <a:cs typeface="MS PGothic" charset="0"/>
                </a:rPr>
                <a:t> Build tool Maven is used for build, execution and dependency purpose.</a:t>
              </a:r>
            </a:p>
            <a:p>
              <a:pPr marL="108000" indent="-108000">
                <a:buClr>
                  <a:srgbClr val="FF8200"/>
                </a:buClr>
                <a:buSzPct val="100000"/>
                <a:buFont typeface="Arial" charset="0"/>
                <a:buChar char="»"/>
              </a:pPr>
              <a:r>
                <a:rPr lang="en-US" dirty="0" smtClean="0">
                  <a:ea typeface="MS PGothic" charset="0"/>
                  <a:cs typeface="MS PGothic" charset="0"/>
                </a:rPr>
                <a:t> Hybrid framework is used for organizing the scripts</a:t>
              </a:r>
            </a:p>
            <a:p>
              <a:pPr marL="108000" indent="-108000">
                <a:buClr>
                  <a:srgbClr val="FF8200"/>
                </a:buClr>
                <a:buSzPct val="100000"/>
                <a:buFont typeface="Arial" charset="0"/>
                <a:buChar char="»"/>
              </a:pPr>
              <a:r>
                <a:rPr lang="en-US" dirty="0" smtClean="0">
                  <a:ea typeface="MS PGothic" charset="0"/>
                  <a:cs typeface="MS PGothic" charset="0"/>
                </a:rPr>
                <a:t> Test data is read from Excel sheet at run time.</a:t>
              </a:r>
            </a:p>
            <a:p>
              <a:pPr marL="108000" indent="-108000">
                <a:buClr>
                  <a:srgbClr val="FF8200"/>
                </a:buClr>
                <a:buSzPct val="100000"/>
                <a:buFont typeface="Arial" charset="0"/>
                <a:buChar char="»"/>
              </a:pPr>
              <a:r>
                <a:rPr lang="en-US" dirty="0" smtClean="0">
                  <a:ea typeface="MS PGothic" charset="0"/>
                  <a:cs typeface="MS PGothic" charset="0"/>
                </a:rPr>
                <a:t> Git and Github is used for version control management.</a:t>
              </a:r>
            </a:p>
            <a:p>
              <a:pPr marL="108000" indent="-108000">
                <a:buClr>
                  <a:srgbClr val="FF8200"/>
                </a:buClr>
                <a:buSzPct val="100000"/>
                <a:buFont typeface="Arial" charset="0"/>
                <a:buChar char="»"/>
              </a:pPr>
              <a:r>
                <a:rPr lang="en-US" dirty="0" smtClean="0">
                  <a:ea typeface="MS PGothic" charset="0"/>
                  <a:cs typeface="MS PGothic" charset="0"/>
                </a:rPr>
                <a:t> CI tool Jenkins is used to run the scripts.</a:t>
              </a:r>
            </a:p>
            <a:p>
              <a:pPr marL="108000" indent="-108000">
                <a:buClr>
                  <a:srgbClr val="FF8200"/>
                </a:buClr>
                <a:buSzPct val="100000"/>
                <a:buFont typeface="Arial" charset="0"/>
                <a:buChar char="»"/>
              </a:pPr>
              <a:r>
                <a:rPr lang="en-US" dirty="0" smtClean="0">
                  <a:ea typeface="MS PGothic" charset="0"/>
                  <a:cs typeface="MS PGothic" charset="0"/>
                </a:rPr>
                <a:t> Extent Reports test results are generated for each run.</a:t>
              </a:r>
              <a:endParaRPr lang="en-US" sz="1500" dirty="0" smtClean="0">
                <a:ea typeface="MS PGothic" charset="0"/>
                <a:cs typeface="MS PGothic" charset="0"/>
              </a:endParaRPr>
            </a:p>
          </p:txBody>
        </p:sp>
      </p:grpSp>
    </p:spTree>
    <p:extLst>
      <p:ext uri="{BB962C8B-B14F-4D97-AF65-F5344CB8AC3E}">
        <p14:creationId xmlns="" xmlns:p14="http://schemas.microsoft.com/office/powerpoint/2010/main" val="346653934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1595</TotalTime>
  <Words>818</Words>
  <Application>Microsoft Office PowerPoint</Application>
  <PresentationFormat>On-screen Show (16:9)</PresentationFormat>
  <Paragraphs>138</Paragraphs>
  <Slides>20</Slides>
  <Notes>10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Mohs10 Selenium Hybrid Framework  </vt:lpstr>
      <vt:lpstr>   Agenda</vt:lpstr>
      <vt:lpstr>Selenium and It’s History</vt:lpstr>
      <vt:lpstr>Selenium Supporting Environment</vt:lpstr>
      <vt:lpstr>What is a TEST Automation Framework? </vt:lpstr>
      <vt:lpstr>What is Hybrid Testing?</vt:lpstr>
      <vt:lpstr>Advantages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Hybrid Framework with POM</dc:title>
  <dc:creator>Deepika</dc:creator>
  <cp:lastModifiedBy>Deepika</cp:lastModifiedBy>
  <cp:revision>156</cp:revision>
  <dcterms:created xsi:type="dcterms:W3CDTF">2022-04-20T17:24:00Z</dcterms:created>
  <dcterms:modified xsi:type="dcterms:W3CDTF">2022-04-28T09:07:54Z</dcterms:modified>
</cp:coreProperties>
</file>