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59" r:id="rId3"/>
    <p:sldId id="261" r:id="rId4"/>
    <p:sldId id="267" r:id="rId5"/>
    <p:sldId id="282" r:id="rId6"/>
    <p:sldId id="271" r:id="rId7"/>
    <p:sldId id="273" r:id="rId8"/>
    <p:sldId id="274" r:id="rId9"/>
    <p:sldId id="277" r:id="rId10"/>
    <p:sldId id="278" r:id="rId11"/>
    <p:sldId id="284" r:id="rId12"/>
    <p:sldId id="283" r:id="rId13"/>
    <p:sldId id="28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C24B-A221-48F8-92D8-6742FE47ED12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13B2-E1BF-4703-BF5C-A74F3BA490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D1D2-8EFE-466F-9CCF-21D82C4C4C2F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589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D1D2-8EFE-466F-9CCF-21D82C4C4C2F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3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D1D2-8EFE-466F-9CCF-21D82C4C4C2F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557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D1D2-8EFE-466F-9CCF-21D82C4C4C2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432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D1D2-8EFE-466F-9CCF-21D82C4C4C2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549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D1D2-8EFE-466F-9CCF-21D82C4C4C2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129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593B-AA4A-421F-97F5-2F1ACDA39280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1807-D511-4216-8BD2-320B6B3BD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1851670"/>
            <a:ext cx="7772400" cy="1512167"/>
          </a:xfrm>
        </p:spPr>
        <p:txBody>
          <a:bodyPr>
            <a:normAutofit fontScale="90000"/>
          </a:bodyPr>
          <a:lstStyle/>
          <a:p>
            <a:pPr lvl="3" algn="ctr" rtl="0">
              <a:spcBef>
                <a:spcPct val="0"/>
              </a:spcBef>
            </a:pPr>
            <a:r>
              <a:rPr lang="en-IN" sz="4400" b="1" dirty="0" smtClean="0"/>
              <a:t>Mohs10 Selenium with Java Hybrid Framework </a:t>
            </a:r>
            <a:br>
              <a:rPr lang="en-IN" sz="4400" b="1" dirty="0" smtClean="0"/>
            </a:br>
            <a:endParaRPr lang="en-US" dirty="0"/>
          </a:p>
        </p:txBody>
      </p:sp>
      <p:pic>
        <p:nvPicPr>
          <p:cNvPr id="1026" name="Picture 2" descr="C:\Users\Deepika\OneDrive\Desktop\Deepika\m10 lo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766" y="0"/>
            <a:ext cx="1463233" cy="1059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4331" y="167479"/>
            <a:ext cx="7541013" cy="985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 algn="ctr"/>
            <a:r>
              <a:rPr lang="en-IN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IN" sz="3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3" algn="ctr"/>
            <a:endParaRPr lang="en-IN" sz="33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2555" y="533271"/>
            <a:ext cx="5597288" cy="28762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 indent="-342900">
              <a:buFont typeface="Wingdings" pitchFamily="2" charset="2"/>
              <a:buChar char="Ø"/>
            </a:pPr>
            <a:endParaRPr lang="en-IN" sz="15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9816" y="411510"/>
            <a:ext cx="8176680" cy="5055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2">
              <a:buNone/>
            </a:pPr>
            <a:r>
              <a:rPr lang="en-IN" sz="1500" dirty="0" smtClean="0"/>
              <a:t>Reports </a:t>
            </a:r>
            <a:r>
              <a:rPr lang="en-IN" sz="1500" dirty="0"/>
              <a:t>is being used for reporting </a:t>
            </a:r>
            <a:r>
              <a:rPr lang="en-IN" sz="1500" dirty="0" smtClean="0"/>
              <a:t>purpose(HTML Reports)</a:t>
            </a:r>
            <a:endParaRPr lang="en-IN" sz="1500" dirty="0"/>
          </a:p>
        </p:txBody>
      </p:sp>
      <p:pic>
        <p:nvPicPr>
          <p:cNvPr id="1026" name="Picture 2" descr="C:\Users\Deepika\OneDrive\Desktop\Automation re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03598"/>
            <a:ext cx="7200800" cy="3723946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987574"/>
            <a:ext cx="820891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241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-20538"/>
            <a:ext cx="20162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algn="ctr"/>
            <a:r>
              <a:rPr lang="en-IN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IN" sz="3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915566"/>
            <a:ext cx="2952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>
                <a:solidFill>
                  <a:srgbClr val="004B87"/>
                </a:solidFill>
              </a:rPr>
              <a:t>TestNG Reports</a:t>
            </a:r>
            <a:endParaRPr lang="en-US" sz="1500" dirty="0" smtClean="0">
              <a:solidFill>
                <a:srgbClr val="004B87"/>
              </a:solidFill>
            </a:endParaRPr>
          </a:p>
        </p:txBody>
      </p:sp>
      <p:pic>
        <p:nvPicPr>
          <p:cNvPr id="1028" name="Picture 4" descr="C:\Users\Deepika\OneDrive\Desktop\TestNG report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75607"/>
            <a:ext cx="7521575" cy="3600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6647" y="483518"/>
            <a:ext cx="28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Mohs10 Technologies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1059582"/>
            <a:ext cx="2520280" cy="2160240"/>
            <a:chOff x="899592" y="915566"/>
            <a:chExt cx="1944216" cy="2097524"/>
          </a:xfrm>
        </p:grpSpPr>
        <p:sp>
          <p:nvSpPr>
            <p:cNvPr id="4" name="TextBox 3"/>
            <p:cNvSpPr txBox="1"/>
            <p:nvPr/>
          </p:nvSpPr>
          <p:spPr>
            <a:xfrm>
              <a:off x="903653" y="915566"/>
              <a:ext cx="193983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Compatibility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1347614"/>
              <a:ext cx="194421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Capabilities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1779662"/>
              <a:ext cx="194421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High class service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9592" y="2211710"/>
              <a:ext cx="194421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Reliability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9592" y="2643758"/>
              <a:ext cx="194421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Expert Team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16016" y="483518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Technologies Use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60032" y="1059582"/>
            <a:ext cx="2952328" cy="2160240"/>
            <a:chOff x="4860032" y="978282"/>
            <a:chExt cx="2185376" cy="2106816"/>
          </a:xfrm>
        </p:grpSpPr>
        <p:sp>
          <p:nvSpPr>
            <p:cNvPr id="7" name="TextBox 6"/>
            <p:cNvSpPr txBox="1"/>
            <p:nvPr/>
          </p:nvSpPr>
          <p:spPr>
            <a:xfrm>
              <a:off x="4860032" y="1851670"/>
              <a:ext cx="2185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Mobile Testing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1419622"/>
              <a:ext cx="2185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AI/ML Testing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0032" y="2715766"/>
              <a:ext cx="2185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Security Testing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2274426"/>
              <a:ext cx="2185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 Testing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032" y="978282"/>
              <a:ext cx="2185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Functional Testing 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3995936" y="339502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63888" y="2067694"/>
            <a:ext cx="4340528" cy="2579514"/>
            <a:chOff x="3563888" y="2067694"/>
            <a:chExt cx="4340528" cy="2579514"/>
          </a:xfrm>
        </p:grpSpPr>
        <p:sp>
          <p:nvSpPr>
            <p:cNvPr id="4" name="TextBox 3"/>
            <p:cNvSpPr txBox="1"/>
            <p:nvPr/>
          </p:nvSpPr>
          <p:spPr>
            <a:xfrm>
              <a:off x="3563888" y="2067694"/>
              <a:ext cx="2573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Thank You…!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4208" y="3723878"/>
              <a:ext cx="14602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Presented by </a:t>
              </a:r>
            </a:p>
            <a:p>
              <a:r>
                <a:rPr lang="en-IN" dirty="0" smtClean="0"/>
                <a:t>  </a:t>
              </a:r>
              <a:r>
                <a:rPr lang="en-IN" dirty="0" err="1" smtClean="0"/>
                <a:t>Deepika</a:t>
              </a:r>
              <a:endParaRPr lang="en-IN" dirty="0" smtClean="0"/>
            </a:p>
            <a:p>
              <a:endParaRPr lang="en-US" dirty="0"/>
            </a:p>
          </p:txBody>
        </p:sp>
      </p:grpSp>
      <p:pic>
        <p:nvPicPr>
          <p:cNvPr id="5" name="Picture 2" descr="C:\Users\Deepika\OneDrive\Desktop\Deepika\m10 lo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766" y="0"/>
            <a:ext cx="1463233" cy="1059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Selenium Supporting Environment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5062"/>
            <a:ext cx="8280920" cy="3442912"/>
          </a:xfrm>
        </p:spPr>
        <p:txBody>
          <a:bodyPr>
            <a:normAutofit lnSpcReduction="10000"/>
          </a:bodyPr>
          <a:lstStyle/>
          <a:p>
            <a:pPr marL="914400" lvl="3">
              <a:buFont typeface="Wingdings" pitchFamily="2" charset="2"/>
              <a:buChar char="Ø"/>
            </a:pPr>
            <a:r>
              <a:rPr lang="en-IN" sz="2400" dirty="0" smtClean="0"/>
              <a:t>Operating Environment -  MS Windows, Linux, Apple OX</a:t>
            </a:r>
          </a:p>
          <a:p>
            <a:pPr marL="914400" lvl="3">
              <a:buFont typeface="Wingdings" pitchFamily="2" charset="2"/>
              <a:buChar char="Ø"/>
            </a:pPr>
            <a:r>
              <a:rPr lang="en-IN" sz="2400" dirty="0" smtClean="0"/>
              <a:t>Programming Languages:</a:t>
            </a:r>
          </a:p>
          <a:p>
            <a:pPr marL="914400" lvl="3">
              <a:buFont typeface="Wingdings" pitchFamily="2" charset="2"/>
              <a:buChar char="Ø"/>
            </a:pPr>
            <a:endParaRPr lang="en-IN" sz="2400" dirty="0" smtClean="0"/>
          </a:p>
          <a:p>
            <a:pPr marL="914400" lvl="3">
              <a:buNone/>
            </a:pPr>
            <a:endParaRPr lang="en-IN" sz="2400" dirty="0" smtClean="0"/>
          </a:p>
          <a:p>
            <a:pPr marL="914400" lvl="3">
              <a:buNone/>
            </a:pPr>
            <a:endParaRPr lang="en-IN" sz="2400" dirty="0" smtClean="0"/>
          </a:p>
          <a:p>
            <a:pPr marL="914400" lvl="3">
              <a:buFont typeface="Wingdings" pitchFamily="2" charset="2"/>
              <a:buChar char="Ø"/>
            </a:pPr>
            <a:endParaRPr lang="en-IN" sz="2400" dirty="0" smtClean="0"/>
          </a:p>
          <a:p>
            <a:pPr marL="914400" lvl="3">
              <a:buFont typeface="Wingdings" pitchFamily="2" charset="2"/>
              <a:buChar char="Ø"/>
            </a:pPr>
            <a:r>
              <a:rPr lang="en-IN" sz="2400" dirty="0" smtClean="0"/>
              <a:t>Application Environment – Web Based and Mobile Based web applications which has web forms.</a:t>
            </a:r>
          </a:p>
          <a:p>
            <a:pPr marL="914400" lvl="3">
              <a:buNone/>
            </a:pPr>
            <a:endParaRPr lang="en-IN" sz="24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rcRect l="2857" r="4762"/>
          <a:stretch>
            <a:fillRect/>
          </a:stretch>
        </p:blipFill>
        <p:spPr>
          <a:xfrm>
            <a:off x="1043608" y="2273765"/>
            <a:ext cx="6984776" cy="1234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12" y="-157708"/>
            <a:ext cx="7498080" cy="857250"/>
          </a:xfrm>
        </p:spPr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83518"/>
            <a:ext cx="7848872" cy="4032448"/>
          </a:xfrm>
          <a:ln>
            <a:noFill/>
          </a:ln>
        </p:spPr>
        <p:txBody>
          <a:bodyPr>
            <a:noAutofit/>
          </a:bodyPr>
          <a:lstStyle/>
          <a:p>
            <a:pPr marL="914400" lvl="3">
              <a:buNone/>
            </a:pPr>
            <a:r>
              <a:rPr lang="en-IN" sz="1800" dirty="0" smtClean="0"/>
              <a:t>The </a:t>
            </a:r>
            <a:r>
              <a:rPr lang="en-US" sz="1800" dirty="0" smtClean="0"/>
              <a:t>Hybrid-Driven Testing pattern</a:t>
            </a:r>
            <a:r>
              <a:rPr lang="en-US" sz="1800" baseline="30000" dirty="0" smtClean="0"/>
              <a:t> </a:t>
            </a:r>
            <a:r>
              <a:rPr lang="en-US" sz="1800" dirty="0" smtClean="0"/>
              <a:t>is made up of a # of reusable modules /function libraries are developed with the following characteristics in mind: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 smtClean="0">
                <a:solidFill>
                  <a:schemeClr val="tx2"/>
                </a:solidFill>
              </a:rPr>
              <a:t>Maintainability</a:t>
            </a:r>
            <a:r>
              <a:rPr lang="en-IN" sz="1800" dirty="0" smtClean="0"/>
              <a:t> </a:t>
            </a:r>
            <a:r>
              <a:rPr lang="en-US" sz="1800" dirty="0" smtClean="0"/>
              <a:t>– significantly reduces the test maintenance effort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>
                <a:solidFill>
                  <a:schemeClr val="tx2"/>
                </a:solidFill>
              </a:rPr>
              <a:t>Re</a:t>
            </a:r>
            <a:r>
              <a:rPr lang="en-US" sz="1800" b="1" dirty="0">
                <a:solidFill>
                  <a:schemeClr val="tx2"/>
                </a:solidFill>
              </a:rPr>
              <a:t>usability </a:t>
            </a:r>
            <a:r>
              <a:rPr lang="en-US" sz="1800" dirty="0" smtClean="0"/>
              <a:t>– due to modularity of test cases and library functions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>
                <a:solidFill>
                  <a:schemeClr val="tx2"/>
                </a:solidFill>
              </a:rPr>
              <a:t>Manageability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– effective test design, execution, and traceability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>
                <a:solidFill>
                  <a:schemeClr val="tx2"/>
                </a:solidFill>
              </a:rPr>
              <a:t>Accessibility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– to design, develop &amp; modify tests whilst executing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>
                <a:solidFill>
                  <a:schemeClr val="tx2"/>
                </a:solidFill>
              </a:rPr>
              <a:t>Availability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– scheduled execution can run unattended on a 24/7 basis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>
                <a:solidFill>
                  <a:schemeClr val="tx2"/>
                </a:solidFill>
              </a:rPr>
              <a:t>Reliability</a:t>
            </a:r>
            <a:r>
              <a:rPr lang="en-US" sz="1800" dirty="0" smtClean="0"/>
              <a:t> – due to advanced error handling and scenario recovery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 smtClean="0">
                <a:solidFill>
                  <a:schemeClr val="tx2"/>
                </a:solidFill>
              </a:rPr>
              <a:t>Flexibility</a:t>
            </a:r>
            <a:r>
              <a:rPr lang="en-US" sz="1800" dirty="0" smtClean="0"/>
              <a:t> – framework independent of system or environment under test</a:t>
            </a:r>
          </a:p>
          <a:p>
            <a:pPr marL="1371600" lvl="4">
              <a:buFont typeface="Wingdings" pitchFamily="2" charset="2"/>
              <a:buChar char="§"/>
            </a:pPr>
            <a:r>
              <a:rPr lang="en-IN" sz="1800" b="1" dirty="0" smtClean="0">
                <a:solidFill>
                  <a:schemeClr val="tx2"/>
                </a:solidFill>
              </a:rPr>
              <a:t>Measurability</a:t>
            </a:r>
            <a:r>
              <a:rPr lang="en-US" sz="1800" dirty="0" smtClean="0"/>
              <a:t> – customizable reporting of test results ensure quality.</a:t>
            </a: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10028" y="77274"/>
            <a:ext cx="6314300" cy="56989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 algn="ctr"/>
            <a:r>
              <a:rPr lang="en-IN" sz="3300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IN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Why </a:t>
            </a:r>
            <a:r>
              <a:rPr lang="en-IN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Hybrid Testing</a:t>
            </a:r>
            <a:r>
              <a:rPr lang="en-IN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IN" sz="33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2555" y="533271"/>
            <a:ext cx="5597288" cy="28762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 indent="-342900">
              <a:buFont typeface="Wingdings" pitchFamily="2" charset="2"/>
              <a:buChar char="Ø"/>
            </a:pPr>
            <a:endParaRPr lang="en-IN" sz="15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2886" y="1208449"/>
            <a:ext cx="7867586" cy="3883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685800" lvl="3" indent="-257175"/>
            <a:endParaRPr lang="en-IN" dirty="0" smtClean="0">
              <a:solidFill>
                <a:schemeClr val="tx1"/>
              </a:solidFill>
            </a:endParaRPr>
          </a:p>
          <a:p>
            <a:pPr marL="428625" lvl="3"/>
            <a:r>
              <a:rPr lang="en-IN" dirty="0" err="1" smtClean="0">
                <a:solidFill>
                  <a:srgbClr val="FF0000"/>
                </a:solidFill>
              </a:rPr>
              <a:t>Eg</a:t>
            </a:r>
            <a:r>
              <a:rPr lang="en-IN" dirty="0" smtClean="0">
                <a:solidFill>
                  <a:srgbClr val="FF0000"/>
                </a:solidFill>
              </a:rPr>
              <a:t>. We want to test the login system with multiple input fields with 1000 different data sets.</a:t>
            </a:r>
          </a:p>
          <a:p>
            <a:pPr marL="428625" lvl="3"/>
            <a:endParaRPr lang="en-IN" dirty="0" smtClean="0">
              <a:solidFill>
                <a:schemeClr val="tx1"/>
              </a:solidFill>
            </a:endParaRPr>
          </a:p>
          <a:p>
            <a:pPr marL="685800" lvl="3" indent="-257175"/>
            <a:r>
              <a:rPr lang="en-IN" dirty="0" smtClean="0">
                <a:solidFill>
                  <a:schemeClr val="tx1"/>
                </a:solidFill>
              </a:rPr>
              <a:t>To test this, you can take following different approaches:</a:t>
            </a:r>
          </a:p>
          <a:p>
            <a:pPr marL="685800" lvl="3" indent="-257175"/>
            <a:endParaRPr lang="en-IN" dirty="0" smtClean="0">
              <a:solidFill>
                <a:schemeClr val="tx1"/>
              </a:solidFill>
            </a:endParaRPr>
          </a:p>
          <a:p>
            <a:pPr marL="685800" lvl="3" indent="-257175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Approach 1)</a:t>
            </a:r>
            <a:r>
              <a:rPr lang="en-IN" dirty="0" smtClean="0">
                <a:solidFill>
                  <a:schemeClr val="tx1"/>
                </a:solidFill>
              </a:rPr>
              <a:t> Create 1000 scripts one for each dataset and runs each test separately one by one.</a:t>
            </a:r>
          </a:p>
          <a:p>
            <a:pPr marL="685800" lvl="3" indent="-257175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Approach 2)</a:t>
            </a:r>
            <a:r>
              <a:rPr lang="en-IN" dirty="0" smtClean="0">
                <a:solidFill>
                  <a:schemeClr val="tx1"/>
                </a:solidFill>
              </a:rPr>
              <a:t> Manually change the value in the test script and run it several times.</a:t>
            </a:r>
          </a:p>
          <a:p>
            <a:pPr marL="685800" lvl="3" indent="-257175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Approach 3)</a:t>
            </a:r>
            <a:r>
              <a:rPr lang="en-IN" dirty="0" smtClean="0">
                <a:solidFill>
                  <a:schemeClr val="tx1"/>
                </a:solidFill>
              </a:rPr>
              <a:t> In this case, the </a:t>
            </a:r>
            <a:r>
              <a:rPr lang="en-US" dirty="0" smtClean="0">
                <a:solidFill>
                  <a:schemeClr val="tx1"/>
                </a:solidFill>
              </a:rPr>
              <a:t>keywords as well as the test data are externalized. Keywords are stored in a separate Java class file and test data can be maintained in a Properties file or an Excel file. </a:t>
            </a:r>
            <a:endParaRPr lang="en-IN" dirty="0" smtClean="0">
              <a:solidFill>
                <a:schemeClr val="tx1"/>
              </a:solidFill>
            </a:endParaRPr>
          </a:p>
          <a:p>
            <a:pPr marL="685800" lvl="3" indent="-257175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In the given three scenarios first two are laborious and time-consuming. Therefore, it is ideal to follow the third approach.</a:t>
            </a:r>
          </a:p>
          <a:p>
            <a:pPr marL="685800" lvl="3" indent="-257175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Thus, the third approach is nothing but a Hybrid - Driven framework.</a:t>
            </a:r>
          </a:p>
          <a:p>
            <a:pPr marL="342900" lvl="3"/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347926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9552" y="1707654"/>
            <a:ext cx="1080120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Page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5696" y="1707654"/>
            <a:ext cx="1080120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Test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27984" y="1707654"/>
            <a:ext cx="1080120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Test Data / Config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31840" y="1707654"/>
            <a:ext cx="1080120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Common Utilities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24128" y="1707654"/>
            <a:ext cx="1080120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Logs &amp; Report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48264" y="1707654"/>
            <a:ext cx="1440160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Browser, Plug-in &amp; Language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776" y="2571750"/>
            <a:ext cx="381642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 TestNGsuite.xml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5776" y="3219822"/>
            <a:ext cx="381642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Dependencies(POM.xml)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776" y="3795886"/>
            <a:ext cx="381642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Git Repositories( Push)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</p:cNvCxnSpPr>
          <p:nvPr/>
        </p:nvCxnSpPr>
        <p:spPr>
          <a:xfrm flipH="1">
            <a:off x="1259632" y="987574"/>
            <a:ext cx="3204356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5776" y="4371950"/>
            <a:ext cx="381642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Continues Integration(Jenkins)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9792" y="843558"/>
            <a:ext cx="2088232" cy="86409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</p:cNvCxnSpPr>
          <p:nvPr/>
        </p:nvCxnSpPr>
        <p:spPr>
          <a:xfrm flipH="1">
            <a:off x="3923928" y="987574"/>
            <a:ext cx="540060" cy="72008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27784" y="339502"/>
            <a:ext cx="3672408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 Black" pitchFamily="34" charset="0"/>
              </a:rPr>
              <a:t>Base Class</a:t>
            </a:r>
            <a:endParaRPr lang="en-US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2931790"/>
            <a:ext cx="0" cy="28803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72000" y="3579862"/>
            <a:ext cx="0" cy="28803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2000" y="4155926"/>
            <a:ext cx="0" cy="28803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7829" y="195486"/>
            <a:ext cx="7406639" cy="100811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 algn="ctr"/>
            <a:r>
              <a:rPr lang="en-IN" sz="3300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 Components in this Framework</a:t>
            </a:r>
            <a:endParaRPr lang="en-IN" sz="33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2555" y="533271"/>
            <a:ext cx="5597288" cy="28762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 indent="-342900">
              <a:buFont typeface="Wingdings" pitchFamily="2" charset="2"/>
              <a:buChar char="Ø"/>
            </a:pPr>
            <a:endParaRPr lang="en-IN" sz="15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923" y="1689491"/>
            <a:ext cx="8176680" cy="297049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dirty="0" smtClean="0">
              <a:solidFill>
                <a:schemeClr val="tx1"/>
              </a:solidFill>
            </a:endParaRPr>
          </a:p>
          <a:p>
            <a:pPr marL="685800" lvl="3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sz="2000" dirty="0" smtClean="0">
                <a:solidFill>
                  <a:schemeClr val="tx1"/>
                </a:solidFill>
              </a:rPr>
              <a:t>Config. Package for Constants 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   </a:t>
            </a:r>
            <a:r>
              <a:rPr lang="en-IN" dirty="0" smtClean="0">
                <a:solidFill>
                  <a:schemeClr val="tx1"/>
                </a:solidFill>
              </a:rPr>
              <a:t>Hybrid with reusable components and classes</a:t>
            </a:r>
            <a:endParaRPr lang="en-IN" dirty="0">
              <a:solidFill>
                <a:schemeClr val="tx1"/>
              </a:solidFill>
            </a:endParaRP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Extent </a:t>
            </a:r>
            <a:r>
              <a:rPr lang="en-IN" dirty="0" smtClean="0">
                <a:solidFill>
                  <a:schemeClr val="tx1"/>
                </a:solidFill>
              </a:rPr>
              <a:t>Report</a:t>
            </a:r>
            <a:endParaRPr lang="en-IN" dirty="0">
              <a:solidFill>
                <a:schemeClr val="tx1"/>
              </a:solidFill>
            </a:endParaRPr>
          </a:p>
          <a:p>
            <a:pPr marL="685800" lvl="3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dirty="0">
                <a:solidFill>
                  <a:schemeClr val="tx1"/>
                </a:solidFill>
              </a:rPr>
              <a:t>Simplified script writing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Cross Browser Testing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New Selenium Customized functions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Maven for Jar files version control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Created dependencies for Jar files using Maven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Git configuration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Jenkins Integration</a:t>
            </a:r>
          </a:p>
          <a:p>
            <a:pPr marL="685800" lvl="3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   Ready to use Frame work</a:t>
            </a:r>
          </a:p>
          <a:p>
            <a:pPr marL="342900" lvl="3"/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044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14405" y="512148"/>
            <a:ext cx="8522091" cy="61944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 algn="ctr"/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Selenium Framework Integration with CI Tool</a:t>
            </a:r>
            <a:endParaRPr lang="en-IN" sz="33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2555" y="533271"/>
            <a:ext cx="5597288" cy="28762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 indent="-342900">
              <a:buFont typeface="Wingdings" pitchFamily="2" charset="2"/>
              <a:buChar char="Ø"/>
            </a:pPr>
            <a:endParaRPr lang="en-IN" sz="15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7808" y="1118716"/>
            <a:ext cx="8176680" cy="44492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>
              <a:solidFill>
                <a:schemeClr val="tx1"/>
              </a:solidFill>
            </a:endParaRPr>
          </a:p>
          <a:p>
            <a:pPr marL="342900" lvl="2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MAVEN Configuration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epika\OneDrive\Desktop\Maven Config p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722" y="1633516"/>
            <a:ext cx="6319614" cy="3242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1207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20974" y="77274"/>
            <a:ext cx="7685900" cy="56989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 algn="ctr"/>
            <a:r>
              <a:rPr lang="en-IN" sz="3300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IN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</a:t>
            </a:r>
            <a:r>
              <a:rPr lang="en-IN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</a:t>
            </a:r>
            <a:endParaRPr lang="en-IN" sz="33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2555" y="533271"/>
            <a:ext cx="5597288" cy="28762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 indent="-342900">
              <a:buFont typeface="Wingdings" pitchFamily="2" charset="2"/>
              <a:buChar char="Ø"/>
            </a:pPr>
            <a:endParaRPr lang="en-IN" sz="15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923" y="832757"/>
            <a:ext cx="8176680" cy="65887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/>
            <a:r>
              <a:rPr lang="en-IN" sz="1500" b="1" dirty="0"/>
              <a:t>Page Object </a:t>
            </a:r>
            <a:r>
              <a:rPr lang="en-IN" sz="1500" dirty="0"/>
              <a:t>Model is a design pattern to create Object Repository for web UI elements</a:t>
            </a:r>
            <a:r>
              <a:rPr lang="en-IN" sz="1500" dirty="0" smtClean="0"/>
              <a:t>.</a:t>
            </a:r>
            <a:endParaRPr lang="en-US" dirty="0"/>
          </a:p>
          <a:p>
            <a:pPr marL="685800" lvl="3" indent="-342900">
              <a:buFont typeface="Wingdings" panose="05000000000000000000" pitchFamily="2" charset="2"/>
              <a:buChar char="Ø"/>
            </a:pPr>
            <a:endParaRPr lang="en-IN" sz="1500" dirty="0"/>
          </a:p>
          <a:p>
            <a:pPr marL="342900" lvl="3"/>
            <a:endParaRPr lang="en-IN" sz="15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331640" y="1275606"/>
            <a:ext cx="6696744" cy="3687188"/>
            <a:chOff x="2411760" y="1779662"/>
            <a:chExt cx="4073376" cy="3183132"/>
          </a:xfrm>
        </p:grpSpPr>
        <p:pic>
          <p:nvPicPr>
            <p:cNvPr id="2052" name="Picture 4" descr="C:\Users\Deepika\OneDrive\Desktop\Project struct 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1779662"/>
              <a:ext cx="2808312" cy="3183132"/>
            </a:xfrm>
            <a:prstGeom prst="rect">
              <a:avLst/>
            </a:prstGeom>
            <a:noFill/>
          </p:spPr>
        </p:pic>
        <p:pic>
          <p:nvPicPr>
            <p:cNvPr id="2053" name="Picture 5" descr="C:\Users\Deepika\OneDrive\Desktop\project struct 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6016" y="1779662"/>
              <a:ext cx="1769120" cy="313657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433785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4331" y="167479"/>
            <a:ext cx="7541013" cy="985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 algn="ctr"/>
            <a:r>
              <a:rPr lang="en-IN" sz="3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 Driver Package</a:t>
            </a:r>
            <a:endParaRPr lang="en-IN" sz="3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3" algn="ctr"/>
            <a:endParaRPr lang="en-IN" sz="33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2555" y="533271"/>
            <a:ext cx="5597288" cy="28762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685800" lvl="3" indent="-342900">
              <a:buFont typeface="Wingdings" pitchFamily="2" charset="2"/>
              <a:buChar char="Ø"/>
            </a:pPr>
            <a:endParaRPr lang="en-IN" sz="15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11510"/>
            <a:ext cx="8176680" cy="96991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E56E14"/>
              </a:buClr>
              <a:buFont typeface="Calibri" pitchFamily="34" charset="0"/>
              <a:buChar char="»"/>
              <a:defRPr sz="6000" kern="1200">
                <a:solidFill>
                  <a:srgbClr val="004B87"/>
                </a:solidFill>
                <a:latin typeface="+mj-lt"/>
                <a:ea typeface="+mj-ea"/>
                <a:cs typeface="+mj-cs"/>
              </a:defRPr>
            </a:lvl1pPr>
            <a:lvl2pPr>
              <a:buClr>
                <a:srgbClr val="E56E14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E56E14"/>
              </a:buClr>
              <a:buFont typeface="Calibri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E56E14"/>
              </a:buClr>
              <a:defRPr>
                <a:solidFill>
                  <a:srgbClr val="004B87"/>
                </a:solidFill>
              </a:defRPr>
            </a:lvl4pPr>
            <a:lvl5pPr>
              <a:buClr>
                <a:srgbClr val="E56E14"/>
              </a:buClr>
              <a:defRPr>
                <a:solidFill>
                  <a:srgbClr val="004B87"/>
                </a:solidFill>
              </a:defRPr>
            </a:lvl5pPr>
          </a:lstStyle>
          <a:p>
            <a:pPr marL="342900" lvl="3"/>
            <a:endParaRPr lang="en-IN" sz="1500" dirty="0" smtClean="0"/>
          </a:p>
          <a:p>
            <a:pPr marL="342900" lvl="2">
              <a:buNone/>
            </a:pPr>
            <a:r>
              <a:rPr lang="en-US" sz="1500" dirty="0"/>
              <a:t>ActionDriver class contains all generic functions/ customized functions like clicking on an element, verifying element or text,  Waitforelementpresent, </a:t>
            </a:r>
            <a:r>
              <a:rPr lang="en-US" sz="1500" dirty="0" smtClean="0"/>
              <a:t>mousehover </a:t>
            </a:r>
            <a:r>
              <a:rPr lang="en-US" sz="1500" dirty="0"/>
              <a:t>and rightclick etc</a:t>
            </a:r>
            <a:r>
              <a:rPr lang="en-US" sz="1500" dirty="0" smtClean="0"/>
              <a:t>.</a:t>
            </a:r>
          </a:p>
          <a:p>
            <a:pPr marL="342900" lvl="2">
              <a:buNone/>
            </a:pPr>
            <a:endParaRPr lang="en-US" sz="1500" dirty="0" smtClean="0"/>
          </a:p>
        </p:txBody>
      </p:sp>
      <p:pic>
        <p:nvPicPr>
          <p:cNvPr id="4098" name="Picture 2" descr="C:\Users\Deepika\OneDrive\Desktop\Actiondri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75606"/>
            <a:ext cx="7560840" cy="3716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591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384</Words>
  <Application>Microsoft Office PowerPoint</Application>
  <PresentationFormat>On-screen Show (16:9)</PresentationFormat>
  <Paragraphs>88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Mohs10 Selenium with Java Hybrid Framework  </vt:lpstr>
      <vt:lpstr>Selenium Supporting Environment</vt:lpstr>
      <vt:lpstr>Advantages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Hybrid Framework with POM</dc:title>
  <dc:creator>Deepika</dc:creator>
  <cp:lastModifiedBy>Dell</cp:lastModifiedBy>
  <cp:revision>151</cp:revision>
  <dcterms:created xsi:type="dcterms:W3CDTF">2022-04-20T17:24:00Z</dcterms:created>
  <dcterms:modified xsi:type="dcterms:W3CDTF">2023-10-04T18:55:09Z</dcterms:modified>
</cp:coreProperties>
</file>