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9" r:id="rId3"/>
    <p:sldId id="412" r:id="rId4"/>
    <p:sldId id="431" r:id="rId6"/>
    <p:sldId id="440" r:id="rId7"/>
    <p:sldId id="439" r:id="rId8"/>
    <p:sldId id="441" r:id="rId9"/>
    <p:sldId id="442" r:id="rId10"/>
    <p:sldId id="444" r:id="rId11"/>
    <p:sldId id="443" r:id="rId12"/>
    <p:sldId id="445" r:id="rId13"/>
    <p:sldId id="44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eb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BEB"/>
    <a:srgbClr val="FFFFFF"/>
    <a:srgbClr val="5F5F5F"/>
    <a:srgbClr val="F8BB23"/>
    <a:srgbClr val="1C9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6006C-EF6D-44D0-B3E8-AE27CCD1170A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A6833-FE27-4674-B83F-248858E0938C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/>
              <a:t>Nous vous présentons</a:t>
            </a:r>
            <a:r>
              <a:rPr lang="fr-FR" baseline="0" dirty="0"/>
              <a:t> le travail réalisé selon le plan suivant :</a:t>
            </a:r>
            <a:endParaRPr lang="fr-FR" dirty="0"/>
          </a:p>
          <a:p>
            <a:r>
              <a:rPr lang="fr-FR" dirty="0"/>
              <a:t>Nous commençons par introduire le contexte</a:t>
            </a:r>
            <a:r>
              <a:rPr lang="fr-FR" baseline="0" dirty="0"/>
              <a:t> général du projet</a:t>
            </a:r>
            <a:endParaRPr lang="fr-FR" dirty="0"/>
          </a:p>
          <a:p>
            <a:r>
              <a:rPr lang="fr-FR" dirty="0"/>
              <a:t>Suivi par l’analyse et les spécifications</a:t>
            </a:r>
            <a:endParaRPr lang="fr-FR" dirty="0"/>
          </a:p>
          <a:p>
            <a:r>
              <a:rPr lang="fr-FR" dirty="0"/>
              <a:t>Nous aborderons par la suite la</a:t>
            </a:r>
            <a:r>
              <a:rPr lang="fr-FR" baseline="0" dirty="0"/>
              <a:t> conception de notre solution</a:t>
            </a:r>
            <a:r>
              <a:rPr lang="fr-FR" dirty="0"/>
              <a:t> </a:t>
            </a:r>
            <a:endParaRPr lang="fr-FR" dirty="0"/>
          </a:p>
          <a:p>
            <a:r>
              <a:rPr lang="fr-FR" baseline="0" dirty="0"/>
              <a:t>Nous exposerons après la mise en œuvre du projet</a:t>
            </a:r>
            <a:endParaRPr lang="fr-FR" baseline="0" dirty="0"/>
          </a:p>
          <a:p>
            <a:r>
              <a:rPr lang="fr-FR" baseline="0" dirty="0"/>
              <a:t>Pour terminer par une conclusion qui synthétise notre travail et présente quelques perspectives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A6833-FE27-4674-B83F-248858E0938C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68A-A953-4AA9-B1C9-8786859257CC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F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2015/2016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00CEF6C-4C03-4B9C-9FCF-77E962022359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BB8C-BC41-4F57-A2E7-F96AB07DC430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7B4D-A350-429A-B27E-F436C39CF3AA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78A7-C4F5-464E-B1A1-F9D7B064C323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E68F-F872-4721-98B3-28508C26F523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1FAE-169F-47BD-B2EA-82755D6F180C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B0FF-EFED-4A73-8326-08F8CABDEDE9}" type="datetime1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F734-EC9E-453B-85AF-BDF6BF5F1349}" type="datetime1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35EB-867C-43EE-8D44-EB5F05906DF8}" type="datetime1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7772-A188-4D26-A4C5-BECF60A292D4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A1A-A15D-4A76-89A9-A5B5C17CF866}" type="datetime1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2015/2016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F2E4-E0D1-4DB9-AC1E-A49EC9075FCF}" type="datetime1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2015/2016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EF6C-4C03-4B9C-9FCF-77E962022359}" type="slidenum">
              <a:rPr lang="fr-FR" smtClean="0"/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10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-22860" y="1652752"/>
            <a:ext cx="12192000" cy="0"/>
          </a:xfrm>
          <a:prstGeom prst="line">
            <a:avLst/>
          </a:prstGeom>
          <a:ln w="38100">
            <a:solidFill>
              <a:srgbClr val="4B7BE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645578" y="4356924"/>
            <a:ext cx="17379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b="1" i="1" dirty="0">
                <a:latin typeface="Bell MT" panose="02020503060305020303" pitchFamily="18" charset="0"/>
              </a:rPr>
              <a:t>Réalisé par :</a:t>
            </a:r>
            <a:endParaRPr lang="fr-FR" sz="2000" b="1" i="1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i="1" dirty="0" err="1">
                <a:latin typeface="Calibri Light" panose="020F0302020204030204" charset="0"/>
                <a:cs typeface="Calibri Light" panose="020F0302020204030204" charset="0"/>
              </a:rPr>
              <a:t>Elrhazi Mohsen</a:t>
            </a:r>
            <a:endParaRPr lang="fr-FR" sz="2000" i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770186" y="4309817"/>
            <a:ext cx="306045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b="1" i="1" dirty="0">
                <a:latin typeface="Bell MT" panose="02020503060305020303" pitchFamily="18" charset="0"/>
              </a:rPr>
              <a:t>Encadré par :</a:t>
            </a:r>
            <a:endParaRPr lang="fr-FR" sz="2000" b="1" i="1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i="1" dirty="0">
                <a:latin typeface="Calibri Light" panose="020F0302020204030204" charset="0"/>
                <a:cs typeface="Calibri Light" panose="020F0302020204030204" charset="0"/>
              </a:rPr>
              <a:t>M. AZIZ </a:t>
            </a:r>
            <a:r>
              <a:rPr lang="en-US" altLang="fr-FR" sz="2000" dirty="0">
                <a:latin typeface="Calibri Light" panose="020F0302020204030204" charset="0"/>
                <a:cs typeface="Calibri Light" panose="020F0302020204030204" charset="0"/>
              </a:rPr>
              <a:t>BENMALLOUK </a:t>
            </a:r>
            <a:endParaRPr lang="en-US" altLang="fr-FR" sz="2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45953" y="6326793"/>
            <a:ext cx="4100094" cy="365210"/>
          </a:xfrm>
        </p:spPr>
        <p:txBody>
          <a:bodyPr/>
          <a:lstStyle/>
          <a:p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Année Universitaire 2024/2025	</a:t>
            </a:r>
            <a:endParaRPr lang="fr-FR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45953" y="2462570"/>
            <a:ext cx="4039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 Projet  fil rouge</a:t>
            </a:r>
            <a:endParaRPr lang="fr-FR" sz="32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316086" y="3041540"/>
            <a:ext cx="755982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5F5F5F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Réalisation d’une application de chat </a:t>
            </a:r>
            <a:endParaRPr lang="fr-FR" sz="2800" b="1" dirty="0">
              <a:solidFill>
                <a:srgbClr val="5F5F5F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Image 1" descr="youcode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730" y="344170"/>
            <a:ext cx="3623945" cy="718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  <a:sym typeface="+mn-ea"/>
            </a:endParaRPr>
          </a:p>
        </p:txBody>
      </p:sp>
      <p:sp>
        <p:nvSpPr>
          <p:cNvPr id="11" name="Freeform 69" descr="&lt;LOGICA_QUOTE_LEFT&gt;"/>
          <p:cNvSpPr/>
          <p:nvPr/>
        </p:nvSpPr>
        <p:spPr bwMode="gray">
          <a:xfrm>
            <a:off x="8072515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2" name="Freeform 70" descr="&lt;LOGICA_QUOTE_RIGHT&gt;"/>
          <p:cNvSpPr/>
          <p:nvPr/>
        </p:nvSpPr>
        <p:spPr bwMode="gray">
          <a:xfrm>
            <a:off x="1011980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pic>
        <p:nvPicPr>
          <p:cNvPr id="39" name="Image 38" descr="HTML5_Icon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8395" y="1491615"/>
            <a:ext cx="565785" cy="745490"/>
          </a:xfrm>
          <a:prstGeom prst="rect">
            <a:avLst/>
          </a:prstGeom>
        </p:spPr>
      </p:pic>
      <p:pic>
        <p:nvPicPr>
          <p:cNvPr id="40" name="Image 39" descr="css-3-logo-png-transparent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3765" y="1475105"/>
            <a:ext cx="569595" cy="761365"/>
          </a:xfrm>
          <a:prstGeom prst="rect">
            <a:avLst/>
          </a:prstGeom>
        </p:spPr>
      </p:pic>
      <p:pic>
        <p:nvPicPr>
          <p:cNvPr id="41" name="Image 40" descr="logo-javascript-png-free-vector-logo-javascript-30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7380" y="1475105"/>
            <a:ext cx="547370" cy="762000"/>
          </a:xfrm>
          <a:prstGeom prst="rect">
            <a:avLst/>
          </a:prstGeom>
        </p:spPr>
      </p:pic>
      <p:pic>
        <p:nvPicPr>
          <p:cNvPr id="42" name="Image 41" descr="flowbite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240" y="1673860"/>
            <a:ext cx="1573530" cy="422910"/>
          </a:xfrm>
          <a:prstGeom prst="rect">
            <a:avLst/>
          </a:prstGeom>
        </p:spPr>
      </p:pic>
      <p:pic>
        <p:nvPicPr>
          <p:cNvPr id="43" name="Image 42" descr="pngwing.com (1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1639570"/>
            <a:ext cx="1314450" cy="455295"/>
          </a:xfrm>
          <a:prstGeom prst="rect">
            <a:avLst/>
          </a:prstGeom>
        </p:spPr>
      </p:pic>
      <p:pic>
        <p:nvPicPr>
          <p:cNvPr id="44" name="Image 43" descr="laravel8530"/>
          <p:cNvPicPr>
            <a:picLocks noChangeAspect="1"/>
          </p:cNvPicPr>
          <p:nvPr/>
        </p:nvPicPr>
        <p:blipFill>
          <a:blip r:embed="rId6"/>
          <a:srcRect t="21667" b="28542"/>
          <a:stretch>
            <a:fillRect/>
          </a:stretch>
        </p:blipFill>
        <p:spPr>
          <a:xfrm>
            <a:off x="4638040" y="2505075"/>
            <a:ext cx="1758950" cy="657225"/>
          </a:xfrm>
          <a:prstGeom prst="rect">
            <a:avLst/>
          </a:prstGeom>
        </p:spPr>
      </p:pic>
      <p:pic>
        <p:nvPicPr>
          <p:cNvPr id="45" name="Image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4710" y="2540635"/>
            <a:ext cx="1141095" cy="574040"/>
          </a:xfrm>
          <a:prstGeom prst="rect">
            <a:avLst/>
          </a:prstGeom>
        </p:spPr>
      </p:pic>
      <p:pic>
        <p:nvPicPr>
          <p:cNvPr id="46" name="Image 45" descr="1200px-PUSHER"/>
          <p:cNvPicPr>
            <a:picLocks noChangeAspect="1"/>
          </p:cNvPicPr>
          <p:nvPr/>
        </p:nvPicPr>
        <p:blipFill>
          <a:blip r:embed="rId8"/>
          <a:srcRect l="7953" t="14391" r="9062" b="17007"/>
          <a:stretch>
            <a:fillRect/>
          </a:stretch>
        </p:blipFill>
        <p:spPr>
          <a:xfrm>
            <a:off x="8987790" y="2588895"/>
            <a:ext cx="1663065" cy="532765"/>
          </a:xfrm>
          <a:prstGeom prst="rect">
            <a:avLst/>
          </a:prstGeom>
        </p:spPr>
      </p:pic>
      <p:pic>
        <p:nvPicPr>
          <p:cNvPr id="47" name="Image 46" descr="pngwing.com (15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360" y="3425825"/>
            <a:ext cx="680085" cy="603250"/>
          </a:xfrm>
          <a:prstGeom prst="rect">
            <a:avLst/>
          </a:prstGeom>
        </p:spPr>
      </p:pic>
      <p:pic>
        <p:nvPicPr>
          <p:cNvPr id="48" name="Image 47" descr="pngwing.com (7)"/>
          <p:cNvPicPr>
            <a:picLocks noChangeAspect="1"/>
          </p:cNvPicPr>
          <p:nvPr/>
        </p:nvPicPr>
        <p:blipFill>
          <a:blip r:embed="rId10"/>
          <a:srcRect l="14600" t="17674" r="10297" b="11988"/>
          <a:stretch>
            <a:fillRect/>
          </a:stretch>
        </p:blipFill>
        <p:spPr>
          <a:xfrm>
            <a:off x="8703945" y="4603115"/>
            <a:ext cx="586740" cy="549275"/>
          </a:xfrm>
          <a:prstGeom prst="rect">
            <a:avLst/>
          </a:prstGeom>
        </p:spPr>
      </p:pic>
      <p:pic>
        <p:nvPicPr>
          <p:cNvPr id="49" name="Image 48" descr="pngwing.com (4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5945" y="4745990"/>
            <a:ext cx="921385" cy="389255"/>
          </a:xfrm>
          <a:prstGeom prst="rect">
            <a:avLst/>
          </a:prstGeom>
        </p:spPr>
      </p:pic>
      <p:pic>
        <p:nvPicPr>
          <p:cNvPr id="50" name="Image 49" descr="vsc-01-removebg-preview"/>
          <p:cNvPicPr>
            <a:picLocks noChangeAspect="1"/>
          </p:cNvPicPr>
          <p:nvPr/>
        </p:nvPicPr>
        <p:blipFill>
          <a:blip r:embed="rId12"/>
          <a:srcRect l="8107" r="10363"/>
          <a:stretch>
            <a:fillRect/>
          </a:stretch>
        </p:blipFill>
        <p:spPr>
          <a:xfrm>
            <a:off x="5158105" y="3442970"/>
            <a:ext cx="734695" cy="676275"/>
          </a:xfrm>
          <a:prstGeom prst="rect">
            <a:avLst/>
          </a:prstGeom>
        </p:spPr>
      </p:pic>
      <p:sp>
        <p:nvSpPr>
          <p:cNvPr id="58" name="Zone de texte 57"/>
          <p:cNvSpPr txBox="1"/>
          <p:nvPr/>
        </p:nvSpPr>
        <p:spPr>
          <a:xfrm>
            <a:off x="1155065" y="177165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Frontend</a:t>
            </a:r>
            <a:endParaRPr lang="fr-FR" altLang="en-US"/>
          </a:p>
        </p:txBody>
      </p:sp>
      <p:sp>
        <p:nvSpPr>
          <p:cNvPr id="59" name="Zone de texte 58"/>
          <p:cNvSpPr txBox="1"/>
          <p:nvPr/>
        </p:nvSpPr>
        <p:spPr>
          <a:xfrm>
            <a:off x="1155065" y="273177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Backend</a:t>
            </a:r>
            <a:endParaRPr lang="fr-FR" altLang="en-US"/>
          </a:p>
        </p:txBody>
      </p:sp>
      <p:sp>
        <p:nvSpPr>
          <p:cNvPr id="60" name="Zone de texte 59"/>
          <p:cNvSpPr txBox="1"/>
          <p:nvPr/>
        </p:nvSpPr>
        <p:spPr>
          <a:xfrm>
            <a:off x="1155065" y="3526155"/>
            <a:ext cx="195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fr-FR"/>
              <a:t>Environnement de d</a:t>
            </a:r>
            <a:r>
              <a:rPr lang="en-US" altLang="en-US"/>
              <a:t>é</a:t>
            </a:r>
            <a:r>
              <a:rPr lang="en-US" altLang="fr-FR"/>
              <a:t>veloppement</a:t>
            </a:r>
            <a:endParaRPr lang="en-US" altLang="fr-FR"/>
          </a:p>
        </p:txBody>
      </p:sp>
      <p:sp>
        <p:nvSpPr>
          <p:cNvPr id="61" name="Zone de texte 60"/>
          <p:cNvSpPr txBox="1"/>
          <p:nvPr/>
        </p:nvSpPr>
        <p:spPr>
          <a:xfrm>
            <a:off x="1155065" y="469836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fr-FR"/>
              <a:t>gestion de projet</a:t>
            </a:r>
            <a:endParaRPr lang="en-US" altLang="fr-FR"/>
          </a:p>
        </p:txBody>
      </p:sp>
      <p:pic>
        <p:nvPicPr>
          <p:cNvPr id="62" name="Image 61" descr="pngwing.com (12)"/>
          <p:cNvPicPr>
            <a:picLocks noChangeAspect="1"/>
          </p:cNvPicPr>
          <p:nvPr/>
        </p:nvPicPr>
        <p:blipFill>
          <a:blip r:embed="rId13"/>
          <a:srcRect l="6217" t="-3150" r="3015"/>
          <a:stretch>
            <a:fillRect/>
          </a:stretch>
        </p:blipFill>
        <p:spPr>
          <a:xfrm>
            <a:off x="5064760" y="4738370"/>
            <a:ext cx="1066800" cy="335280"/>
          </a:xfrm>
          <a:prstGeom prst="rect">
            <a:avLst/>
          </a:prstGeom>
        </p:spPr>
      </p:pic>
      <p:pic>
        <p:nvPicPr>
          <p:cNvPr id="63" name="Image 62" descr="png-transparent-figma-logo-tech-companies-removebg-preview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12610" y="5668010"/>
            <a:ext cx="1142365" cy="570865"/>
          </a:xfrm>
          <a:prstGeom prst="rect">
            <a:avLst/>
          </a:prstGeom>
        </p:spPr>
      </p:pic>
      <p:sp>
        <p:nvSpPr>
          <p:cNvPr id="65" name="Zone de texte 64"/>
          <p:cNvSpPr txBox="1"/>
          <p:nvPr/>
        </p:nvSpPr>
        <p:spPr>
          <a:xfrm>
            <a:off x="1155065" y="5870575"/>
            <a:ext cx="2883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Modélisation &amp; conception</a:t>
            </a:r>
            <a:endParaRPr lang="fr-FR" altLang="en-US"/>
          </a:p>
        </p:txBody>
      </p:sp>
      <p:pic>
        <p:nvPicPr>
          <p:cNvPr id="66" name="Image 65" descr="images (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8435" y="5568950"/>
            <a:ext cx="717550" cy="71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  <a:ea typeface="+mj-ea"/>
              <a:cs typeface="+mj-cs"/>
              <a:sym typeface="+mn-ea"/>
            </a:endParaRPr>
          </a:p>
        </p:txBody>
      </p:sp>
      <p:sp>
        <p:nvSpPr>
          <p:cNvPr id="11" name="Freeform 69" descr="&lt;LOGICA_QUOTE_LEFT&gt;"/>
          <p:cNvSpPr/>
          <p:nvPr/>
        </p:nvSpPr>
        <p:spPr bwMode="gray">
          <a:xfrm>
            <a:off x="10429635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2" name="Freeform 70" descr="&lt;LOGICA_QUOTE_RIGHT&gt;"/>
          <p:cNvSpPr/>
          <p:nvPr/>
        </p:nvSpPr>
        <p:spPr bwMode="gray">
          <a:xfrm>
            <a:off x="1150156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32603" y="2274838"/>
            <a:ext cx="10257881" cy="13220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fr-FR" sz="2000" dirty="0">
                <a:solidFill>
                  <a:schemeClr val="tx1"/>
                </a:solidFill>
              </a:rPr>
              <a:t>Ce projet m’a permis de renforcer mes comp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tences en d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veloppement web et d’explorer la communication en temps r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el avec Pusher. Il a 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t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 une exp</a:t>
            </a:r>
            <a:r>
              <a:rPr lang="en-US" altLang="en-US" sz="2000" dirty="0">
                <a:solidFill>
                  <a:schemeClr val="tx1"/>
                </a:solidFill>
              </a:rPr>
              <a:t>é</a:t>
            </a:r>
            <a:r>
              <a:rPr lang="en-US" altLang="fr-FR" sz="2000" dirty="0">
                <a:solidFill>
                  <a:schemeClr val="tx1"/>
                </a:solidFill>
              </a:rPr>
              <a:t>rience enrichissante sur les plans technique et organisationnel.</a:t>
            </a:r>
            <a:endParaRPr lang="en-US" altLang="fr-FR" sz="2000" dirty="0">
              <a:solidFill>
                <a:schemeClr val="tx1"/>
              </a:solidFill>
            </a:endParaRPr>
          </a:p>
          <a:p>
            <a:pPr algn="just"/>
            <a:endParaRPr lang="en-US" altLang="fr-FR" sz="2000" dirty="0">
              <a:solidFill>
                <a:schemeClr val="tx1"/>
              </a:solidFill>
            </a:endParaRPr>
          </a:p>
        </p:txBody>
      </p:sp>
      <p:sp>
        <p:nvSpPr>
          <p:cNvPr id="10" name="Zone de texte 9"/>
          <p:cNvSpPr txBox="1"/>
          <p:nvPr/>
        </p:nvSpPr>
        <p:spPr>
          <a:xfrm>
            <a:off x="3048000" y="412432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fr-FR" sz="4000" dirty="0">
                <a:sym typeface="+mn-ea"/>
              </a:rPr>
              <a:t>Merci pour votre attention</a:t>
            </a:r>
            <a:endParaRPr lang="en-US" altLang="fr-FR" sz="4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 descr="Résultat de recherche d'images pour &quot;ensias logo&quot;"/>
          <p:cNvSpPr>
            <a:spLocks noChangeAspect="1" noChangeArrowheads="1"/>
          </p:cNvSpPr>
          <p:nvPr/>
        </p:nvSpPr>
        <p:spPr bwMode="auto">
          <a:xfrm>
            <a:off x="924202" y="82294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fr-FR"/>
          </a:p>
        </p:txBody>
      </p:sp>
      <p:sp>
        <p:nvSpPr>
          <p:cNvPr id="28" name="TextBox 1"/>
          <p:cNvSpPr txBox="1"/>
          <p:nvPr/>
        </p:nvSpPr>
        <p:spPr>
          <a:xfrm>
            <a:off x="2014913" y="201307"/>
            <a:ext cx="7762204" cy="643169"/>
          </a:xfrm>
          <a:prstGeom prst="rect">
            <a:avLst/>
          </a:prstGeom>
          <a:noFill/>
        </p:spPr>
        <p:txBody>
          <a:bodyPr wrap="square" lIns="121907" tIns="60953" rIns="121907" bIns="60953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4000" b="1" dirty="0">
                <a:solidFill>
                  <a:srgbClr val="4B7BEB"/>
                </a:solidFill>
                <a:latin typeface="Bell MT" panose="02020503060305020303" pitchFamily="18" charset="0"/>
              </a:rPr>
              <a:t>Plan </a:t>
            </a:r>
            <a:endParaRPr lang="fr-FR" sz="4000" b="1" dirty="0">
              <a:solidFill>
                <a:srgbClr val="4B7BEB"/>
              </a:solidFill>
              <a:latin typeface="Bell MT" panose="02020503060305020303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z="1800" smtClean="0">
                <a:solidFill>
                  <a:schemeClr val="tx1"/>
                </a:solidFill>
              </a:rPr>
            </a:fld>
            <a:endParaRPr lang="fr-FR" sz="18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01739" y="1127747"/>
            <a:ext cx="10961865" cy="0"/>
          </a:xfrm>
          <a:prstGeom prst="line">
            <a:avLst/>
          </a:prstGeom>
          <a:ln w="38100"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0" idx="2"/>
          </p:cNvCxnSpPr>
          <p:nvPr/>
        </p:nvCxnSpPr>
        <p:spPr>
          <a:xfrm>
            <a:off x="2296859" y="2370406"/>
            <a:ext cx="0" cy="41871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2206859" y="2190406"/>
            <a:ext cx="180000" cy="180000"/>
          </a:xfrm>
          <a:prstGeom prst="roundRect">
            <a:avLst/>
          </a:prstGeom>
          <a:solidFill>
            <a:srgbClr val="4B7BEB"/>
          </a:solidFill>
          <a:ln>
            <a:solidFill>
              <a:srgbClr val="4B7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296859" y="2799989"/>
            <a:ext cx="0" cy="6437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206859" y="2799987"/>
            <a:ext cx="180000" cy="180000"/>
          </a:xfrm>
          <a:prstGeom prst="roundRect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2296859" y="4073421"/>
            <a:ext cx="0" cy="6437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2206859" y="4073419"/>
            <a:ext cx="180000" cy="180000"/>
          </a:xfrm>
          <a:prstGeom prst="roundRect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206859" y="4717136"/>
            <a:ext cx="180000" cy="180000"/>
          </a:xfrm>
          <a:prstGeom prst="roundRect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438029" y="1991262"/>
            <a:ext cx="3215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Introduction</a:t>
            </a:r>
            <a:endParaRPr lang="fr-FR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22884" y="2587438"/>
            <a:ext cx="669571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Probl</a:t>
            </a:r>
            <a:r>
              <a:rPr lang="en-US" altLang="en-US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é</a:t>
            </a:r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matique</a:t>
            </a:r>
            <a:endParaRPr lang="en-US" altLang="fr-FR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386859" y="4515776"/>
            <a:ext cx="92820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Conception UML</a:t>
            </a:r>
            <a:endParaRPr lang="fr-FR" altLang="en-US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438029" y="3253439"/>
            <a:ext cx="68771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Solution propos</a:t>
            </a:r>
            <a:r>
              <a:rPr lang="en-US" altLang="en-US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é</a:t>
            </a:r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e</a:t>
            </a:r>
            <a:endParaRPr lang="en-US" altLang="fr-FR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eur droit 22"/>
          <p:cNvCxnSpPr>
            <a:endCxn id="14" idx="0"/>
          </p:cNvCxnSpPr>
          <p:nvPr/>
        </p:nvCxnSpPr>
        <p:spPr>
          <a:xfrm>
            <a:off x="2296859" y="3448061"/>
            <a:ext cx="0" cy="62535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2206859" y="3448059"/>
            <a:ext cx="180000" cy="180000"/>
          </a:xfrm>
          <a:prstGeom prst="roundRect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476859" y="3869387"/>
            <a:ext cx="68383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Outils et technologies utilis</a:t>
            </a:r>
            <a:r>
              <a:rPr lang="en-US" altLang="en-US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é</a:t>
            </a:r>
            <a:r>
              <a:rPr lang="en-US" alt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es </a:t>
            </a:r>
            <a:endParaRPr lang="en-US" altLang="fr-FR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Connecteur droit 1"/>
          <p:cNvCxnSpPr/>
          <p:nvPr/>
        </p:nvCxnSpPr>
        <p:spPr>
          <a:xfrm>
            <a:off x="2296859" y="4886221"/>
            <a:ext cx="0" cy="64371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15"/>
          <p:cNvSpPr/>
          <p:nvPr/>
        </p:nvSpPr>
        <p:spPr>
          <a:xfrm>
            <a:off x="2206859" y="5540096"/>
            <a:ext cx="180000" cy="180000"/>
          </a:xfrm>
          <a:prstGeom prst="roundRect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86859" y="5277776"/>
            <a:ext cx="928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Bell MT" panose="02020503060305020303" pitchFamily="18" charset="0"/>
                <a:cs typeface="Times New Roman" panose="02020603050405020304" pitchFamily="18" charset="0"/>
              </a:rPr>
              <a:t>Conclusion</a:t>
            </a:r>
            <a:endParaRPr lang="fr-FR" sz="2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b="1" dirty="0"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4" name="Freeform 69" descr="&lt;LOGICA_QUOTE_LEFT&gt;"/>
          <p:cNvSpPr/>
          <p:nvPr/>
        </p:nvSpPr>
        <p:spPr bwMode="gray">
          <a:xfrm>
            <a:off x="63349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5" name="Freeform 70" descr="&lt;LOGICA_QUOTE_RIGHT&gt;"/>
          <p:cNvSpPr/>
          <p:nvPr/>
        </p:nvSpPr>
        <p:spPr bwMode="gray">
          <a:xfrm>
            <a:off x="1994983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471940" y="8441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Contexte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940023" y="1259849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322830" y="2395855"/>
            <a:ext cx="6978015" cy="1906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fr-FR" dirty="0"/>
              <a:t>Ce projet a </a:t>
            </a:r>
            <a:r>
              <a:rPr lang="en-US" altLang="en-US" dirty="0"/>
              <a:t>é</a:t>
            </a:r>
            <a:r>
              <a:rPr lang="en-US" altLang="fr-FR" dirty="0"/>
              <a:t>t</a:t>
            </a:r>
            <a:r>
              <a:rPr lang="en-US" altLang="en-US" dirty="0"/>
              <a:t>é</a:t>
            </a:r>
            <a:r>
              <a:rPr lang="en-US" altLang="fr-FR" dirty="0"/>
              <a:t> r</a:t>
            </a:r>
            <a:r>
              <a:rPr lang="en-US" altLang="en-US" dirty="0"/>
              <a:t>é</a:t>
            </a:r>
            <a:r>
              <a:rPr lang="en-US" altLang="fr-FR" dirty="0"/>
              <a:t>alis</a:t>
            </a:r>
            <a:r>
              <a:rPr lang="en-US" altLang="en-US" dirty="0"/>
              <a:t>é</a:t>
            </a:r>
            <a:r>
              <a:rPr lang="en-US" altLang="fr-FR" dirty="0"/>
              <a:t> dans le cadre de ma formation en d</a:t>
            </a:r>
            <a:r>
              <a:rPr lang="en-US" altLang="en-US" dirty="0"/>
              <a:t>é</a:t>
            </a:r>
            <a:r>
              <a:rPr lang="en-US" altLang="fr-FR" dirty="0"/>
              <a:t>veloppement web</a:t>
            </a:r>
            <a:r>
              <a:rPr lang="fr-FR" altLang="en-US" dirty="0"/>
              <a:t> a youcode </a:t>
            </a:r>
            <a:r>
              <a:rPr lang="en-US" altLang="fr-FR" dirty="0"/>
              <a:t>. </a:t>
            </a:r>
            <a:endParaRPr lang="en-US" altLang="fr-FR" dirty="0"/>
          </a:p>
          <a:p>
            <a:pPr algn="just"/>
            <a:r>
              <a:rPr lang="en-US" altLang="fr-FR" dirty="0"/>
              <a:t>Il s'agit d'une application</a:t>
            </a:r>
            <a:r>
              <a:rPr lang="fr-FR" altLang="en-US" dirty="0"/>
              <a:t> web</a:t>
            </a:r>
            <a:r>
              <a:rPr lang="en-US" altLang="fr-FR" dirty="0"/>
              <a:t> de messagerie en temps r</a:t>
            </a:r>
            <a:r>
              <a:rPr lang="en-US" altLang="en-US" dirty="0"/>
              <a:t>é</a:t>
            </a:r>
            <a:r>
              <a:rPr lang="en-US" altLang="fr-FR" dirty="0"/>
              <a:t>el d</a:t>
            </a:r>
            <a:r>
              <a:rPr lang="en-US" altLang="en-US" dirty="0"/>
              <a:t>é</a:t>
            </a:r>
            <a:r>
              <a:rPr lang="en-US" altLang="fr-FR" dirty="0"/>
              <a:t>velopp</a:t>
            </a:r>
            <a:r>
              <a:rPr lang="en-US" altLang="en-US" dirty="0"/>
              <a:t>é</a:t>
            </a:r>
            <a:r>
              <a:rPr lang="en-US" altLang="fr-FR" dirty="0"/>
              <a:t>e avec Laravel et la technologie Pusher. </a:t>
            </a:r>
            <a:endParaRPr lang="en-US" altLang="fr-FR" dirty="0"/>
          </a:p>
        </p:txBody>
      </p:sp>
      <p:sp>
        <p:nvSpPr>
          <p:cNvPr id="12" name="TextBox 9"/>
          <p:cNvSpPr txBox="1"/>
          <p:nvPr/>
        </p:nvSpPr>
        <p:spPr>
          <a:xfrm>
            <a:off x="2984000" y="8441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Objectif du projet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b="1" dirty="0"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4" name="Freeform 69" descr="&lt;LOGICA_QUOTE_LEFT&gt;"/>
          <p:cNvSpPr/>
          <p:nvPr/>
        </p:nvSpPr>
        <p:spPr bwMode="gray">
          <a:xfrm>
            <a:off x="63349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5" name="Freeform 70" descr="&lt;LOGICA_QUOTE_RIGHT&gt;"/>
          <p:cNvSpPr/>
          <p:nvPr/>
        </p:nvSpPr>
        <p:spPr bwMode="gray">
          <a:xfrm>
            <a:off x="1994983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471940" y="8441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Contexte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3511773" y="1259849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76655" y="2007235"/>
            <a:ext cx="9524365" cy="814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fr-FR" dirty="0">
                <a:sym typeface="+mn-ea"/>
              </a:rPr>
              <a:t>L'objectif principal est de permettre aux utilisateurs de communiquer instantan</a:t>
            </a:r>
            <a:r>
              <a:rPr lang="en-US" altLang="en-US" dirty="0">
                <a:sym typeface="+mn-ea"/>
              </a:rPr>
              <a:t>é</a:t>
            </a:r>
            <a:r>
              <a:rPr lang="en-US" altLang="fr-FR" dirty="0">
                <a:sym typeface="+mn-ea"/>
              </a:rPr>
              <a:t>ment via une interface simple.</a:t>
            </a:r>
            <a:endParaRPr lang="en-US" altLang="fr-FR" dirty="0"/>
          </a:p>
        </p:txBody>
      </p:sp>
      <p:sp>
        <p:nvSpPr>
          <p:cNvPr id="12" name="TextBox 9"/>
          <p:cNvSpPr txBox="1"/>
          <p:nvPr/>
        </p:nvSpPr>
        <p:spPr>
          <a:xfrm>
            <a:off x="2984000" y="8441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Objectif du projet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11" name="ZoneTexte 15"/>
          <p:cNvSpPr txBox="1"/>
          <p:nvPr/>
        </p:nvSpPr>
        <p:spPr>
          <a:xfrm>
            <a:off x="2449830" y="3585845"/>
            <a:ext cx="6978015" cy="1493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fr-FR" dirty="0"/>
              <a:t>Caract</a:t>
            </a:r>
            <a:r>
              <a:rPr lang="en-US" altLang="en-US" dirty="0"/>
              <a:t>é</a:t>
            </a:r>
            <a:r>
              <a:rPr lang="en-US" altLang="fr-FR" dirty="0"/>
              <a:t>ristiques principales :</a:t>
            </a:r>
            <a:endParaRPr lang="en-US" altLang="fr-FR" dirty="0"/>
          </a:p>
          <a:p>
            <a:pPr algn="just"/>
            <a:r>
              <a:rPr lang="en-US" altLang="en-US" dirty="0"/>
              <a:t>✓</a:t>
            </a:r>
            <a:r>
              <a:rPr lang="en-US" altLang="fr-FR" dirty="0"/>
              <a:t> Communication 1-to-1 et en groupe</a:t>
            </a:r>
            <a:endParaRPr lang="en-US" altLang="fr-FR" dirty="0"/>
          </a:p>
          <a:p>
            <a:pPr algn="just"/>
            <a:r>
              <a:rPr lang="en-US" altLang="en-US" dirty="0"/>
              <a:t>✓</a:t>
            </a:r>
            <a:r>
              <a:rPr lang="en-US" altLang="fr-FR" dirty="0"/>
              <a:t> </a:t>
            </a:r>
            <a:r>
              <a:rPr lang="fr-FR" altLang="en-US" dirty="0"/>
              <a:t>messages </a:t>
            </a:r>
            <a:r>
              <a:rPr lang="en-US" altLang="fr-FR" dirty="0"/>
              <a:t>en temps r</a:t>
            </a:r>
            <a:r>
              <a:rPr lang="en-US" altLang="en-US" dirty="0"/>
              <a:t>é</a:t>
            </a:r>
            <a:r>
              <a:rPr lang="en-US" altLang="fr-FR" dirty="0"/>
              <a:t>el</a:t>
            </a:r>
            <a:endParaRPr lang="en-US" altLang="fr-FR" dirty="0"/>
          </a:p>
          <a:p>
            <a:pPr algn="just"/>
            <a:r>
              <a:rPr lang="en-US" altLang="en-US" dirty="0"/>
              <a:t>✓</a:t>
            </a:r>
            <a:r>
              <a:rPr lang="en-US" altLang="fr-FR" dirty="0"/>
              <a:t> Historique des </a:t>
            </a:r>
            <a:r>
              <a:rPr lang="fr-FR" altLang="en-US" dirty="0"/>
              <a:t>messages</a:t>
            </a:r>
            <a:endParaRPr lang="en-US" altLang="fr-FR" dirty="0"/>
          </a:p>
          <a:p>
            <a:pPr algn="just"/>
            <a:r>
              <a:rPr lang="en-US" altLang="en-US" dirty="0">
                <a:sym typeface="+mn-ea"/>
              </a:rPr>
              <a:t>✓</a:t>
            </a:r>
            <a:r>
              <a:rPr lang="en-US" altLang="fr-FR" dirty="0">
                <a:sym typeface="+mn-ea"/>
              </a:rPr>
              <a:t> Historique des conversations</a:t>
            </a:r>
            <a:endParaRPr lang="en-US" altLang="fr-FR" dirty="0"/>
          </a:p>
          <a:p>
            <a:pPr algn="just"/>
            <a:endParaRPr lang="en-US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4" name="Freeform 69" descr="&lt;LOGICA_QUOTE_LEFT&gt;"/>
          <p:cNvSpPr/>
          <p:nvPr/>
        </p:nvSpPr>
        <p:spPr bwMode="gray">
          <a:xfrm>
            <a:off x="255754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5" name="Freeform 70" descr="&lt;LOGICA_QUOTE_RIGHT&gt;"/>
          <p:cNvSpPr/>
          <p:nvPr/>
        </p:nvSpPr>
        <p:spPr bwMode="gray">
          <a:xfrm>
            <a:off x="4004758" y="19964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471940" y="8060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Défis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940023" y="1231274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513840" y="1625600"/>
            <a:ext cx="9305290" cy="1207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fr-FR" dirty="0"/>
              <a:t>Dans un monde de plus en plus connect</a:t>
            </a:r>
            <a:r>
              <a:rPr lang="en-US" altLang="en-US" dirty="0"/>
              <a:t>é</a:t>
            </a:r>
            <a:r>
              <a:rPr lang="en-US" altLang="fr-FR" dirty="0"/>
              <a:t>, la communication instantan</a:t>
            </a:r>
            <a:r>
              <a:rPr lang="en-US" altLang="en-US" dirty="0"/>
              <a:t>é</a:t>
            </a:r>
            <a:r>
              <a:rPr lang="en-US" altLang="fr-FR" dirty="0"/>
              <a:t>e est devenue un besoin fondamental pour les utilisateurs.</a:t>
            </a:r>
            <a:endParaRPr lang="en-US" altLang="fr-FR" dirty="0"/>
          </a:p>
          <a:p>
            <a:pPr algn="just"/>
            <a:r>
              <a:rPr lang="en-US" altLang="fr-FR" dirty="0"/>
              <a:t>Les applications de messagerie doivent offrir une r</a:t>
            </a:r>
            <a:r>
              <a:rPr lang="en-US" altLang="en-US" dirty="0"/>
              <a:t>é</a:t>
            </a:r>
            <a:r>
              <a:rPr lang="en-US" altLang="fr-FR" dirty="0"/>
              <a:t>activit</a:t>
            </a:r>
            <a:r>
              <a:rPr lang="en-US" altLang="en-US" dirty="0"/>
              <a:t>é</a:t>
            </a:r>
            <a:r>
              <a:rPr lang="en-US" altLang="fr-FR" dirty="0"/>
              <a:t> imm</a:t>
            </a:r>
            <a:r>
              <a:rPr lang="en-US" altLang="en-US" dirty="0"/>
              <a:t>é</a:t>
            </a:r>
            <a:r>
              <a:rPr lang="en-US" altLang="fr-FR" dirty="0"/>
              <a:t>diate, sans rechargement de page, tout en </a:t>
            </a:r>
            <a:r>
              <a:rPr lang="en-US" altLang="en-US" dirty="0"/>
              <a:t>é</a:t>
            </a:r>
            <a:r>
              <a:rPr lang="en-US" altLang="fr-FR" dirty="0"/>
              <a:t>tant simples à utiliser et accessibles depuis n’importe quel navigateur.</a:t>
            </a:r>
            <a:endParaRPr lang="en-US" altLang="fr-FR" dirty="0"/>
          </a:p>
          <a:p>
            <a:pPr algn="just"/>
            <a:endParaRPr lang="en-US" altLang="fr-FR" dirty="0"/>
          </a:p>
          <a:p>
            <a:pPr algn="just"/>
            <a:endParaRPr lang="en-US" alt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3136265"/>
            <a:ext cx="4514850" cy="3013075"/>
          </a:xfrm>
          <a:prstGeom prst="rect">
            <a:avLst/>
          </a:prstGeom>
        </p:spPr>
      </p:pic>
      <p:sp>
        <p:nvSpPr>
          <p:cNvPr id="11" name="Zone de texte 10"/>
          <p:cNvSpPr txBox="1"/>
          <p:nvPr/>
        </p:nvSpPr>
        <p:spPr>
          <a:xfrm>
            <a:off x="6025515" y="3253740"/>
            <a:ext cx="5426710" cy="2669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fr-FR" dirty="0">
                <a:sym typeface="+mn-ea"/>
              </a:rPr>
              <a:t>Comprendre le fonctionnement des WebSockets </a:t>
            </a:r>
            <a:endParaRPr lang="en-US" altLang="fr-FR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fr-FR" dirty="0">
                <a:sym typeface="+mn-ea"/>
              </a:rPr>
              <a:t>Mettre en place la communication en temps r</a:t>
            </a:r>
            <a:r>
              <a:rPr lang="en-US" altLang="en-US" dirty="0">
                <a:sym typeface="+mn-ea"/>
              </a:rPr>
              <a:t>é</a:t>
            </a:r>
            <a:r>
              <a:rPr lang="en-US" altLang="fr-FR" dirty="0">
                <a:sym typeface="+mn-ea"/>
              </a:rPr>
              <a:t>el</a:t>
            </a:r>
            <a:r>
              <a:rPr lang="en-US" altLang="fr-FR" dirty="0">
                <a:sym typeface="+mn-ea"/>
              </a:rPr>
              <a:t> </a:t>
            </a:r>
            <a:endParaRPr lang="en-US" altLang="fr-FR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fr-FR" dirty="0">
                <a:sym typeface="+mn-ea"/>
              </a:rPr>
              <a:t>Assurer</a:t>
            </a:r>
            <a:r>
              <a:rPr lang="fr-FR" altLang="en-US" dirty="0">
                <a:sym typeface="+mn-ea"/>
              </a:rPr>
              <a:t> l’envoi et</a:t>
            </a:r>
            <a:r>
              <a:rPr lang="en-US" altLang="fr-FR" dirty="0">
                <a:sym typeface="+mn-ea"/>
              </a:rPr>
              <a:t> la r</a:t>
            </a:r>
            <a:r>
              <a:rPr lang="en-US" altLang="en-US" dirty="0">
                <a:sym typeface="+mn-ea"/>
              </a:rPr>
              <a:t>é</a:t>
            </a:r>
            <a:r>
              <a:rPr lang="en-US" altLang="fr-FR" dirty="0">
                <a:sym typeface="+mn-ea"/>
              </a:rPr>
              <a:t>ception instantan</a:t>
            </a:r>
            <a:r>
              <a:rPr lang="en-US" altLang="en-US" dirty="0">
                <a:sym typeface="+mn-ea"/>
              </a:rPr>
              <a:t>é</a:t>
            </a:r>
            <a:r>
              <a:rPr lang="en-US" altLang="fr-FR" dirty="0">
                <a:sym typeface="+mn-ea"/>
              </a:rPr>
              <a:t>e des messages sans recharger la page</a:t>
            </a:r>
            <a:endParaRPr lang="en-US" altLang="fr-FR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fr-FR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fr-FR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471940" y="806074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Pusher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940023" y="1231274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755005" y="2477770"/>
            <a:ext cx="5348605" cy="2365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fr-FR" dirty="0"/>
              <a:t>Pour r</a:t>
            </a:r>
            <a:r>
              <a:rPr lang="en-US" altLang="en-US" dirty="0"/>
              <a:t>é</a:t>
            </a:r>
            <a:r>
              <a:rPr lang="en-US" altLang="fr-FR" dirty="0"/>
              <a:t>soudre la probl</a:t>
            </a:r>
            <a:r>
              <a:rPr lang="en-US" altLang="en-US" dirty="0"/>
              <a:t>é</a:t>
            </a:r>
            <a:r>
              <a:rPr lang="en-US" altLang="fr-FR" dirty="0"/>
              <a:t>matique de la communication en temps r</a:t>
            </a:r>
            <a:r>
              <a:rPr lang="en-US" altLang="en-US" dirty="0"/>
              <a:t>é</a:t>
            </a:r>
            <a:r>
              <a:rPr lang="en-US" altLang="fr-FR" dirty="0"/>
              <a:t>el, j'ai int</a:t>
            </a:r>
            <a:r>
              <a:rPr lang="en-US" altLang="en-US" dirty="0"/>
              <a:t>é</a:t>
            </a:r>
            <a:r>
              <a:rPr lang="en-US" altLang="fr-FR" dirty="0"/>
              <a:t>gr</a:t>
            </a:r>
            <a:r>
              <a:rPr lang="en-US" altLang="en-US" dirty="0"/>
              <a:t>é</a:t>
            </a:r>
            <a:r>
              <a:rPr lang="en-US" altLang="fr-FR" dirty="0"/>
              <a:t> Pusher, une solution bas</a:t>
            </a:r>
            <a:r>
              <a:rPr lang="en-US" altLang="en-US" dirty="0"/>
              <a:t>é</a:t>
            </a:r>
            <a:r>
              <a:rPr lang="en-US" altLang="fr-FR" dirty="0"/>
              <a:t>e sur WebSockets. Cela permet une transmission instantan</a:t>
            </a:r>
            <a:r>
              <a:rPr lang="en-US" altLang="en-US" dirty="0"/>
              <a:t>é</a:t>
            </a:r>
            <a:r>
              <a:rPr lang="en-US" altLang="fr-FR" dirty="0"/>
              <a:t>e des messages entre les utilisateurs, sans n</a:t>
            </a:r>
            <a:r>
              <a:rPr lang="en-US" altLang="en-US" dirty="0"/>
              <a:t>é</a:t>
            </a:r>
            <a:r>
              <a:rPr lang="en-US" altLang="fr-FR" dirty="0"/>
              <a:t>cessiter de rafra</a:t>
            </a:r>
            <a:r>
              <a:rPr lang="en-US" altLang="en-US" dirty="0"/>
              <a:t>î</a:t>
            </a:r>
            <a:r>
              <a:rPr lang="en-US" altLang="fr-FR" dirty="0"/>
              <a:t>chissement de la page, garantissant ainsi une exp</a:t>
            </a:r>
            <a:r>
              <a:rPr lang="en-US" altLang="en-US" dirty="0"/>
              <a:t>é</a:t>
            </a:r>
            <a:r>
              <a:rPr lang="en-US" altLang="fr-FR" dirty="0"/>
              <a:t>rience fluide et r</a:t>
            </a:r>
            <a:r>
              <a:rPr lang="en-US" altLang="en-US" dirty="0"/>
              <a:t>é</a:t>
            </a:r>
            <a:r>
              <a:rPr lang="en-US" altLang="fr-FR" dirty="0"/>
              <a:t>active.</a:t>
            </a:r>
            <a:endParaRPr lang="en-US" altLang="fr-FR" dirty="0"/>
          </a:p>
          <a:p>
            <a:pPr algn="just"/>
            <a:endParaRPr lang="en-US" altLang="fr-FR" dirty="0"/>
          </a:p>
          <a:p>
            <a:pPr algn="just"/>
            <a:endParaRPr lang="en-US" altLang="fr-FR" dirty="0"/>
          </a:p>
        </p:txBody>
      </p:sp>
      <p:sp>
        <p:nvSpPr>
          <p:cNvPr id="17" name="Freeform 69" descr="&lt;LOGICA_QUOTE_LEFT&gt;"/>
          <p:cNvSpPr/>
          <p:nvPr/>
        </p:nvSpPr>
        <p:spPr bwMode="gray">
          <a:xfrm>
            <a:off x="4338715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9" name="Freeform 70" descr="&lt;LOGICA_QUOTE_RIGHT&gt;"/>
          <p:cNvSpPr/>
          <p:nvPr/>
        </p:nvSpPr>
        <p:spPr bwMode="gray">
          <a:xfrm>
            <a:off x="608120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pic>
        <p:nvPicPr>
          <p:cNvPr id="20" name="Image 19" descr="push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2477770"/>
            <a:ext cx="3611245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710065" y="815599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gency FB" panose="020B0503020202020204" pitchFamily="34" charset="0"/>
                <a:ea typeface="+mj-ea"/>
                <a:cs typeface="+mj-cs"/>
              </a:rPr>
              <a:t>Diagramme de classe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1111473" y="1231274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Freeform 69" descr="&lt;LOGICA_QUOTE_LEFT&gt;"/>
          <p:cNvSpPr/>
          <p:nvPr/>
        </p:nvSpPr>
        <p:spPr bwMode="gray">
          <a:xfrm>
            <a:off x="632944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9" name="Freeform 70" descr="&lt;LOGICA_QUOTE_RIGHT&gt;"/>
          <p:cNvSpPr/>
          <p:nvPr/>
        </p:nvSpPr>
        <p:spPr bwMode="gray">
          <a:xfrm>
            <a:off x="789095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715" y="82296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Diagramme de use case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pic>
        <p:nvPicPr>
          <p:cNvPr id="11" name="Image 10" descr="Capture d'écran 2025-05-11 185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9505" y="1604010"/>
            <a:ext cx="7196455" cy="4972685"/>
          </a:xfrm>
          <a:prstGeom prst="rect">
            <a:avLst/>
          </a:prstGeom>
        </p:spPr>
      </p:pic>
      <p:sp>
        <p:nvSpPr>
          <p:cNvPr id="12" name="TextBox 9"/>
          <p:cNvSpPr txBox="1"/>
          <p:nvPr/>
        </p:nvSpPr>
        <p:spPr>
          <a:xfrm>
            <a:off x="8408035" y="82042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ERD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7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710065" y="815599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Diagramme de classe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5362163" y="1240799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Freeform 69" descr="&lt;LOGICA_QUOTE_LEFT&gt;"/>
          <p:cNvSpPr/>
          <p:nvPr/>
        </p:nvSpPr>
        <p:spPr bwMode="gray">
          <a:xfrm>
            <a:off x="632944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9" name="Freeform 70" descr="&lt;LOGICA_QUOTE_RIGHT&gt;"/>
          <p:cNvSpPr/>
          <p:nvPr/>
        </p:nvSpPr>
        <p:spPr bwMode="gray">
          <a:xfrm>
            <a:off x="789095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715" y="82296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Diagramme de use case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8408035" y="82042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ERD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pic>
        <p:nvPicPr>
          <p:cNvPr id="13" name="Image 12" descr="Capture d'écran 2025-05-11 1908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820" y="1586865"/>
            <a:ext cx="4404360" cy="478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96"/>
          <p:cNvSpPr txBox="1">
            <a:spLocks noChangeArrowheads="1"/>
          </p:cNvSpPr>
          <p:nvPr/>
        </p:nvSpPr>
        <p:spPr>
          <a:xfrm>
            <a:off x="617643" y="239208"/>
            <a:ext cx="1585993" cy="40811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Introduction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ZoneTexte 34"/>
          <p:cNvSpPr txBox="1">
            <a:spLocks noChangeArrowheads="1"/>
          </p:cNvSpPr>
          <p:nvPr/>
        </p:nvSpPr>
        <p:spPr>
          <a:xfrm>
            <a:off x="2389500" y="202378"/>
            <a:ext cx="1991328" cy="45172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Problématique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ZoneTexte 36"/>
          <p:cNvSpPr txBox="1">
            <a:spLocks noChangeArrowheads="1"/>
          </p:cNvSpPr>
          <p:nvPr/>
        </p:nvSpPr>
        <p:spPr>
          <a:xfrm>
            <a:off x="4286312" y="190765"/>
            <a:ext cx="2015868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Solution proposée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7" name="ZoneTexte 42"/>
          <p:cNvSpPr txBox="1">
            <a:spLocks noChangeArrowheads="1"/>
          </p:cNvSpPr>
          <p:nvPr/>
        </p:nvSpPr>
        <p:spPr>
          <a:xfrm>
            <a:off x="6522085" y="190500"/>
            <a:ext cx="1417320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Conception UML 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8" name="ZoneTexte 43"/>
          <p:cNvSpPr txBox="1">
            <a:spLocks noChangeArrowheads="1"/>
          </p:cNvSpPr>
          <p:nvPr/>
        </p:nvSpPr>
        <p:spPr>
          <a:xfrm>
            <a:off x="10262235" y="190500"/>
            <a:ext cx="1608455" cy="448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Conclusion 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595328" y="799525"/>
            <a:ext cx="11113135" cy="4445"/>
          </a:xfrm>
          <a:prstGeom prst="line">
            <a:avLst/>
          </a:prstGeom>
          <a:ln>
            <a:solidFill>
              <a:srgbClr val="4B7BE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F6C-4C03-4B9C-9FCF-77E962022359}" type="slidenum">
              <a:rPr lang="fr-FR" smtClean="0"/>
            </a:fld>
            <a:endParaRPr lang="fr-FR" dirty="0"/>
          </a:p>
        </p:txBody>
      </p:sp>
      <p:sp>
        <p:nvSpPr>
          <p:cNvPr id="18" name="ZoneTexte 43"/>
          <p:cNvSpPr txBox="1">
            <a:spLocks noChangeArrowheads="1"/>
          </p:cNvSpPr>
          <p:nvPr/>
        </p:nvSpPr>
        <p:spPr>
          <a:xfrm>
            <a:off x="8065671" y="182129"/>
            <a:ext cx="2210797" cy="44861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  <a:sym typeface="+mn-ea"/>
              </a:rPr>
              <a:t>Technologies utilisées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710065" y="815599"/>
            <a:ext cx="213582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Diagramme de classe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9" name="Chevron 25"/>
          <p:cNvSpPr/>
          <p:nvPr/>
        </p:nvSpPr>
        <p:spPr>
          <a:xfrm>
            <a:off x="9098503" y="1235719"/>
            <a:ext cx="1197736" cy="90821"/>
          </a:xfrm>
          <a:prstGeom prst="chevron">
            <a:avLst/>
          </a:prstGeom>
          <a:solidFill>
            <a:srgbClr val="4B7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" name="Freeform 69" descr="&lt;LOGICA_QUOTE_LEFT&gt;"/>
          <p:cNvSpPr/>
          <p:nvPr/>
        </p:nvSpPr>
        <p:spPr bwMode="gray">
          <a:xfrm>
            <a:off x="6329440" y="209171"/>
            <a:ext cx="153737" cy="46800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"/>
              </a:cxn>
              <a:cxn ang="0">
                <a:pos x="132" y="378"/>
              </a:cxn>
              <a:cxn ang="0">
                <a:pos x="132" y="322"/>
              </a:cxn>
              <a:cxn ang="0">
                <a:pos x="58" y="244"/>
              </a:cxn>
              <a:cxn ang="0">
                <a:pos x="58" y="0"/>
              </a:cxn>
              <a:cxn ang="0">
                <a:pos x="0" y="0"/>
              </a:cxn>
            </a:cxnLst>
            <a:rect l="0" t="0" r="r" b="b"/>
            <a:pathLst>
              <a:path w="132" h="378">
                <a:moveTo>
                  <a:pt x="0" y="0"/>
                </a:moveTo>
                <a:cubicBezTo>
                  <a:pt x="0" y="243"/>
                  <a:pt x="0" y="243"/>
                  <a:pt x="0" y="243"/>
                </a:cubicBezTo>
                <a:cubicBezTo>
                  <a:pt x="0" y="316"/>
                  <a:pt x="59" y="376"/>
                  <a:pt x="132" y="378"/>
                </a:cubicBezTo>
                <a:cubicBezTo>
                  <a:pt x="132" y="322"/>
                  <a:pt x="132" y="322"/>
                  <a:pt x="132" y="322"/>
                </a:cubicBezTo>
                <a:cubicBezTo>
                  <a:pt x="88" y="317"/>
                  <a:pt x="58" y="286"/>
                  <a:pt x="58" y="244"/>
                </a:cubicBezTo>
                <a:cubicBezTo>
                  <a:pt x="58" y="0"/>
                  <a:pt x="58" y="0"/>
                  <a:pt x="5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9" name="Freeform 70" descr="&lt;LOGICA_QUOTE_RIGHT&gt;"/>
          <p:cNvSpPr/>
          <p:nvPr/>
        </p:nvSpPr>
        <p:spPr bwMode="gray">
          <a:xfrm>
            <a:off x="7890958" y="180596"/>
            <a:ext cx="153737" cy="468001"/>
          </a:xfrm>
          <a:custGeom>
            <a:avLst/>
            <a:gdLst/>
            <a:ahLst/>
            <a:cxnLst>
              <a:cxn ang="0">
                <a:pos x="132" y="378"/>
              </a:cxn>
              <a:cxn ang="0">
                <a:pos x="132" y="134"/>
              </a:cxn>
              <a:cxn ang="0">
                <a:pos x="0" y="0"/>
              </a:cxn>
              <a:cxn ang="0">
                <a:pos x="0" y="55"/>
              </a:cxn>
              <a:cxn ang="0">
                <a:pos x="74" y="133"/>
              </a:cxn>
              <a:cxn ang="0">
                <a:pos x="74" y="378"/>
              </a:cxn>
              <a:cxn ang="0">
                <a:pos x="132" y="378"/>
              </a:cxn>
            </a:cxnLst>
            <a:rect l="0" t="0" r="r" b="b"/>
            <a:pathLst>
              <a:path w="132" h="378">
                <a:moveTo>
                  <a:pt x="132" y="378"/>
                </a:moveTo>
                <a:cubicBezTo>
                  <a:pt x="132" y="134"/>
                  <a:pt x="132" y="134"/>
                  <a:pt x="132" y="134"/>
                </a:cubicBezTo>
                <a:cubicBezTo>
                  <a:pt x="131" y="61"/>
                  <a:pt x="73" y="1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43" y="61"/>
                  <a:pt x="73" y="91"/>
                  <a:pt x="74" y="133"/>
                </a:cubicBezTo>
                <a:cubicBezTo>
                  <a:pt x="74" y="378"/>
                  <a:pt x="74" y="378"/>
                  <a:pt x="74" y="378"/>
                </a:cubicBezTo>
                <a:cubicBezTo>
                  <a:pt x="132" y="378"/>
                  <a:pt x="132" y="378"/>
                  <a:pt x="132" y="378"/>
                </a:cubicBezTo>
                <a:close/>
              </a:path>
            </a:pathLst>
          </a:custGeom>
          <a:solidFill>
            <a:srgbClr val="4B7B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en-GB" dirty="0">
              <a:solidFill>
                <a:srgbClr val="4B7BE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715" y="82296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rPr>
              <a:t>Diagramme de use case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8408035" y="820420"/>
            <a:ext cx="25571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fr-FR" sz="2000" b="1" dirty="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rPr>
              <a:t>ERD</a:t>
            </a:r>
            <a:endParaRPr lang="fr-FR" sz="2000" b="1" dirty="0">
              <a:solidFill>
                <a:schemeClr val="tx1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pic>
        <p:nvPicPr>
          <p:cNvPr id="14" name="Image 13" descr="ERD"/>
          <p:cNvPicPr>
            <a:picLocks noChangeAspect="1"/>
          </p:cNvPicPr>
          <p:nvPr/>
        </p:nvPicPr>
        <p:blipFill>
          <a:blip r:embed="rId1"/>
          <a:srcRect t="1946"/>
          <a:stretch>
            <a:fillRect/>
          </a:stretch>
        </p:blipFill>
        <p:spPr>
          <a:xfrm>
            <a:off x="1803400" y="1799590"/>
            <a:ext cx="9407525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2811</Words>
  <Application>WPS Presentation</Application>
  <PresentationFormat>Grand écran</PresentationFormat>
  <Paragraphs>226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Bell MT</vt:lpstr>
      <vt:lpstr>Agency FB</vt:lpstr>
      <vt:lpstr>Andalus</vt:lpstr>
      <vt:lpstr>Calibri</vt:lpstr>
      <vt:lpstr>Century Gothic</vt:lpstr>
      <vt:lpstr>Microsoft YaHei</vt:lpstr>
      <vt:lpstr>Arial Unicode MS</vt:lpstr>
      <vt:lpstr>Calibri Light</vt:lpstr>
      <vt:lpstr>DeepSeek-CJK-patch</vt:lpstr>
      <vt:lpstr>Segoe Print</vt:lpstr>
      <vt:lpstr>Arial</vt:lpstr>
      <vt:lpstr>-apple-system</vt:lpstr>
      <vt:lpstr>Bahnschrift Light Condensed</vt:lpstr>
      <vt:lpstr>Bahnschrift SemiBold</vt:lpstr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Zineb</dc:creator>
  <cp:lastModifiedBy>Youcode</cp:lastModifiedBy>
  <cp:revision>543</cp:revision>
  <dcterms:created xsi:type="dcterms:W3CDTF">2016-05-08T11:42:00Z</dcterms:created>
  <dcterms:modified xsi:type="dcterms:W3CDTF">2025-05-11T20:35:19Z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EC494BFB05B749CE8180A0840CD44F6E_12</vt:lpwstr>
  </property>
  <property fmtid="{D5CDD505-2E9C-101B-9397-08002B2CF9AE}" pid="3" name="KSOProductBuildVer">
    <vt:lpwstr>1036-12.2.0.20795</vt:lpwstr>
  </property>
</Properties>
</file>