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6" d="100"/>
          <a:sy n="106" d="100"/>
        </p:scale>
        <p:origin x="79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5/25/2024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5/25/2024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hyperlink" Target="https://www.datacamp.com/datalab/w/8be9ddd6-93ee-4950-a4eb-71806d244400#metric"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datacamp.com/datalab/w/8be9ddd6-93ee-4950-a4eb-71806d244400#conclusio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hyperlink" Target="https://www.datacamp.com/datalab/w/8be9ddd6-93ee-4950-a4eb-71806d244400#data-validation-and-clean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hyperlink" Target="https://www.datacamp.com/datalab/w/8be9ddd6-93ee-4950-a4eb-71806d244400#exploratory-data-analysi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E6C19-68AB-9B0C-DA80-E7284CB0CCA5}"/>
              </a:ext>
            </a:extLst>
          </p:cNvPr>
          <p:cNvSpPr>
            <a:spLocks noGrp="1"/>
          </p:cNvSpPr>
          <p:nvPr>
            <p:ph type="ctrTitle"/>
          </p:nvPr>
        </p:nvSpPr>
        <p:spPr>
          <a:xfrm>
            <a:off x="331960" y="192050"/>
            <a:ext cx="9110804" cy="940387"/>
          </a:xfrm>
        </p:spPr>
        <p:txBody>
          <a:bodyPr>
            <a:normAutofit/>
          </a:bodyPr>
          <a:lstStyle/>
          <a:p>
            <a:pPr algn="l"/>
            <a:r>
              <a:rPr lang="en-US" dirty="0"/>
              <a:t>Data Camp</a:t>
            </a:r>
          </a:p>
        </p:txBody>
      </p:sp>
      <p:sp>
        <p:nvSpPr>
          <p:cNvPr id="3" name="Subtitle 2">
            <a:extLst>
              <a:ext uri="{FF2B5EF4-FFF2-40B4-BE49-F238E27FC236}">
                <a16:creationId xmlns:a16="http://schemas.microsoft.com/office/drawing/2014/main" id="{1534E024-976E-8113-1828-C80858853C95}"/>
              </a:ext>
            </a:extLst>
          </p:cNvPr>
          <p:cNvSpPr>
            <a:spLocks noGrp="1"/>
          </p:cNvSpPr>
          <p:nvPr>
            <p:ph type="subTitle" idx="1"/>
          </p:nvPr>
        </p:nvSpPr>
        <p:spPr>
          <a:xfrm>
            <a:off x="3627421" y="1253233"/>
            <a:ext cx="7197726" cy="2499428"/>
          </a:xfrm>
        </p:spPr>
        <p:txBody>
          <a:bodyPr>
            <a:normAutofit/>
          </a:bodyPr>
          <a:lstStyle/>
          <a:p>
            <a:pPr algn="l"/>
            <a:r>
              <a:rPr lang="en-US" dirty="0">
                <a:solidFill>
                  <a:srgbClr val="FFFF00"/>
                </a:solidFill>
              </a:rPr>
              <a:t>Professional Data Analysis Certificate Presentation</a:t>
            </a:r>
          </a:p>
          <a:p>
            <a:pPr algn="l"/>
            <a:endParaRPr lang="en-US" dirty="0"/>
          </a:p>
          <a:p>
            <a:pPr algn="l"/>
            <a:endParaRPr lang="en-US" dirty="0"/>
          </a:p>
          <a:p>
            <a:pPr algn="l"/>
            <a:endParaRPr lang="en-US" dirty="0"/>
          </a:p>
          <a:p>
            <a:pPr algn="l"/>
            <a:r>
              <a:rPr lang="en-US" dirty="0"/>
              <a:t>Presented By: </a:t>
            </a:r>
          </a:p>
          <a:p>
            <a:pPr algn="l"/>
            <a:r>
              <a:rPr lang="en-US" dirty="0"/>
              <a:t>Mohsen Kheirabadi</a:t>
            </a:r>
          </a:p>
        </p:txBody>
      </p:sp>
      <p:pic>
        <p:nvPicPr>
          <p:cNvPr id="5" name="Picture 4">
            <a:extLst>
              <a:ext uri="{FF2B5EF4-FFF2-40B4-BE49-F238E27FC236}">
                <a16:creationId xmlns:a16="http://schemas.microsoft.com/office/drawing/2014/main" id="{BE91DEA8-DC69-2244-8284-BC41F32A55CB}"/>
              </a:ext>
            </a:extLst>
          </p:cNvPr>
          <p:cNvPicPr>
            <a:picLocks noChangeAspect="1"/>
          </p:cNvPicPr>
          <p:nvPr/>
        </p:nvPicPr>
        <p:blipFill>
          <a:blip r:embed="rId2"/>
          <a:stretch>
            <a:fillRect/>
          </a:stretch>
        </p:blipFill>
        <p:spPr>
          <a:xfrm>
            <a:off x="457954" y="1132437"/>
            <a:ext cx="2620224" cy="2620224"/>
          </a:xfrm>
          <a:prstGeom prst="rect">
            <a:avLst/>
          </a:prstGeom>
        </p:spPr>
      </p:pic>
    </p:spTree>
    <p:extLst>
      <p:ext uri="{BB962C8B-B14F-4D97-AF65-F5344CB8AC3E}">
        <p14:creationId xmlns:p14="http://schemas.microsoft.com/office/powerpoint/2010/main" val="985610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11C42F-EC4F-E4F9-D022-CF5CC2B86F84}"/>
              </a:ext>
            </a:extLst>
          </p:cNvPr>
          <p:cNvSpPr txBox="1"/>
          <p:nvPr/>
        </p:nvSpPr>
        <p:spPr>
          <a:xfrm>
            <a:off x="208230" y="208230"/>
            <a:ext cx="11751398" cy="1200329"/>
          </a:xfrm>
          <a:prstGeom prst="rect">
            <a:avLst/>
          </a:prstGeom>
          <a:noFill/>
        </p:spPr>
        <p:txBody>
          <a:bodyPr wrap="square">
            <a:spAutoFit/>
          </a:bodyPr>
          <a:lstStyle/>
          <a:p>
            <a:r>
              <a:rPr lang="en-US" b="1" dirty="0">
                <a:hlinkClick r:id="rId2"/>
              </a:rPr>
              <a:t>Metric</a:t>
            </a:r>
            <a:endParaRPr lang="en-US" b="1" dirty="0"/>
          </a:p>
          <a:p>
            <a:r>
              <a:rPr lang="en-US" dirty="0"/>
              <a:t>Average Revenue per Customer Visit is a metric that measures the average amount of revenue generated by each visit to the company's website. It helps in understanding the effectiveness of the company's online sales strategy and the value derived from each interaction with customers on the website.</a:t>
            </a:r>
          </a:p>
        </p:txBody>
      </p:sp>
      <p:pic>
        <p:nvPicPr>
          <p:cNvPr id="5" name="Picture 4">
            <a:extLst>
              <a:ext uri="{FF2B5EF4-FFF2-40B4-BE49-F238E27FC236}">
                <a16:creationId xmlns:a16="http://schemas.microsoft.com/office/drawing/2014/main" id="{6D55BBA1-61A8-C4B1-E799-BBC9B6EDAD79}"/>
              </a:ext>
            </a:extLst>
          </p:cNvPr>
          <p:cNvPicPr>
            <a:picLocks noChangeAspect="1"/>
          </p:cNvPicPr>
          <p:nvPr/>
        </p:nvPicPr>
        <p:blipFill>
          <a:blip r:embed="rId3"/>
          <a:stretch>
            <a:fillRect/>
          </a:stretch>
        </p:blipFill>
        <p:spPr>
          <a:xfrm>
            <a:off x="312110" y="2140506"/>
            <a:ext cx="6324082" cy="3898793"/>
          </a:xfrm>
          <a:prstGeom prst="rect">
            <a:avLst/>
          </a:prstGeom>
        </p:spPr>
      </p:pic>
      <p:graphicFrame>
        <p:nvGraphicFramePr>
          <p:cNvPr id="6" name="Table 5">
            <a:extLst>
              <a:ext uri="{FF2B5EF4-FFF2-40B4-BE49-F238E27FC236}">
                <a16:creationId xmlns:a16="http://schemas.microsoft.com/office/drawing/2014/main" id="{87C639AB-03EB-C624-A6E6-B65096D4CD82}"/>
              </a:ext>
            </a:extLst>
          </p:cNvPr>
          <p:cNvGraphicFramePr>
            <a:graphicFrameLocks noGrp="1"/>
          </p:cNvGraphicFramePr>
          <p:nvPr>
            <p:extLst>
              <p:ext uri="{D42A27DB-BD31-4B8C-83A1-F6EECF244321}">
                <p14:modId xmlns:p14="http://schemas.microsoft.com/office/powerpoint/2010/main" val="2332519073"/>
              </p:ext>
            </p:extLst>
          </p:nvPr>
        </p:nvGraphicFramePr>
        <p:xfrm>
          <a:off x="6785336" y="3221222"/>
          <a:ext cx="5255772" cy="1737360"/>
        </p:xfrm>
        <a:graphic>
          <a:graphicData uri="http://schemas.openxmlformats.org/drawingml/2006/table">
            <a:tbl>
              <a:tblPr/>
              <a:tblGrid>
                <a:gridCol w="2627886">
                  <a:extLst>
                    <a:ext uri="{9D8B030D-6E8A-4147-A177-3AD203B41FA5}">
                      <a16:colId xmlns:a16="http://schemas.microsoft.com/office/drawing/2014/main" val="2996087304"/>
                    </a:ext>
                  </a:extLst>
                </a:gridCol>
                <a:gridCol w="2627886">
                  <a:extLst>
                    <a:ext uri="{9D8B030D-6E8A-4147-A177-3AD203B41FA5}">
                      <a16:colId xmlns:a16="http://schemas.microsoft.com/office/drawing/2014/main" val="2256502891"/>
                    </a:ext>
                  </a:extLst>
                </a:gridCol>
              </a:tblGrid>
              <a:tr h="365760">
                <a:tc>
                  <a:txBody>
                    <a:bodyPr/>
                    <a:lstStyle/>
                    <a:p>
                      <a:r>
                        <a:rPr lang="en-US" sz="1800" dirty="0"/>
                        <a:t>Sales Method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t>Initial Average Revenue per Visit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99952612"/>
                  </a:ext>
                </a:extLst>
              </a:tr>
              <a:tr h="365760">
                <a:tc>
                  <a:txBody>
                    <a:bodyPr/>
                    <a:lstStyle/>
                    <a:p>
                      <a:r>
                        <a:rPr lang="en-US" sz="1800" dirty="0"/>
                        <a:t>Call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t>1.951001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56194163"/>
                  </a:ext>
                </a:extLst>
              </a:tr>
              <a:tr h="365760">
                <a:tc>
                  <a:txBody>
                    <a:bodyPr/>
                    <a:lstStyle/>
                    <a:p>
                      <a:r>
                        <a:rPr lang="en-US" sz="1800"/>
                        <a:t>Email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a:t>3.919088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2197403"/>
                  </a:ext>
                </a:extLst>
              </a:tr>
              <a:tr h="365760">
                <a:tc>
                  <a:txBody>
                    <a:bodyPr/>
                    <a:lstStyle/>
                    <a:p>
                      <a:r>
                        <a:rPr lang="en-US" sz="1800"/>
                        <a:t>Email + Call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t>6.865501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56810739"/>
                  </a:ext>
                </a:extLst>
              </a:tr>
            </a:tbl>
          </a:graphicData>
        </a:graphic>
      </p:graphicFrame>
    </p:spTree>
    <p:extLst>
      <p:ext uri="{BB962C8B-B14F-4D97-AF65-F5344CB8AC3E}">
        <p14:creationId xmlns:p14="http://schemas.microsoft.com/office/powerpoint/2010/main" val="683077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F861D77-5FEB-F58E-7BDF-696145C7F976}"/>
              </a:ext>
            </a:extLst>
          </p:cNvPr>
          <p:cNvSpPr txBox="1"/>
          <p:nvPr/>
        </p:nvSpPr>
        <p:spPr>
          <a:xfrm>
            <a:off x="606582" y="1723103"/>
            <a:ext cx="11117656" cy="2585323"/>
          </a:xfrm>
          <a:prstGeom prst="rect">
            <a:avLst/>
          </a:prstGeom>
          <a:noFill/>
        </p:spPr>
        <p:txBody>
          <a:bodyPr wrap="square">
            <a:spAutoFit/>
          </a:bodyPr>
          <a:lstStyle/>
          <a:p>
            <a:r>
              <a:rPr lang="en-US" b="1" dirty="0">
                <a:hlinkClick r:id="rId2"/>
              </a:rPr>
              <a:t>Conclusion</a:t>
            </a:r>
            <a:endParaRPr lang="en-US" b="1" dirty="0"/>
          </a:p>
          <a:p>
            <a:endParaRPr lang="en-US" b="1" dirty="0"/>
          </a:p>
          <a:p>
            <a:r>
              <a:rPr lang="en-US" dirty="0"/>
              <a:t>Based on these findings, it appears that the "Email + Call" method is the most effective in generating revenue per visit. However, we need to monitor metrics for all sales methods for a longer period to make informed decisions and optimize sales strategies.</a:t>
            </a:r>
          </a:p>
          <a:p>
            <a:endParaRPr lang="en-US" dirty="0"/>
          </a:p>
          <a:p>
            <a:r>
              <a:rPr lang="en-US" dirty="0"/>
              <a:t>There are other metrics that can be used like Conversion Rate, Customer Acquisition Cost (CAC), Customer Lifetime Value (CLV), Churn Rate, Return on Investment (ROI), Average Order Value (AOV). In future analyses, using more detailed data, we can provide more specific metrics, which are crucial for decision-making.</a:t>
            </a:r>
          </a:p>
        </p:txBody>
      </p:sp>
    </p:spTree>
    <p:extLst>
      <p:ext uri="{BB962C8B-B14F-4D97-AF65-F5344CB8AC3E}">
        <p14:creationId xmlns:p14="http://schemas.microsoft.com/office/powerpoint/2010/main" val="784997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F74595-D7C9-4B81-72F8-48D31D7B8EAA}"/>
              </a:ext>
            </a:extLst>
          </p:cNvPr>
          <p:cNvSpPr>
            <a:spLocks noGrp="1"/>
          </p:cNvSpPr>
          <p:nvPr>
            <p:ph idx="1"/>
          </p:nvPr>
        </p:nvSpPr>
        <p:spPr>
          <a:xfrm>
            <a:off x="580645" y="547687"/>
            <a:ext cx="5651625" cy="5399469"/>
          </a:xfrm>
        </p:spPr>
        <p:txBody>
          <a:bodyPr/>
          <a:lstStyle/>
          <a:p>
            <a:pPr marL="0" indent="0">
              <a:buNone/>
            </a:pPr>
            <a:r>
              <a:rPr lang="en-US" dirty="0"/>
              <a:t>This project is part of the practical exam required to receive a professional data analytics certificate from DataCamp.</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b="1" dirty="0">
                <a:hlinkClick r:id="rId2"/>
              </a:rPr>
              <a:t>Data Validation and Cleaning</a:t>
            </a:r>
            <a:endParaRPr lang="en-US" b="1" dirty="0"/>
          </a:p>
          <a:p>
            <a:r>
              <a:rPr lang="en-US" dirty="0"/>
              <a:t>Checking for data validation shows there are 1074 missing values in the revenue column. In the </a:t>
            </a:r>
            <a:r>
              <a:rPr lang="en-US" dirty="0" err="1"/>
              <a:t>sales_method</a:t>
            </a:r>
            <a:r>
              <a:rPr lang="en-US" dirty="0"/>
              <a:t> column we see 5 different methods which is wrong (we should have 3 type of methods, and there are outliers in </a:t>
            </a:r>
            <a:r>
              <a:rPr lang="en-US" dirty="0" err="1"/>
              <a:t>years_as_customer</a:t>
            </a:r>
            <a:r>
              <a:rPr lang="en-US" dirty="0"/>
              <a:t>, because the company founded in 1984 and we can't have a customer since 63 years ago.</a:t>
            </a:r>
          </a:p>
          <a:p>
            <a:endParaRPr lang="en-US" dirty="0"/>
          </a:p>
        </p:txBody>
      </p:sp>
      <p:pic>
        <p:nvPicPr>
          <p:cNvPr id="5" name="Picture 4">
            <a:extLst>
              <a:ext uri="{FF2B5EF4-FFF2-40B4-BE49-F238E27FC236}">
                <a16:creationId xmlns:a16="http://schemas.microsoft.com/office/drawing/2014/main" id="{35F80A2C-BF3E-F979-0E64-02DFC3627FFC}"/>
              </a:ext>
            </a:extLst>
          </p:cNvPr>
          <p:cNvPicPr>
            <a:picLocks noChangeAspect="1"/>
          </p:cNvPicPr>
          <p:nvPr/>
        </p:nvPicPr>
        <p:blipFill>
          <a:blip r:embed="rId3"/>
          <a:stretch>
            <a:fillRect/>
          </a:stretch>
        </p:blipFill>
        <p:spPr>
          <a:xfrm>
            <a:off x="6515480" y="547687"/>
            <a:ext cx="5095875" cy="5762625"/>
          </a:xfrm>
          <a:prstGeom prst="rect">
            <a:avLst/>
          </a:prstGeom>
        </p:spPr>
      </p:pic>
    </p:spTree>
    <p:extLst>
      <p:ext uri="{BB962C8B-B14F-4D97-AF65-F5344CB8AC3E}">
        <p14:creationId xmlns:p14="http://schemas.microsoft.com/office/powerpoint/2010/main" val="1855979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79E788C-872E-8B0B-C56B-D1F05EDA4E10}"/>
              </a:ext>
            </a:extLst>
          </p:cNvPr>
          <p:cNvPicPr>
            <a:picLocks noChangeAspect="1"/>
          </p:cNvPicPr>
          <p:nvPr/>
        </p:nvPicPr>
        <p:blipFill>
          <a:blip r:embed="rId2"/>
          <a:stretch>
            <a:fillRect/>
          </a:stretch>
        </p:blipFill>
        <p:spPr>
          <a:xfrm>
            <a:off x="2604945" y="987206"/>
            <a:ext cx="6438900" cy="4648200"/>
          </a:xfrm>
          <a:prstGeom prst="rect">
            <a:avLst/>
          </a:prstGeom>
        </p:spPr>
      </p:pic>
    </p:spTree>
    <p:extLst>
      <p:ext uri="{BB962C8B-B14F-4D97-AF65-F5344CB8AC3E}">
        <p14:creationId xmlns:p14="http://schemas.microsoft.com/office/powerpoint/2010/main" val="2152638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3E9D92-7BA3-8C0C-77D5-DC4C690289E8}"/>
              </a:ext>
            </a:extLst>
          </p:cNvPr>
          <p:cNvSpPr txBox="1"/>
          <p:nvPr/>
        </p:nvSpPr>
        <p:spPr>
          <a:xfrm>
            <a:off x="289710" y="236599"/>
            <a:ext cx="11633703" cy="2862322"/>
          </a:xfrm>
          <a:prstGeom prst="rect">
            <a:avLst/>
          </a:prstGeom>
          <a:noFill/>
        </p:spPr>
        <p:txBody>
          <a:bodyPr wrap="square">
            <a:spAutoFit/>
          </a:bodyPr>
          <a:lstStyle/>
          <a:p>
            <a:r>
              <a:rPr lang="en-US" dirty="0"/>
              <a:t>There are more than 5 percent missing values in revenue column (7.71 %), so we can not easily drop them unless we examine randomness of missing values. If they are missing completely at random (MCAR) or missing at random (MAR), dropping them may be less problematic. However, if they are missing not at random (MNAR), dropping them could introduce bias.</a:t>
            </a:r>
          </a:p>
          <a:p>
            <a:endParaRPr lang="en-US" dirty="0"/>
          </a:p>
          <a:p>
            <a:r>
              <a:rPr lang="en-US" dirty="0"/>
              <a:t>Instead of three unique sales method we have five as follow: ['Email' 'Email + Call' 'Call' '</a:t>
            </a:r>
            <a:r>
              <a:rPr lang="en-US" dirty="0" err="1"/>
              <a:t>em</a:t>
            </a:r>
            <a:r>
              <a:rPr lang="en-US" dirty="0"/>
              <a:t> + call' 'email'].After correcting typos (replacing with correct ones) in the </a:t>
            </a:r>
            <a:r>
              <a:rPr lang="en-US" dirty="0" err="1"/>
              <a:t>sales_method</a:t>
            </a:r>
            <a:r>
              <a:rPr lang="en-US" dirty="0"/>
              <a:t> column, unique values are as follows: ['Email' 'Email + Call' 'Call']. The business started 40 years ago; therefore, if the values in </a:t>
            </a:r>
            <a:r>
              <a:rPr lang="en-US" dirty="0" err="1"/>
              <a:t>years_as_customer</a:t>
            </a:r>
            <a:r>
              <a:rPr lang="en-US" dirty="0"/>
              <a:t> show numbers greater than 40, they are incorrect. Fortunately, there are only two incorrect values, and because there are 15,000 records, dropping them doesn't make our analysis biased. </a:t>
            </a:r>
          </a:p>
        </p:txBody>
      </p:sp>
      <p:pic>
        <p:nvPicPr>
          <p:cNvPr id="6" name="Picture 5">
            <a:extLst>
              <a:ext uri="{FF2B5EF4-FFF2-40B4-BE49-F238E27FC236}">
                <a16:creationId xmlns:a16="http://schemas.microsoft.com/office/drawing/2014/main" id="{4F76FD58-C9A9-ECE6-84CF-A7C45CAB479F}"/>
              </a:ext>
            </a:extLst>
          </p:cNvPr>
          <p:cNvPicPr>
            <a:picLocks noChangeAspect="1"/>
          </p:cNvPicPr>
          <p:nvPr/>
        </p:nvPicPr>
        <p:blipFill>
          <a:blip r:embed="rId2"/>
          <a:stretch>
            <a:fillRect/>
          </a:stretch>
        </p:blipFill>
        <p:spPr>
          <a:xfrm>
            <a:off x="1957387" y="3657175"/>
            <a:ext cx="8277225" cy="1571625"/>
          </a:xfrm>
          <a:prstGeom prst="rect">
            <a:avLst/>
          </a:prstGeom>
        </p:spPr>
      </p:pic>
    </p:spTree>
    <p:extLst>
      <p:ext uri="{BB962C8B-B14F-4D97-AF65-F5344CB8AC3E}">
        <p14:creationId xmlns:p14="http://schemas.microsoft.com/office/powerpoint/2010/main" val="724825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A87C64-1C03-96BF-E32E-3C6C72863B99}"/>
              </a:ext>
            </a:extLst>
          </p:cNvPr>
          <p:cNvSpPr txBox="1"/>
          <p:nvPr/>
        </p:nvSpPr>
        <p:spPr>
          <a:xfrm>
            <a:off x="235390" y="344032"/>
            <a:ext cx="11742345" cy="1477328"/>
          </a:xfrm>
          <a:prstGeom prst="rect">
            <a:avLst/>
          </a:prstGeom>
          <a:noFill/>
        </p:spPr>
        <p:txBody>
          <a:bodyPr wrap="square">
            <a:spAutoFit/>
          </a:bodyPr>
          <a:lstStyle/>
          <a:p>
            <a:r>
              <a:rPr lang="en-US" dirty="0"/>
              <a:t>To conduct a statistical test to determine if there is a relationship between missing values in the 'revenue' column and the '</a:t>
            </a:r>
            <a:r>
              <a:rPr lang="en-US" dirty="0" err="1"/>
              <a:t>sales_method</a:t>
            </a:r>
            <a:r>
              <a:rPr lang="en-US" dirty="0"/>
              <a:t>' column, we can use a chi-square test of independence. This test is appropriate when both variables are categorical, so we first create a categorical revenue column, then we create a contingency table representing the frequencies of each combination of categories. At the end we can use the chi2_contingency function from the </a:t>
            </a:r>
            <a:r>
              <a:rPr lang="en-US" dirty="0" err="1"/>
              <a:t>scipy.stats</a:t>
            </a:r>
            <a:r>
              <a:rPr lang="en-US" dirty="0"/>
              <a:t> module to perform the test.</a:t>
            </a:r>
          </a:p>
        </p:txBody>
      </p:sp>
      <p:pic>
        <p:nvPicPr>
          <p:cNvPr id="5" name="Picture 4">
            <a:extLst>
              <a:ext uri="{FF2B5EF4-FFF2-40B4-BE49-F238E27FC236}">
                <a16:creationId xmlns:a16="http://schemas.microsoft.com/office/drawing/2014/main" id="{FB129E80-E837-DB2A-025A-305838B49A5E}"/>
              </a:ext>
            </a:extLst>
          </p:cNvPr>
          <p:cNvPicPr>
            <a:picLocks noChangeAspect="1"/>
          </p:cNvPicPr>
          <p:nvPr/>
        </p:nvPicPr>
        <p:blipFill>
          <a:blip r:embed="rId2"/>
          <a:stretch>
            <a:fillRect/>
          </a:stretch>
        </p:blipFill>
        <p:spPr>
          <a:xfrm>
            <a:off x="4025349" y="1686641"/>
            <a:ext cx="4162425" cy="1562100"/>
          </a:xfrm>
          <a:prstGeom prst="rect">
            <a:avLst/>
          </a:prstGeom>
        </p:spPr>
      </p:pic>
      <p:sp>
        <p:nvSpPr>
          <p:cNvPr id="7" name="TextBox 6">
            <a:extLst>
              <a:ext uri="{FF2B5EF4-FFF2-40B4-BE49-F238E27FC236}">
                <a16:creationId xmlns:a16="http://schemas.microsoft.com/office/drawing/2014/main" id="{E3053053-BADC-1C33-3C27-52CDE76DFBCF}"/>
              </a:ext>
            </a:extLst>
          </p:cNvPr>
          <p:cNvSpPr txBox="1"/>
          <p:nvPr/>
        </p:nvSpPr>
        <p:spPr>
          <a:xfrm>
            <a:off x="334978" y="3309446"/>
            <a:ext cx="11642757" cy="646331"/>
          </a:xfrm>
          <a:prstGeom prst="rect">
            <a:avLst/>
          </a:prstGeom>
          <a:noFill/>
        </p:spPr>
        <p:txBody>
          <a:bodyPr wrap="square">
            <a:spAutoFit/>
          </a:bodyPr>
          <a:lstStyle/>
          <a:p>
            <a:r>
              <a:rPr lang="en-US" dirty="0"/>
              <a:t>AS you can see there is a significant relationship between '</a:t>
            </a:r>
            <a:r>
              <a:rPr lang="en-US" dirty="0" err="1"/>
              <a:t>sales_method</a:t>
            </a:r>
            <a:r>
              <a:rPr lang="en-US" dirty="0"/>
              <a:t>' and '</a:t>
            </a:r>
            <a:r>
              <a:rPr lang="en-US" dirty="0" err="1"/>
              <a:t>revenue_category</a:t>
            </a:r>
            <a:r>
              <a:rPr lang="en-US" dirty="0"/>
              <a:t>', therefore we can't easily drop missing values. To avoid bias, let's look at the distribution of revenue for each sales method.</a:t>
            </a:r>
          </a:p>
        </p:txBody>
      </p:sp>
      <p:pic>
        <p:nvPicPr>
          <p:cNvPr id="9" name="Picture 8">
            <a:extLst>
              <a:ext uri="{FF2B5EF4-FFF2-40B4-BE49-F238E27FC236}">
                <a16:creationId xmlns:a16="http://schemas.microsoft.com/office/drawing/2014/main" id="{DCD704F6-83DB-1DBD-A899-CBF1EDCBACA3}"/>
              </a:ext>
            </a:extLst>
          </p:cNvPr>
          <p:cNvPicPr>
            <a:picLocks noChangeAspect="1"/>
          </p:cNvPicPr>
          <p:nvPr/>
        </p:nvPicPr>
        <p:blipFill>
          <a:blip r:embed="rId3"/>
          <a:stretch>
            <a:fillRect/>
          </a:stretch>
        </p:blipFill>
        <p:spPr>
          <a:xfrm>
            <a:off x="1849831" y="4016482"/>
            <a:ext cx="8181409" cy="2658591"/>
          </a:xfrm>
          <a:prstGeom prst="rect">
            <a:avLst/>
          </a:prstGeom>
        </p:spPr>
      </p:pic>
    </p:spTree>
    <p:extLst>
      <p:ext uri="{BB962C8B-B14F-4D97-AF65-F5344CB8AC3E}">
        <p14:creationId xmlns:p14="http://schemas.microsoft.com/office/powerpoint/2010/main" val="2259845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BE0DFD-6111-6040-C97B-D16BD0F6DBE6}"/>
              </a:ext>
            </a:extLst>
          </p:cNvPr>
          <p:cNvSpPr txBox="1"/>
          <p:nvPr/>
        </p:nvSpPr>
        <p:spPr>
          <a:xfrm>
            <a:off x="344032" y="389360"/>
            <a:ext cx="11923414" cy="646331"/>
          </a:xfrm>
          <a:prstGeom prst="rect">
            <a:avLst/>
          </a:prstGeom>
          <a:noFill/>
        </p:spPr>
        <p:txBody>
          <a:bodyPr wrap="square">
            <a:spAutoFit/>
          </a:bodyPr>
          <a:lstStyle/>
          <a:p>
            <a:r>
              <a:rPr lang="en-US" dirty="0"/>
              <a:t>When the distribution of revenue for each sales method is not normal, it is generally advisable to use the median for imputation rather than the mean.</a:t>
            </a:r>
          </a:p>
        </p:txBody>
      </p:sp>
      <p:sp>
        <p:nvSpPr>
          <p:cNvPr id="5" name="TextBox 4">
            <a:extLst>
              <a:ext uri="{FF2B5EF4-FFF2-40B4-BE49-F238E27FC236}">
                <a16:creationId xmlns:a16="http://schemas.microsoft.com/office/drawing/2014/main" id="{627F701D-9551-0310-509D-B9DF860AB332}"/>
              </a:ext>
            </a:extLst>
          </p:cNvPr>
          <p:cNvSpPr txBox="1"/>
          <p:nvPr/>
        </p:nvSpPr>
        <p:spPr>
          <a:xfrm>
            <a:off x="344031" y="1255796"/>
            <a:ext cx="11217243" cy="923330"/>
          </a:xfrm>
          <a:prstGeom prst="rect">
            <a:avLst/>
          </a:prstGeom>
          <a:noFill/>
        </p:spPr>
        <p:txBody>
          <a:bodyPr wrap="square">
            <a:spAutoFit/>
          </a:bodyPr>
          <a:lstStyle/>
          <a:p>
            <a:r>
              <a:rPr lang="en-US" b="1" dirty="0">
                <a:hlinkClick r:id="rId2"/>
              </a:rPr>
              <a:t>Exploratory Data Analysis</a:t>
            </a:r>
            <a:endParaRPr lang="en-US" b="1" dirty="0"/>
          </a:p>
          <a:p>
            <a:r>
              <a:rPr lang="en-US" dirty="0"/>
              <a:t>Now, our data is ready for exploratory data analysis. Let's see the overall revenue spread and the revenue spread for each sales method.</a:t>
            </a:r>
          </a:p>
        </p:txBody>
      </p:sp>
      <p:pic>
        <p:nvPicPr>
          <p:cNvPr id="7" name="Picture 6">
            <a:extLst>
              <a:ext uri="{FF2B5EF4-FFF2-40B4-BE49-F238E27FC236}">
                <a16:creationId xmlns:a16="http://schemas.microsoft.com/office/drawing/2014/main" id="{B3CA763A-2BC4-996C-FD70-2BFCF40F4158}"/>
              </a:ext>
            </a:extLst>
          </p:cNvPr>
          <p:cNvPicPr>
            <a:picLocks noChangeAspect="1"/>
          </p:cNvPicPr>
          <p:nvPr/>
        </p:nvPicPr>
        <p:blipFill>
          <a:blip r:embed="rId3"/>
          <a:stretch>
            <a:fillRect/>
          </a:stretch>
        </p:blipFill>
        <p:spPr>
          <a:xfrm>
            <a:off x="3608136" y="2399231"/>
            <a:ext cx="4558090" cy="3819165"/>
          </a:xfrm>
          <a:prstGeom prst="rect">
            <a:avLst/>
          </a:prstGeom>
        </p:spPr>
      </p:pic>
    </p:spTree>
    <p:extLst>
      <p:ext uri="{BB962C8B-B14F-4D97-AF65-F5344CB8AC3E}">
        <p14:creationId xmlns:p14="http://schemas.microsoft.com/office/powerpoint/2010/main" val="3820862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0E5FDCB5-7C86-6367-B61E-C674A1F561CC}"/>
              </a:ext>
            </a:extLst>
          </p:cNvPr>
          <p:cNvGraphicFramePr>
            <a:graphicFrameLocks noGrp="1"/>
          </p:cNvGraphicFramePr>
          <p:nvPr>
            <p:extLst>
              <p:ext uri="{D42A27DB-BD31-4B8C-83A1-F6EECF244321}">
                <p14:modId xmlns:p14="http://schemas.microsoft.com/office/powerpoint/2010/main" val="3039043090"/>
              </p:ext>
            </p:extLst>
          </p:nvPr>
        </p:nvGraphicFramePr>
        <p:xfrm>
          <a:off x="450410" y="813523"/>
          <a:ext cx="10131424" cy="1463040"/>
        </p:xfrm>
        <a:graphic>
          <a:graphicData uri="http://schemas.openxmlformats.org/drawingml/2006/table">
            <a:tbl>
              <a:tblPr/>
              <a:tblGrid>
                <a:gridCol w="5065712">
                  <a:extLst>
                    <a:ext uri="{9D8B030D-6E8A-4147-A177-3AD203B41FA5}">
                      <a16:colId xmlns:a16="http://schemas.microsoft.com/office/drawing/2014/main" val="4143751014"/>
                    </a:ext>
                  </a:extLst>
                </a:gridCol>
                <a:gridCol w="5065712">
                  <a:extLst>
                    <a:ext uri="{9D8B030D-6E8A-4147-A177-3AD203B41FA5}">
                      <a16:colId xmlns:a16="http://schemas.microsoft.com/office/drawing/2014/main" val="1978952358"/>
                    </a:ext>
                  </a:extLst>
                </a:gridCol>
              </a:tblGrid>
              <a:tr h="365760">
                <a:tc>
                  <a:txBody>
                    <a:bodyPr/>
                    <a:lstStyle/>
                    <a:p>
                      <a:r>
                        <a:rPr lang="en-US" sz="1800"/>
                        <a:t>Sales Method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t>Median Revenue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6929442"/>
                  </a:ext>
                </a:extLst>
              </a:tr>
              <a:tr h="365760">
                <a:tc>
                  <a:txBody>
                    <a:bodyPr/>
                    <a:lstStyle/>
                    <a:p>
                      <a:r>
                        <a:rPr lang="en-US" sz="1800"/>
                        <a:t>Call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a:t>49.05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56454540"/>
                  </a:ext>
                </a:extLst>
              </a:tr>
              <a:tr h="365760">
                <a:tc>
                  <a:txBody>
                    <a:bodyPr/>
                    <a:lstStyle/>
                    <a:p>
                      <a:r>
                        <a:rPr lang="en-US" sz="1800"/>
                        <a:t>Email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a:t>95.58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85957329"/>
                  </a:ext>
                </a:extLst>
              </a:tr>
              <a:tr h="365760">
                <a:tc>
                  <a:txBody>
                    <a:bodyPr/>
                    <a:lstStyle/>
                    <a:p>
                      <a:r>
                        <a:rPr lang="en-US" sz="1800"/>
                        <a:t>Email + Call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t>184.74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6365494"/>
                  </a:ext>
                </a:extLst>
              </a:tr>
            </a:tbl>
          </a:graphicData>
        </a:graphic>
      </p:graphicFrame>
      <p:sp>
        <p:nvSpPr>
          <p:cNvPr id="3" name="Rectangle 1">
            <a:extLst>
              <a:ext uri="{FF2B5EF4-FFF2-40B4-BE49-F238E27FC236}">
                <a16:creationId xmlns:a16="http://schemas.microsoft.com/office/drawing/2014/main" id="{5A2CB477-05AA-9EFD-2D79-E56B509ABA46}"/>
              </a:ext>
            </a:extLst>
          </p:cNvPr>
          <p:cNvSpPr>
            <a:spLocks noChangeArrowheads="1"/>
          </p:cNvSpPr>
          <p:nvPr/>
        </p:nvSpPr>
        <p:spPr bwMode="auto">
          <a:xfrm>
            <a:off x="450410" y="35632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Median revenue for each sales method is as follows:</a:t>
            </a:r>
          </a:p>
        </p:txBody>
      </p:sp>
      <p:pic>
        <p:nvPicPr>
          <p:cNvPr id="5" name="Picture 4">
            <a:extLst>
              <a:ext uri="{FF2B5EF4-FFF2-40B4-BE49-F238E27FC236}">
                <a16:creationId xmlns:a16="http://schemas.microsoft.com/office/drawing/2014/main" id="{8F03F875-6354-5BFA-CA8B-AE42563FFE7F}"/>
              </a:ext>
            </a:extLst>
          </p:cNvPr>
          <p:cNvPicPr>
            <a:picLocks noChangeAspect="1"/>
          </p:cNvPicPr>
          <p:nvPr/>
        </p:nvPicPr>
        <p:blipFill>
          <a:blip r:embed="rId2"/>
          <a:stretch>
            <a:fillRect/>
          </a:stretch>
        </p:blipFill>
        <p:spPr>
          <a:xfrm>
            <a:off x="2526341" y="2393407"/>
            <a:ext cx="6862103" cy="4376061"/>
          </a:xfrm>
          <a:prstGeom prst="rect">
            <a:avLst/>
          </a:prstGeom>
        </p:spPr>
      </p:pic>
    </p:spTree>
    <p:extLst>
      <p:ext uri="{BB962C8B-B14F-4D97-AF65-F5344CB8AC3E}">
        <p14:creationId xmlns:p14="http://schemas.microsoft.com/office/powerpoint/2010/main" val="3321296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DFB332A-A0C1-A4DF-BA7F-01636F3E3447}"/>
              </a:ext>
            </a:extLst>
          </p:cNvPr>
          <p:cNvSpPr txBox="1"/>
          <p:nvPr/>
        </p:nvSpPr>
        <p:spPr>
          <a:xfrm>
            <a:off x="362140" y="307879"/>
            <a:ext cx="11678970" cy="646331"/>
          </a:xfrm>
          <a:prstGeom prst="rect">
            <a:avLst/>
          </a:prstGeom>
          <a:noFill/>
        </p:spPr>
        <p:txBody>
          <a:bodyPr wrap="square">
            <a:spAutoFit/>
          </a:bodyPr>
          <a:lstStyle/>
          <a:p>
            <a:r>
              <a:rPr lang="en-US" dirty="0"/>
              <a:t>To analyze the difference in median revenue over time for each sales method, we can create line plots showing the trend of revenue over the weeks since the product launch.</a:t>
            </a:r>
          </a:p>
        </p:txBody>
      </p:sp>
      <p:pic>
        <p:nvPicPr>
          <p:cNvPr id="5" name="Picture 4">
            <a:extLst>
              <a:ext uri="{FF2B5EF4-FFF2-40B4-BE49-F238E27FC236}">
                <a16:creationId xmlns:a16="http://schemas.microsoft.com/office/drawing/2014/main" id="{0F985811-59E0-A9C2-D3FD-4BB624A335BF}"/>
              </a:ext>
            </a:extLst>
          </p:cNvPr>
          <p:cNvPicPr>
            <a:picLocks noChangeAspect="1"/>
          </p:cNvPicPr>
          <p:nvPr/>
        </p:nvPicPr>
        <p:blipFill>
          <a:blip r:embed="rId2"/>
          <a:stretch>
            <a:fillRect/>
          </a:stretch>
        </p:blipFill>
        <p:spPr>
          <a:xfrm>
            <a:off x="1324825" y="1135078"/>
            <a:ext cx="9753600" cy="5257800"/>
          </a:xfrm>
          <a:prstGeom prst="rect">
            <a:avLst/>
          </a:prstGeom>
        </p:spPr>
      </p:pic>
    </p:spTree>
    <p:extLst>
      <p:ext uri="{BB962C8B-B14F-4D97-AF65-F5344CB8AC3E}">
        <p14:creationId xmlns:p14="http://schemas.microsoft.com/office/powerpoint/2010/main" val="2169576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D160F9-34F4-D5E9-9208-2636F8B55814}"/>
              </a:ext>
            </a:extLst>
          </p:cNvPr>
          <p:cNvSpPr txBox="1"/>
          <p:nvPr/>
        </p:nvSpPr>
        <p:spPr>
          <a:xfrm>
            <a:off x="280656" y="302484"/>
            <a:ext cx="11778559" cy="923330"/>
          </a:xfrm>
          <a:prstGeom prst="rect">
            <a:avLst/>
          </a:prstGeom>
          <a:noFill/>
        </p:spPr>
        <p:txBody>
          <a:bodyPr wrap="square">
            <a:spAutoFit/>
          </a:bodyPr>
          <a:lstStyle/>
          <a:p>
            <a:r>
              <a:rPr lang="en-US" dirty="0"/>
              <a:t>Analysis of the number of items sold and who bought earlier shows that older customers tend to buy earlier and more than new customers, which makes sense and shows that our long-term relationships with customers are healthy and that they trust us.</a:t>
            </a:r>
          </a:p>
        </p:txBody>
      </p:sp>
      <p:pic>
        <p:nvPicPr>
          <p:cNvPr id="5" name="Picture 4">
            <a:extLst>
              <a:ext uri="{FF2B5EF4-FFF2-40B4-BE49-F238E27FC236}">
                <a16:creationId xmlns:a16="http://schemas.microsoft.com/office/drawing/2014/main" id="{8415F9F5-5694-E97B-B1FC-60481F2D88B4}"/>
              </a:ext>
            </a:extLst>
          </p:cNvPr>
          <p:cNvPicPr>
            <a:picLocks noChangeAspect="1"/>
          </p:cNvPicPr>
          <p:nvPr/>
        </p:nvPicPr>
        <p:blipFill>
          <a:blip r:embed="rId2"/>
          <a:stretch>
            <a:fillRect/>
          </a:stretch>
        </p:blipFill>
        <p:spPr>
          <a:xfrm>
            <a:off x="412316" y="1883120"/>
            <a:ext cx="11367368" cy="3782623"/>
          </a:xfrm>
          <a:prstGeom prst="rect">
            <a:avLst/>
          </a:prstGeom>
        </p:spPr>
      </p:pic>
    </p:spTree>
    <p:extLst>
      <p:ext uri="{BB962C8B-B14F-4D97-AF65-F5344CB8AC3E}">
        <p14:creationId xmlns:p14="http://schemas.microsoft.com/office/powerpoint/2010/main" val="1224771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{050D0F72-2132-4618-9F3D-AB28CB004AE6}tf03457452</Template>
  <TotalTime>27</TotalTime>
  <Words>749</Words>
  <Application>Microsoft Office PowerPoint</Application>
  <PresentationFormat>Widescreen</PresentationFormat>
  <Paragraphs>48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Celestial</vt:lpstr>
      <vt:lpstr>Data Camp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Camp</dc:title>
  <dc:creator>mohsen kheirabadi</dc:creator>
  <cp:lastModifiedBy>mohsen kheirabadi</cp:lastModifiedBy>
  <cp:revision>1</cp:revision>
  <dcterms:created xsi:type="dcterms:W3CDTF">2024-05-26T00:04:39Z</dcterms:created>
  <dcterms:modified xsi:type="dcterms:W3CDTF">2024-05-26T00:32:26Z</dcterms:modified>
</cp:coreProperties>
</file>