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71" r:id="rId4"/>
    <p:sldId id="272" r:id="rId5"/>
    <p:sldId id="265" r:id="rId6"/>
    <p:sldId id="266" r:id="rId7"/>
    <p:sldId id="267" r:id="rId8"/>
    <p:sldId id="268" r:id="rId9"/>
    <p:sldId id="269" r:id="rId10"/>
    <p:sldId id="270"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6822" autoAdjust="0"/>
  </p:normalViewPr>
  <p:slideViewPr>
    <p:cSldViewPr>
      <p:cViewPr>
        <p:scale>
          <a:sx n="70" d="100"/>
          <a:sy n="70" d="100"/>
        </p:scale>
        <p:origin x="-1386"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69121D-5420-4184-A013-C2974E9BFB45}"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9121D-5420-4184-A013-C2974E9BFB45}"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9121D-5420-4184-A013-C2974E9BFB45}"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9121D-5420-4184-A013-C2974E9BFB45}"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9121D-5420-4184-A013-C2974E9BFB45}"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69121D-5420-4184-A013-C2974E9BFB45}"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69121D-5420-4184-A013-C2974E9BFB45}" type="datetimeFigureOut">
              <a:rPr lang="en-US" smtClean="0"/>
              <a:pPr/>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69121D-5420-4184-A013-C2974E9BFB45}" type="datetimeFigureOut">
              <a:rPr lang="en-US" smtClean="0"/>
              <a:pPr/>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9121D-5420-4184-A013-C2974E9BFB45}" type="datetimeFigureOut">
              <a:rPr lang="en-US" smtClean="0"/>
              <a:pPr/>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9121D-5420-4184-A013-C2974E9BFB45}"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9121D-5420-4184-A013-C2974E9BFB45}"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C06FC-0EDD-4C33-A003-3C0575A5CBE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9121D-5420-4184-A013-C2974E9BFB45}" type="datetimeFigureOut">
              <a:rPr lang="en-US" smtClean="0"/>
              <a:pPr/>
              <a:t>2/26/2023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C06FC-0EDD-4C33-A003-3C0575A5CB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5192" y="2071678"/>
            <a:ext cx="2228808" cy="2857512"/>
          </a:xfrm>
        </p:spPr>
        <p:txBody>
          <a:bodyPr>
            <a:normAutofit/>
          </a:bodyPr>
          <a:lstStyle/>
          <a:p>
            <a:pPr rtl="1"/>
            <a:r>
              <a:rPr lang="en-US" sz="2400" dirty="0" err="1" smtClean="0">
                <a:solidFill>
                  <a:srgbClr val="FF0000"/>
                </a:solidFill>
              </a:rPr>
              <a:t>preparedby</a:t>
            </a:r>
            <a:r>
              <a:rPr lang="en-US" sz="2400" dirty="0" smtClean="0"/>
              <a:t/>
            </a:r>
            <a:br>
              <a:rPr lang="en-US" sz="2400" dirty="0" smtClean="0"/>
            </a:br>
            <a:r>
              <a:rPr lang="en-US" sz="2400" dirty="0" err="1" smtClean="0"/>
              <a:t>Saeed</a:t>
            </a:r>
            <a:r>
              <a:rPr lang="en-US" sz="2400" dirty="0" smtClean="0"/>
              <a:t>  </a:t>
            </a:r>
            <a:r>
              <a:rPr lang="en-US" sz="2400" dirty="0" err="1"/>
              <a:t>I</a:t>
            </a:r>
            <a:r>
              <a:rPr lang="en-US" sz="2400" dirty="0" err="1" smtClean="0"/>
              <a:t>smaail</a:t>
            </a:r>
            <a:r>
              <a:rPr lang="en-US" sz="2400" dirty="0" smtClean="0"/>
              <a:t/>
            </a:r>
            <a:br>
              <a:rPr lang="en-US" sz="2400" dirty="0" smtClean="0"/>
            </a:br>
            <a:r>
              <a:rPr lang="en-US" sz="2400" dirty="0" smtClean="0"/>
              <a:t> </a:t>
            </a:r>
            <a:r>
              <a:rPr lang="en-US" sz="2400" dirty="0" err="1" smtClean="0"/>
              <a:t>Rzgar</a:t>
            </a:r>
            <a:r>
              <a:rPr lang="en-US" sz="2400" dirty="0" smtClean="0"/>
              <a:t>  </a:t>
            </a:r>
            <a:r>
              <a:rPr lang="en-US" sz="2400" dirty="0" err="1" smtClean="0"/>
              <a:t>Khether</a:t>
            </a:r>
            <a:r>
              <a:rPr lang="en-US" sz="2400" dirty="0" smtClean="0"/>
              <a:t/>
            </a:r>
            <a:br>
              <a:rPr lang="en-US" sz="2400" dirty="0" smtClean="0"/>
            </a:br>
            <a:r>
              <a:rPr lang="en-US" sz="2400" dirty="0" err="1" smtClean="0"/>
              <a:t>Muhsin</a:t>
            </a:r>
            <a:r>
              <a:rPr lang="en-US" sz="2400" dirty="0" smtClean="0"/>
              <a:t>   </a:t>
            </a:r>
            <a:r>
              <a:rPr lang="en-US" sz="2400" dirty="0" err="1"/>
              <a:t>H</a:t>
            </a:r>
            <a:r>
              <a:rPr lang="en-US" sz="2400" dirty="0" err="1" smtClean="0"/>
              <a:t>aji</a:t>
            </a:r>
            <a:r>
              <a:rPr lang="en-US" sz="2400" dirty="0" smtClean="0"/>
              <a:t/>
            </a:r>
            <a:br>
              <a:rPr lang="en-US" sz="2400" dirty="0" smtClean="0"/>
            </a:br>
            <a:r>
              <a:rPr lang="en-US" sz="2400" dirty="0" err="1" smtClean="0"/>
              <a:t>Gulistan</a:t>
            </a:r>
            <a:r>
              <a:rPr lang="en-US" sz="2400" dirty="0" smtClean="0"/>
              <a:t> Ahmad</a:t>
            </a:r>
            <a:endParaRPr lang="en-US" sz="2400" dirty="0"/>
          </a:p>
        </p:txBody>
      </p:sp>
      <p:sp>
        <p:nvSpPr>
          <p:cNvPr id="3" name="Text Placeholder 2"/>
          <p:cNvSpPr>
            <a:spLocks noGrp="1"/>
          </p:cNvSpPr>
          <p:nvPr>
            <p:ph type="body" idx="1"/>
          </p:nvPr>
        </p:nvSpPr>
        <p:spPr>
          <a:xfrm>
            <a:off x="3143240" y="3000372"/>
            <a:ext cx="3000396" cy="928694"/>
          </a:xfrm>
        </p:spPr>
        <p:txBody>
          <a:bodyPr>
            <a:normAutofit fontScale="92500" lnSpcReduction="10000"/>
          </a:bodyPr>
          <a:lstStyle/>
          <a:p>
            <a:r>
              <a:rPr lang="en-US" sz="2800" dirty="0" smtClean="0">
                <a:solidFill>
                  <a:srgbClr val="FF0000"/>
                </a:solidFill>
              </a:rPr>
              <a:t>seminar/E .</a:t>
            </a:r>
            <a:r>
              <a:rPr lang="en-US" sz="2800" dirty="0" err="1" smtClean="0">
                <a:solidFill>
                  <a:srgbClr val="FF0000"/>
                </a:solidFill>
              </a:rPr>
              <a:t>busness</a:t>
            </a:r>
            <a:endParaRPr lang="en-US" sz="2800" dirty="0">
              <a:solidFill>
                <a:srgbClr val="FF0000"/>
              </a:solidFill>
            </a:endParaRPr>
          </a:p>
          <a:p>
            <a:r>
              <a:rPr lang="en-US" sz="2800" dirty="0" smtClean="0">
                <a:solidFill>
                  <a:srgbClr val="FF0000"/>
                </a:solidFill>
              </a:rPr>
              <a:t>       2022__ 2023</a:t>
            </a:r>
          </a:p>
        </p:txBody>
      </p:sp>
      <p:sp>
        <p:nvSpPr>
          <p:cNvPr id="5" name="Text Placeholder 4"/>
          <p:cNvSpPr>
            <a:spLocks noGrp="1"/>
          </p:cNvSpPr>
          <p:nvPr>
            <p:ph type="body" sz="quarter" idx="3"/>
          </p:nvPr>
        </p:nvSpPr>
        <p:spPr>
          <a:xfrm>
            <a:off x="3428992" y="3929066"/>
            <a:ext cx="2571768" cy="639762"/>
          </a:xfrm>
        </p:spPr>
        <p:txBody>
          <a:bodyPr/>
          <a:lstStyle/>
          <a:p>
            <a:r>
              <a:rPr lang="en-US" dirty="0" smtClean="0"/>
              <a:t>D</a:t>
            </a:r>
            <a:r>
              <a:rPr lang="en-US" dirty="0"/>
              <a:t> </a:t>
            </a:r>
            <a:r>
              <a:rPr lang="en-US" dirty="0" smtClean="0"/>
              <a:t>.  </a:t>
            </a:r>
            <a:r>
              <a:rPr lang="en-US" dirty="0" err="1" smtClean="0"/>
              <a:t>Muhammed</a:t>
            </a:r>
            <a:endParaRPr lang="en-US" dirty="0"/>
          </a:p>
        </p:txBody>
      </p:sp>
      <p:pic>
        <p:nvPicPr>
          <p:cNvPr id="7" name="Picture 2" descr="ØµÙØ±Ø© Ø°Ø§Øª ØµÙØ©"/>
          <p:cNvPicPr>
            <a:picLocks noGrp="1"/>
          </p:cNvPicPr>
          <p:nvPr>
            <p:ph sz="half" idx="2"/>
          </p:nvPr>
        </p:nvPicPr>
        <p:blipFill>
          <a:blip r:embed="rId2">
            <a:extLst>
              <a:ext uri="{28A0092B-C50C-407E-A947-70E740481C1C}">
                <a14:useLocalDpi xmlns="" xmlns:a14="http://schemas.microsoft.com/office/drawing/2010/main" val="0"/>
              </a:ext>
            </a:extLst>
          </a:blip>
          <a:srcRect/>
          <a:stretch>
            <a:fillRect/>
          </a:stretch>
        </p:blipFill>
        <p:spPr bwMode="auto">
          <a:xfrm>
            <a:off x="4786314" y="0"/>
            <a:ext cx="4357686" cy="2643182"/>
          </a:xfrm>
          <a:prstGeom prst="rect">
            <a:avLst/>
          </a:prstGeom>
          <a:noFill/>
          <a:ln>
            <a:noFill/>
          </a:ln>
        </p:spPr>
      </p:pic>
      <p:pic>
        <p:nvPicPr>
          <p:cNvPr id="11" name="Picture 10" descr="images.jpg"/>
          <p:cNvPicPr>
            <a:picLocks noChangeAspect="1"/>
          </p:cNvPicPr>
          <p:nvPr/>
        </p:nvPicPr>
        <p:blipFill>
          <a:blip r:embed="rId3"/>
          <a:stretch>
            <a:fillRect/>
          </a:stretch>
        </p:blipFill>
        <p:spPr>
          <a:xfrm>
            <a:off x="0" y="4643446"/>
            <a:ext cx="9144000" cy="2214554"/>
          </a:xfrm>
          <a:prstGeom prst="rect">
            <a:avLst/>
          </a:prstGeom>
        </p:spPr>
      </p:pic>
      <p:sp>
        <p:nvSpPr>
          <p:cNvPr id="7169" name="Rectangle 1"/>
          <p:cNvSpPr>
            <a:spLocks noChangeArrowheads="1"/>
          </p:cNvSpPr>
          <p:nvPr/>
        </p:nvSpPr>
        <p:spPr bwMode="auto">
          <a:xfrm>
            <a:off x="0" y="214290"/>
            <a:ext cx="4286248" cy="287910"/>
          </a:xfrm>
          <a:prstGeom prst="rect">
            <a:avLst/>
          </a:prstGeom>
          <a:solidFill>
            <a:srgbClr val="F8F9FA"/>
          </a:solidFill>
          <a:ln w="9525">
            <a:noFill/>
            <a:miter lim="800000"/>
            <a:headEnd/>
            <a:tailEnd/>
          </a:ln>
          <a:effectLst/>
        </p:spPr>
        <p:txBody>
          <a:bodyPr vert="horz" wrap="square" lIns="0" tIns="-17457" rIns="0" bIns="-1745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202124"/>
                </a:solidFill>
                <a:effectLst/>
                <a:latin typeface="inherit"/>
                <a:cs typeface="Arial" pitchFamily="34" charset="0"/>
              </a:rPr>
              <a:t>Kurdistan Regional Government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0" name="Rectangle 2"/>
          <p:cNvSpPr>
            <a:spLocks noChangeArrowheads="1"/>
          </p:cNvSpPr>
          <p:nvPr/>
        </p:nvSpPr>
        <p:spPr bwMode="auto">
          <a:xfrm>
            <a:off x="0" y="642918"/>
            <a:ext cx="4357686" cy="287910"/>
          </a:xfrm>
          <a:prstGeom prst="rect">
            <a:avLst/>
          </a:prstGeom>
          <a:solidFill>
            <a:srgbClr val="F8F9FA"/>
          </a:solidFill>
          <a:ln w="9525">
            <a:noFill/>
            <a:miter lim="800000"/>
            <a:headEnd/>
            <a:tailEnd/>
          </a:ln>
          <a:effectLst/>
        </p:spPr>
        <p:txBody>
          <a:bodyPr vert="horz" wrap="square" lIns="0" tIns="-17457" rIns="0" bIns="-1745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202124"/>
                </a:solidFill>
                <a:effectLst/>
                <a:latin typeface="inherit"/>
                <a:cs typeface="Arial" pitchFamily="34" charset="0"/>
              </a:rPr>
              <a:t>Ministry of Higher Education</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1" name="Rectangle 3"/>
          <p:cNvSpPr>
            <a:spLocks noChangeArrowheads="1"/>
          </p:cNvSpPr>
          <p:nvPr/>
        </p:nvSpPr>
        <p:spPr bwMode="auto">
          <a:xfrm>
            <a:off x="0" y="1071546"/>
            <a:ext cx="4429124" cy="287910"/>
          </a:xfrm>
          <a:prstGeom prst="rect">
            <a:avLst/>
          </a:prstGeom>
          <a:solidFill>
            <a:srgbClr val="F8F9FA"/>
          </a:solidFill>
          <a:ln w="9525">
            <a:noFill/>
            <a:miter lim="800000"/>
            <a:headEnd/>
            <a:tailEnd/>
          </a:ln>
          <a:effectLst/>
        </p:spPr>
        <p:txBody>
          <a:bodyPr vert="horz" wrap="square" lIns="0" tIns="-17457" rIns="0" bIns="-1745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100" dirty="0" err="1" smtClean="0">
                <a:solidFill>
                  <a:srgbClr val="202124"/>
                </a:solidFill>
                <a:latin typeface="inherit"/>
                <a:cs typeface="Arial" pitchFamily="34" charset="0"/>
              </a:rPr>
              <a:t>Duhok</a:t>
            </a:r>
            <a:r>
              <a:rPr kumimoji="0" lang="en-US" sz="2100" b="0" i="0" u="none" strike="noStrike" cap="none" normalizeH="0" baseline="0" dirty="0" smtClean="0">
                <a:ln>
                  <a:noFill/>
                </a:ln>
                <a:solidFill>
                  <a:srgbClr val="202124"/>
                </a:solidFill>
                <a:effectLst/>
                <a:latin typeface="inherit"/>
                <a:cs typeface="Arial" pitchFamily="34" charset="0"/>
              </a:rPr>
              <a:t> Technical College</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2" name="Rectangle 4"/>
          <p:cNvSpPr>
            <a:spLocks noChangeArrowheads="1"/>
          </p:cNvSpPr>
          <p:nvPr/>
        </p:nvSpPr>
        <p:spPr bwMode="auto">
          <a:xfrm>
            <a:off x="0" y="1500174"/>
            <a:ext cx="4357686" cy="287910"/>
          </a:xfrm>
          <a:prstGeom prst="rect">
            <a:avLst/>
          </a:prstGeom>
          <a:solidFill>
            <a:srgbClr val="F8F9FA"/>
          </a:solidFill>
          <a:ln w="9525">
            <a:noFill/>
            <a:miter lim="800000"/>
            <a:headEnd/>
            <a:tailEnd/>
          </a:ln>
          <a:effectLst/>
        </p:spPr>
        <p:txBody>
          <a:bodyPr vert="horz" wrap="square" lIns="0" tIns="-17457" rIns="0" bIns="-1745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rgbClr val="202124"/>
                </a:solidFill>
                <a:effectLst/>
                <a:latin typeface="inherit"/>
                <a:cs typeface="Arial" pitchFamily="34" charset="0"/>
              </a:rPr>
              <a:t>Bardarash</a:t>
            </a:r>
            <a:r>
              <a:rPr kumimoji="0" lang="en-US" sz="2100" b="0" i="0" u="none" strike="noStrike" cap="none" normalizeH="0" baseline="0" dirty="0" smtClean="0">
                <a:ln>
                  <a:noFill/>
                </a:ln>
                <a:solidFill>
                  <a:srgbClr val="202124"/>
                </a:solidFill>
                <a:effectLst/>
                <a:latin typeface="inherit"/>
                <a:cs typeface="Arial" pitchFamily="34" charset="0"/>
              </a:rPr>
              <a:t> Technical Institute</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3" name="Rectangle 5"/>
          <p:cNvSpPr>
            <a:spLocks noChangeArrowheads="1"/>
          </p:cNvSpPr>
          <p:nvPr/>
        </p:nvSpPr>
        <p:spPr bwMode="auto">
          <a:xfrm>
            <a:off x="0" y="1928802"/>
            <a:ext cx="4714876" cy="287910"/>
          </a:xfrm>
          <a:prstGeom prst="rect">
            <a:avLst/>
          </a:prstGeom>
          <a:solidFill>
            <a:srgbClr val="F8F9FA"/>
          </a:solidFill>
          <a:ln w="9525">
            <a:noFill/>
            <a:miter lim="800000"/>
            <a:headEnd/>
            <a:tailEnd/>
          </a:ln>
          <a:effectLst/>
        </p:spPr>
        <p:txBody>
          <a:bodyPr vert="horz" wrap="square" lIns="0" tIns="-17457" rIns="0" bIns="-1745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202124"/>
                </a:solidFill>
                <a:effectLst/>
                <a:latin typeface="inherit"/>
                <a:cs typeface="Arial" pitchFamily="34" charset="0"/>
              </a:rPr>
              <a:t>Department of Business Administration</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785794"/>
            <a:ext cx="8215370" cy="1292662"/>
          </a:xfrm>
          <a:prstGeom prst="rect">
            <a:avLst/>
          </a:prstGeom>
        </p:spPr>
        <p:txBody>
          <a:bodyPr wrap="square">
            <a:spAutoFit/>
          </a:bodyPr>
          <a:lstStyle/>
          <a:p>
            <a:r>
              <a:rPr lang="en-US" sz="2400" dirty="0" smtClean="0">
                <a:solidFill>
                  <a:srgbClr val="FF0000"/>
                </a:solidFill>
              </a:rPr>
              <a:t>3-</a:t>
            </a:r>
            <a:r>
              <a:rPr lang="en-US" dirty="0" smtClean="0"/>
              <a:t>Security issues: Scams could be mentioned as a factor for people's distrust in electronic business. Hackers can easily get customers' financial and personal details. Some customer still finds it hard to trust electronic businesses because of the lack of security, reliability and integrity issues    </a:t>
            </a:r>
            <a:endParaRPr lang="en-US" dirty="0"/>
          </a:p>
        </p:txBody>
      </p:sp>
      <p:pic>
        <p:nvPicPr>
          <p:cNvPr id="3" name="Picture 2" descr="images (10).jpg"/>
          <p:cNvPicPr>
            <a:picLocks noChangeAspect="1"/>
          </p:cNvPicPr>
          <p:nvPr/>
        </p:nvPicPr>
        <p:blipFill>
          <a:blip r:embed="rId2"/>
          <a:stretch>
            <a:fillRect/>
          </a:stretch>
        </p:blipFill>
        <p:spPr>
          <a:xfrm>
            <a:off x="1357290" y="2571744"/>
            <a:ext cx="6215106" cy="36433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2071678"/>
            <a:ext cx="3500462" cy="523220"/>
          </a:xfrm>
          <a:prstGeom prst="rect">
            <a:avLst/>
          </a:prstGeom>
        </p:spPr>
        <p:txBody>
          <a:bodyPr wrap="square">
            <a:spAutoFit/>
          </a:bodyPr>
          <a:lstStyle/>
          <a:p>
            <a:r>
              <a:rPr lang="en-US" sz="2800" dirty="0" smtClean="0">
                <a:solidFill>
                  <a:srgbClr val="FF0000"/>
                </a:solidFill>
              </a:rPr>
              <a:t>www.wikipedia.org</a:t>
            </a:r>
            <a:endParaRPr lang="en-US" sz="2800" dirty="0"/>
          </a:p>
        </p:txBody>
      </p:sp>
      <p:sp>
        <p:nvSpPr>
          <p:cNvPr id="5" name="Rectangle 4"/>
          <p:cNvSpPr/>
          <p:nvPr/>
        </p:nvSpPr>
        <p:spPr>
          <a:xfrm>
            <a:off x="285720" y="2643182"/>
            <a:ext cx="3206904" cy="523220"/>
          </a:xfrm>
          <a:prstGeom prst="rect">
            <a:avLst/>
          </a:prstGeom>
        </p:spPr>
        <p:txBody>
          <a:bodyPr wrap="none">
            <a:spAutoFit/>
          </a:bodyPr>
          <a:lstStyle/>
          <a:p>
            <a:r>
              <a:rPr lang="en-US" sz="2800" dirty="0" smtClean="0">
                <a:solidFill>
                  <a:srgbClr val="FF0000"/>
                </a:solidFill>
              </a:rPr>
              <a:t>https:mawdoo3.com</a:t>
            </a:r>
            <a:endParaRPr lang="en-US" sz="2800" dirty="0">
              <a:solidFill>
                <a:srgbClr val="FF0000"/>
              </a:solidFill>
            </a:endParaRPr>
          </a:p>
        </p:txBody>
      </p:sp>
      <p:sp>
        <p:nvSpPr>
          <p:cNvPr id="6" name="Rectangle 5"/>
          <p:cNvSpPr/>
          <p:nvPr/>
        </p:nvSpPr>
        <p:spPr>
          <a:xfrm>
            <a:off x="285720" y="3429000"/>
            <a:ext cx="3121047" cy="523220"/>
          </a:xfrm>
          <a:prstGeom prst="rect">
            <a:avLst/>
          </a:prstGeom>
        </p:spPr>
        <p:txBody>
          <a:bodyPr wrap="none">
            <a:spAutoFit/>
          </a:bodyPr>
          <a:lstStyle/>
          <a:p>
            <a:r>
              <a:rPr lang="en-US" sz="2800" dirty="0" smtClean="0">
                <a:solidFill>
                  <a:srgbClr val="FF0000"/>
                </a:solidFill>
              </a:rPr>
              <a:t>https://almerja.com</a:t>
            </a:r>
            <a:endParaRPr lang="en-US" sz="2800" dirty="0">
              <a:solidFill>
                <a:srgbClr val="FF0000"/>
              </a:solidFill>
            </a:endParaRPr>
          </a:p>
        </p:txBody>
      </p:sp>
      <p:sp>
        <p:nvSpPr>
          <p:cNvPr id="10" name="Rectangle 9"/>
          <p:cNvSpPr/>
          <p:nvPr/>
        </p:nvSpPr>
        <p:spPr>
          <a:xfrm>
            <a:off x="785786" y="500042"/>
            <a:ext cx="1603837" cy="707886"/>
          </a:xfrm>
          <a:prstGeom prst="rect">
            <a:avLst/>
          </a:prstGeom>
        </p:spPr>
        <p:txBody>
          <a:bodyPr wrap="none">
            <a:spAutoFit/>
          </a:bodyPr>
          <a:lstStyle/>
          <a:p>
            <a:r>
              <a:rPr lang="en-US" sz="4000" dirty="0" smtClean="0">
                <a:solidFill>
                  <a:srgbClr val="FF0000"/>
                </a:solidFill>
              </a:rPr>
              <a:t>Source</a:t>
            </a:r>
            <a:endParaRPr lang="en-US" sz="40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1000108"/>
            <a:ext cx="9144000" cy="3042511"/>
          </a:xfrm>
          <a:prstGeom prst="rect">
            <a:avLst/>
          </a:prstGeom>
          <a:solidFill>
            <a:srgbClr val="F8F9FA"/>
          </a:solidFill>
          <a:ln w="9525">
            <a:noFill/>
            <a:miter lim="800000"/>
            <a:headEnd/>
            <a:tailEnd/>
          </a:ln>
          <a:effectLst/>
        </p:spPr>
        <p:txBody>
          <a:bodyPr vert="horz" wrap="square" lIns="0" tIns="-17457" rIns="0" bIns="-1745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02124"/>
                </a:solidFill>
                <a:effectLst/>
                <a:latin typeface="inherit"/>
                <a:cs typeface="Arial" pitchFamily="34" charset="0"/>
              </a:rPr>
              <a:t>Electronic Business, often referred to as e-Business, refers to all commercial activities that use information and communication technology such as the Internet, communications, and others. The term e-business includes all other electronic activities such as: (e-commerce - e-marketing - electronic communications, including e-mail - e-payment - B2B), which is the exchange of products and services between companies, groups and individuals, as it can be seen as one of the basic activities in any a job. E-commerce focuses on the use of information and communication technology to enable companies to benefit from external activities and relationships with individuals, groups and other businesses. (Read on)</a:t>
            </a:r>
            <a:r>
              <a:rPr kumimoji="0" lang="en-US" sz="700" b="0" i="0" u="none" strike="noStrike" cap="none" normalizeH="0" baseline="0" dirty="0" smtClean="0">
                <a:ln>
                  <a:noFill/>
                </a:ln>
                <a:solidFill>
                  <a:schemeClr val="tx1"/>
                </a:solidFill>
                <a:effectLst/>
                <a:latin typeface="Arial" pitchFamily="34" charset="0"/>
                <a:cs typeface="Arial" pitchFamily="34"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descr="download (1).jpg"/>
          <p:cNvPicPr>
            <a:picLocks noChangeAspect="1"/>
          </p:cNvPicPr>
          <p:nvPr/>
        </p:nvPicPr>
        <p:blipFill>
          <a:blip r:embed="rId2"/>
          <a:stretch>
            <a:fillRect/>
          </a:stretch>
        </p:blipFill>
        <p:spPr>
          <a:xfrm>
            <a:off x="285720" y="4143380"/>
            <a:ext cx="8572560" cy="2571768"/>
          </a:xfrm>
          <a:prstGeom prst="rect">
            <a:avLst/>
          </a:prstGeom>
        </p:spPr>
      </p:pic>
      <p:sp>
        <p:nvSpPr>
          <p:cNvPr id="7" name="Rectangle 6"/>
          <p:cNvSpPr/>
          <p:nvPr/>
        </p:nvSpPr>
        <p:spPr>
          <a:xfrm>
            <a:off x="571472" y="214290"/>
            <a:ext cx="2571768" cy="523220"/>
          </a:xfrm>
          <a:prstGeom prst="rect">
            <a:avLst/>
          </a:prstGeom>
        </p:spPr>
        <p:txBody>
          <a:bodyPr wrap="square">
            <a:spAutoFit/>
          </a:bodyPr>
          <a:lstStyle/>
          <a:p>
            <a:r>
              <a:rPr lang="en-US" sz="2800" dirty="0" smtClean="0">
                <a:solidFill>
                  <a:srgbClr val="FF0000"/>
                </a:solidFill>
              </a:rPr>
              <a:t>the introduction</a:t>
            </a:r>
            <a:endParaRPr lang="en-US" sz="28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612" y="142852"/>
            <a:ext cx="2930802" cy="461665"/>
          </a:xfrm>
          <a:prstGeom prst="rect">
            <a:avLst/>
          </a:prstGeom>
        </p:spPr>
        <p:txBody>
          <a:bodyPr wrap="none">
            <a:spAutoFit/>
          </a:bodyPr>
          <a:lstStyle/>
          <a:p>
            <a:pPr algn="ctr"/>
            <a:r>
              <a:rPr lang="en-US" sz="2400" b="1" dirty="0" smtClean="0">
                <a:solidFill>
                  <a:srgbClr val="FF0000"/>
                </a:solidFill>
              </a:rPr>
              <a:t>Types  of E. BUSINESS</a:t>
            </a:r>
            <a:endParaRPr lang="en-US" sz="2400" b="1" dirty="0">
              <a:solidFill>
                <a:srgbClr val="FF0000"/>
              </a:solidFill>
            </a:endParaRPr>
          </a:p>
        </p:txBody>
      </p:sp>
      <p:sp>
        <p:nvSpPr>
          <p:cNvPr id="3" name="Rectangle 2"/>
          <p:cNvSpPr/>
          <p:nvPr/>
        </p:nvSpPr>
        <p:spPr>
          <a:xfrm>
            <a:off x="0" y="714356"/>
            <a:ext cx="9144000" cy="1292662"/>
          </a:xfrm>
          <a:prstGeom prst="rect">
            <a:avLst/>
          </a:prstGeom>
        </p:spPr>
        <p:txBody>
          <a:bodyPr wrap="square">
            <a:spAutoFit/>
          </a:bodyPr>
          <a:lstStyle/>
          <a:p>
            <a:r>
              <a:rPr lang="en-US" sz="2400" b="1" dirty="0" smtClean="0">
                <a:solidFill>
                  <a:srgbClr val="FF0000"/>
                </a:solidFill>
              </a:rPr>
              <a:t>B2B</a:t>
            </a:r>
          </a:p>
          <a:p>
            <a:r>
              <a:rPr lang="en-US" dirty="0" smtClean="0"/>
              <a:t>Business-to-business is the commercial relationship between two companies. In the case of e-business, this can take place on communication platforms between partners, or even in the online purchase of products and services.</a:t>
            </a:r>
            <a:endParaRPr lang="en-US" dirty="0"/>
          </a:p>
        </p:txBody>
      </p:sp>
      <p:pic>
        <p:nvPicPr>
          <p:cNvPr id="4" name="Picture 3" descr="images.png"/>
          <p:cNvPicPr>
            <a:picLocks noChangeAspect="1"/>
          </p:cNvPicPr>
          <p:nvPr/>
        </p:nvPicPr>
        <p:blipFill>
          <a:blip r:embed="rId2"/>
          <a:stretch>
            <a:fillRect/>
          </a:stretch>
        </p:blipFill>
        <p:spPr>
          <a:xfrm>
            <a:off x="1928794" y="2071678"/>
            <a:ext cx="4643470" cy="1428750"/>
          </a:xfrm>
          <a:prstGeom prst="rect">
            <a:avLst/>
          </a:prstGeom>
        </p:spPr>
      </p:pic>
      <p:sp>
        <p:nvSpPr>
          <p:cNvPr id="5" name="Rectangle 4"/>
          <p:cNvSpPr/>
          <p:nvPr/>
        </p:nvSpPr>
        <p:spPr>
          <a:xfrm>
            <a:off x="0" y="3500438"/>
            <a:ext cx="9001156" cy="1292662"/>
          </a:xfrm>
          <a:prstGeom prst="rect">
            <a:avLst/>
          </a:prstGeom>
        </p:spPr>
        <p:txBody>
          <a:bodyPr wrap="square">
            <a:spAutoFit/>
          </a:bodyPr>
          <a:lstStyle/>
          <a:p>
            <a:r>
              <a:rPr lang="en-US" sz="2400" b="1" dirty="0" smtClean="0">
                <a:solidFill>
                  <a:srgbClr val="FF0000"/>
                </a:solidFill>
              </a:rPr>
              <a:t>B2C</a:t>
            </a:r>
          </a:p>
          <a:p>
            <a:r>
              <a:rPr lang="en-US" dirty="0" smtClean="0"/>
              <a:t>Business-to-consumer is one of the most common models in commercial relationships. This is when a company offers a product or a service for an end consumer. An online store is a classic example of this model</a:t>
            </a:r>
            <a:endParaRPr lang="en-US" dirty="0"/>
          </a:p>
        </p:txBody>
      </p:sp>
      <p:pic>
        <p:nvPicPr>
          <p:cNvPr id="7" name="Picture 6" descr="ssss1.jpg"/>
          <p:cNvPicPr>
            <a:picLocks noChangeAspect="1"/>
          </p:cNvPicPr>
          <p:nvPr/>
        </p:nvPicPr>
        <p:blipFill>
          <a:blip r:embed="rId3"/>
          <a:stretch>
            <a:fillRect/>
          </a:stretch>
        </p:blipFill>
        <p:spPr>
          <a:xfrm>
            <a:off x="1714480" y="4714884"/>
            <a:ext cx="5848350" cy="18573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501122" cy="1292662"/>
          </a:xfrm>
          <a:prstGeom prst="rect">
            <a:avLst/>
          </a:prstGeom>
        </p:spPr>
        <p:txBody>
          <a:bodyPr wrap="square">
            <a:spAutoFit/>
          </a:bodyPr>
          <a:lstStyle/>
          <a:p>
            <a:r>
              <a:rPr lang="en-US" sz="2400" b="1" dirty="0" smtClean="0">
                <a:solidFill>
                  <a:srgbClr val="FF0000"/>
                </a:solidFill>
              </a:rPr>
              <a:t>C2C</a:t>
            </a:r>
          </a:p>
          <a:p>
            <a:r>
              <a:rPr lang="en-US" dirty="0" smtClean="0"/>
              <a:t>There are consumer-to-consumer platforms, whose prime examples are websites for classified ads – in other words, an end consumer doing business with another end consumer.</a:t>
            </a:r>
            <a:endParaRPr lang="en-US" dirty="0"/>
          </a:p>
        </p:txBody>
      </p:sp>
      <p:pic>
        <p:nvPicPr>
          <p:cNvPr id="4" name="Picture 3" descr="C2C-Definition.png"/>
          <p:cNvPicPr>
            <a:picLocks noChangeAspect="1"/>
          </p:cNvPicPr>
          <p:nvPr/>
        </p:nvPicPr>
        <p:blipFill>
          <a:blip r:embed="rId2"/>
          <a:stretch>
            <a:fillRect/>
          </a:stretch>
        </p:blipFill>
        <p:spPr>
          <a:xfrm>
            <a:off x="1500166" y="1500174"/>
            <a:ext cx="6500858" cy="2286016"/>
          </a:xfrm>
          <a:prstGeom prst="rect">
            <a:avLst/>
          </a:prstGeom>
        </p:spPr>
      </p:pic>
      <p:sp>
        <p:nvSpPr>
          <p:cNvPr id="5" name="Rectangle 4"/>
          <p:cNvSpPr/>
          <p:nvPr/>
        </p:nvSpPr>
        <p:spPr>
          <a:xfrm>
            <a:off x="285720" y="3643314"/>
            <a:ext cx="8572560" cy="1292662"/>
          </a:xfrm>
          <a:prstGeom prst="rect">
            <a:avLst/>
          </a:prstGeom>
        </p:spPr>
        <p:txBody>
          <a:bodyPr wrap="square">
            <a:spAutoFit/>
          </a:bodyPr>
          <a:lstStyle/>
          <a:p>
            <a:r>
              <a:rPr lang="en-US" sz="2400" b="1" dirty="0" smtClean="0">
                <a:solidFill>
                  <a:srgbClr val="FF0000"/>
                </a:solidFill>
              </a:rPr>
              <a:t>G2C</a:t>
            </a:r>
          </a:p>
          <a:p>
            <a:r>
              <a:rPr lang="en-US" dirty="0" smtClean="0"/>
              <a:t>In the government-to-consumer model, the government implements ways to communicate with citizens, as in the case of issuing a clearance certificate or online payment of taxes and fines.</a:t>
            </a:r>
            <a:endParaRPr lang="en-US" dirty="0"/>
          </a:p>
        </p:txBody>
      </p:sp>
      <p:pic>
        <p:nvPicPr>
          <p:cNvPr id="6" name="Picture 5" descr="G2C-300x180 (1).png"/>
          <p:cNvPicPr>
            <a:picLocks noChangeAspect="1"/>
          </p:cNvPicPr>
          <p:nvPr/>
        </p:nvPicPr>
        <p:blipFill>
          <a:blip r:embed="rId3"/>
          <a:stretch>
            <a:fillRect/>
          </a:stretch>
        </p:blipFill>
        <p:spPr>
          <a:xfrm>
            <a:off x="1643042" y="4929198"/>
            <a:ext cx="6215106" cy="1714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472" y="285728"/>
            <a:ext cx="7772400" cy="2357453"/>
          </a:xfrm>
        </p:spPr>
        <p:txBody>
          <a:bodyPr>
            <a:noAutofit/>
          </a:bodyPr>
          <a:lstStyle/>
          <a:p>
            <a:r>
              <a:rPr lang="en-US" sz="3200" b="1" dirty="0" smtClean="0">
                <a:solidFill>
                  <a:srgbClr val="C00000"/>
                </a:solidFill>
              </a:rPr>
              <a:t>Advantages  E . Business</a:t>
            </a:r>
            <a:r>
              <a:rPr lang="en-US" sz="3200" b="1" dirty="0" smtClean="0">
                <a:solidFill>
                  <a:srgbClr val="C00000"/>
                </a:solidFill>
              </a:rPr>
              <a:t/>
            </a:r>
            <a:br>
              <a:rPr lang="en-US" sz="3200" b="1" dirty="0" smtClean="0">
                <a:solidFill>
                  <a:srgbClr val="C00000"/>
                </a:solidFill>
              </a:rPr>
            </a:br>
            <a:r>
              <a:rPr lang="en-US" sz="3200" dirty="0" smtClean="0">
                <a:solidFill>
                  <a:srgbClr val="FF0000"/>
                </a:solidFill>
              </a:rPr>
              <a:t>1-</a:t>
            </a:r>
            <a:r>
              <a:rPr lang="en-US" sz="2000" dirty="0" smtClean="0"/>
              <a:t>When looking at e-business we have many advantages, which are mostly connected to making doing business easier. The benefits of implementing e-business tools are in the streamlining of business processes and not so much in the use of technology. Here are some:</a:t>
            </a:r>
            <a:br>
              <a:rPr lang="en-US" sz="2000" dirty="0" smtClean="0"/>
            </a:br>
            <a:r>
              <a:rPr lang="en-US" sz="2000" dirty="0" smtClean="0"/>
              <a:t>Easy to set up: electronic business is easy to set up even from home, the only requirements are software, a device and an internet connection.</a:t>
            </a:r>
          </a:p>
        </p:txBody>
      </p:sp>
      <p:pic>
        <p:nvPicPr>
          <p:cNvPr id="6" name="Picture 5" descr="images (1).jpg"/>
          <p:cNvPicPr>
            <a:picLocks noChangeAspect="1"/>
          </p:cNvPicPr>
          <p:nvPr/>
        </p:nvPicPr>
        <p:blipFill>
          <a:blip r:embed="rId2"/>
          <a:stretch>
            <a:fillRect/>
          </a:stretch>
        </p:blipFill>
        <p:spPr>
          <a:xfrm>
            <a:off x="1428728" y="2928934"/>
            <a:ext cx="5786478" cy="36433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357166"/>
            <a:ext cx="7643866" cy="2800767"/>
          </a:xfrm>
          <a:prstGeom prst="rect">
            <a:avLst/>
          </a:prstGeom>
        </p:spPr>
        <p:txBody>
          <a:bodyPr wrap="square">
            <a:spAutoFit/>
          </a:bodyPr>
          <a:lstStyle/>
          <a:p>
            <a:r>
              <a:rPr lang="en-US" sz="3600" dirty="0" smtClean="0">
                <a:solidFill>
                  <a:srgbClr val="FF0000"/>
                </a:solidFill>
              </a:rPr>
              <a:t>2-</a:t>
            </a:r>
            <a:r>
              <a:rPr lang="en-US" sz="2800" dirty="0" smtClean="0"/>
              <a:t>Flexible business hours: There are no time                                                                     barriers that a location-based business can             encounter since the internet is available to everyone all the time. Your products and services can be accessed by everyone with an internet connection.</a:t>
            </a:r>
          </a:p>
        </p:txBody>
      </p:sp>
      <p:pic>
        <p:nvPicPr>
          <p:cNvPr id="3" name="Picture 2" descr="download (3).jpg"/>
          <p:cNvPicPr>
            <a:picLocks noChangeAspect="1"/>
          </p:cNvPicPr>
          <p:nvPr/>
        </p:nvPicPr>
        <p:blipFill>
          <a:blip r:embed="rId2"/>
          <a:stretch>
            <a:fillRect/>
          </a:stretch>
        </p:blipFill>
        <p:spPr>
          <a:xfrm>
            <a:off x="1071538" y="3143248"/>
            <a:ext cx="6786610" cy="31432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5"/>
            <a:ext cx="8643998" cy="3170099"/>
          </a:xfrm>
          <a:prstGeom prst="rect">
            <a:avLst/>
          </a:prstGeom>
        </p:spPr>
        <p:txBody>
          <a:bodyPr wrap="square">
            <a:spAutoFit/>
          </a:bodyPr>
          <a:lstStyle/>
          <a:p>
            <a:r>
              <a:rPr lang="en-US" sz="3200" dirty="0" smtClean="0">
                <a:solidFill>
                  <a:srgbClr val="FF0000"/>
                </a:solidFill>
              </a:rPr>
              <a:t>3-</a:t>
            </a:r>
            <a:r>
              <a:rPr lang="en-US" sz="2400" dirty="0" smtClean="0"/>
              <a:t>Cheaper than traditional business: Electronic business is less costly than a traditional business, but it is more expensive to set up. Transactions cost are also cheaper.</a:t>
            </a:r>
          </a:p>
          <a:p>
            <a:r>
              <a:rPr lang="en-US" sz="2400" dirty="0" smtClean="0"/>
              <a:t>No geographical boundaries: The greatest benefit is the possibility of geographical dispersion. Anyone can order anything from anywhere at any time.   </a:t>
            </a:r>
          </a:p>
          <a:p>
            <a:r>
              <a:rPr lang="en-US" sz="2400" dirty="0" smtClean="0"/>
              <a:t>Government subsidies: </a:t>
            </a:r>
            <a:r>
              <a:rPr lang="en-US" dirty="0" err="1" smtClean="0"/>
              <a:t>Digitalisation</a:t>
            </a:r>
            <a:r>
              <a:rPr lang="en-US" sz="2400" dirty="0" smtClean="0"/>
              <a:t> is very encouraged by the government and they provide the necessary support.</a:t>
            </a:r>
          </a:p>
        </p:txBody>
      </p:sp>
      <p:pic>
        <p:nvPicPr>
          <p:cNvPr id="3" name="Picture 2" descr="images (2).jpg"/>
          <p:cNvPicPr>
            <a:picLocks noChangeAspect="1"/>
          </p:cNvPicPr>
          <p:nvPr/>
        </p:nvPicPr>
        <p:blipFill>
          <a:blip r:embed="rId2"/>
          <a:stretch>
            <a:fillRect/>
          </a:stretch>
        </p:blipFill>
        <p:spPr>
          <a:xfrm>
            <a:off x="1357290" y="4000504"/>
            <a:ext cx="7072362" cy="27146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642918"/>
            <a:ext cx="7929618" cy="2215991"/>
          </a:xfrm>
          <a:prstGeom prst="rect">
            <a:avLst/>
          </a:prstGeom>
        </p:spPr>
        <p:txBody>
          <a:bodyPr wrap="square">
            <a:spAutoFit/>
          </a:bodyPr>
          <a:lstStyle/>
          <a:p>
            <a:endParaRPr lang="en-US" sz="2400" b="1" dirty="0" smtClean="0">
              <a:solidFill>
                <a:srgbClr val="FF0000"/>
              </a:solidFill>
            </a:endParaRPr>
          </a:p>
          <a:p>
            <a:r>
              <a:rPr lang="en-US" sz="2400" dirty="0" smtClean="0">
                <a:solidFill>
                  <a:srgbClr val="FF0000"/>
                </a:solidFill>
              </a:rPr>
              <a:t>1-</a:t>
            </a:r>
            <a:r>
              <a:rPr lang="en-US" dirty="0" smtClean="0"/>
              <a:t>Despite all the limits, there are also some disadvantages that we need to address. The most common limitations of electronic business are:</a:t>
            </a:r>
          </a:p>
          <a:p>
            <a:r>
              <a:rPr lang="en-US" dirty="0" smtClean="0"/>
              <a:t>Lack of personal touch: The products cannot be examined or felt before the final purchase.  In the traditional model, we have a more personal customer experience, while in the electronic business that is mostly not the case. Another missing factor of personal touch could also be in </a:t>
            </a:r>
            <a:endParaRPr lang="en-US" dirty="0"/>
          </a:p>
        </p:txBody>
      </p:sp>
      <p:pic>
        <p:nvPicPr>
          <p:cNvPr id="4" name="Picture 3" descr="images (3).jpg"/>
          <p:cNvPicPr>
            <a:picLocks noChangeAspect="1"/>
          </p:cNvPicPr>
          <p:nvPr/>
        </p:nvPicPr>
        <p:blipFill>
          <a:blip r:embed="rId2"/>
          <a:stretch>
            <a:fillRect/>
          </a:stretch>
        </p:blipFill>
        <p:spPr>
          <a:xfrm>
            <a:off x="4000496" y="3200380"/>
            <a:ext cx="4357718" cy="3657620"/>
          </a:xfrm>
          <a:prstGeom prst="rect">
            <a:avLst/>
          </a:prstGeom>
        </p:spPr>
      </p:pic>
      <p:pic>
        <p:nvPicPr>
          <p:cNvPr id="5" name="Picture 4" descr="images (4).jpg"/>
          <p:cNvPicPr>
            <a:picLocks noChangeAspect="1"/>
          </p:cNvPicPr>
          <p:nvPr/>
        </p:nvPicPr>
        <p:blipFill>
          <a:blip r:embed="rId3"/>
          <a:stretch>
            <a:fillRect/>
          </a:stretch>
        </p:blipFill>
        <p:spPr>
          <a:xfrm>
            <a:off x="0" y="3286100"/>
            <a:ext cx="3929058" cy="3571900"/>
          </a:xfrm>
          <a:prstGeom prst="rect">
            <a:avLst/>
          </a:prstGeom>
        </p:spPr>
      </p:pic>
      <p:sp>
        <p:nvSpPr>
          <p:cNvPr id="6" name="Rectangle 5"/>
          <p:cNvSpPr/>
          <p:nvPr/>
        </p:nvSpPr>
        <p:spPr>
          <a:xfrm>
            <a:off x="714348" y="214290"/>
            <a:ext cx="4691669" cy="584775"/>
          </a:xfrm>
          <a:prstGeom prst="rect">
            <a:avLst/>
          </a:prstGeom>
        </p:spPr>
        <p:txBody>
          <a:bodyPr wrap="none">
            <a:spAutoFit/>
          </a:bodyPr>
          <a:lstStyle/>
          <a:p>
            <a:r>
              <a:rPr lang="en-US" sz="3200" b="1" dirty="0" smtClean="0">
                <a:solidFill>
                  <a:srgbClr val="FF0000"/>
                </a:solidFill>
              </a:rPr>
              <a:t>Disadvantages  E. Business</a:t>
            </a:r>
            <a:endParaRPr lang="en-US" sz="3200" b="1" dirty="0" smtClean="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571480"/>
            <a:ext cx="8429684" cy="1754326"/>
          </a:xfrm>
          <a:prstGeom prst="rect">
            <a:avLst/>
          </a:prstGeom>
        </p:spPr>
        <p:txBody>
          <a:bodyPr wrap="square">
            <a:spAutoFit/>
          </a:bodyPr>
          <a:lstStyle/>
          <a:p>
            <a:r>
              <a:rPr lang="en-US" sz="2800" dirty="0" smtClean="0">
                <a:solidFill>
                  <a:srgbClr val="FF0000"/>
                </a:solidFill>
              </a:rPr>
              <a:t>2-</a:t>
            </a:r>
            <a:r>
              <a:rPr lang="en-US" sz="2000" dirty="0" smtClean="0"/>
              <a:t>Delivery time: Traditional business enables instant satisfaction as you obtain the product the moment you purchase it, while in electronic business that is not possible. There will always be a waiting period before you receive the product. For example, Amazon assures one-day delivery. This does not resolve the issue completely, but it is an improvement.</a:t>
            </a:r>
          </a:p>
        </p:txBody>
      </p:sp>
      <p:sp>
        <p:nvSpPr>
          <p:cNvPr id="5" name="Rectangle 4"/>
          <p:cNvSpPr/>
          <p:nvPr/>
        </p:nvSpPr>
        <p:spPr>
          <a:xfrm>
            <a:off x="4714876" y="3857628"/>
            <a:ext cx="714380" cy="646331"/>
          </a:xfrm>
          <a:prstGeom prst="rect">
            <a:avLst/>
          </a:prstGeom>
        </p:spPr>
        <p:txBody>
          <a:bodyPr wrap="square">
            <a:spAutoFit/>
          </a:bodyPr>
          <a:lstStyle/>
          <a:p>
            <a:r>
              <a:rPr lang="en-US" dirty="0" smtClean="0"/>
              <a:t>48  hour</a:t>
            </a:r>
            <a:endParaRPr lang="en-US" dirty="0"/>
          </a:p>
        </p:txBody>
      </p:sp>
      <p:pic>
        <p:nvPicPr>
          <p:cNvPr id="6" name="Picture 5" descr="images (8).jpg"/>
          <p:cNvPicPr>
            <a:picLocks noChangeAspect="1"/>
          </p:cNvPicPr>
          <p:nvPr/>
        </p:nvPicPr>
        <p:blipFill>
          <a:blip r:embed="rId2"/>
          <a:stretch>
            <a:fillRect/>
          </a:stretch>
        </p:blipFill>
        <p:spPr>
          <a:xfrm>
            <a:off x="1500166" y="2928934"/>
            <a:ext cx="6215106" cy="3571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555</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preparedby Saeed  Ismaail  Rzgar  Khether Muhsin   Haji Gulistan Ahmad</vt:lpstr>
      <vt:lpstr>Slide 2</vt:lpstr>
      <vt:lpstr>Slide 3</vt:lpstr>
      <vt:lpstr>Slide 4</vt:lpstr>
      <vt:lpstr>Advantages  E . Business 1-When looking at e-business we have many advantages, which are mostly connected to making doing business easier. The benefits of implementing e-business tools are in the streamlining of business processes and not so much in the use of technology. Here are some: Easy to set up: electronic business is easy to set up even from home, the only requirements are software, a device and an internet connection.</vt:lpstr>
      <vt:lpstr>Slide 6</vt:lpstr>
      <vt:lpstr>Slide 7</vt:lpstr>
      <vt:lpstr>Slide 8</vt:lpstr>
      <vt:lpstr>Slide 9</vt:lpstr>
      <vt:lpstr>Slide 10</vt:lpstr>
      <vt:lpstr>Slide 11</vt:lpstr>
    </vt:vector>
  </TitlesOfParts>
  <Company>SACC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Maher Fattouh</dc:creator>
  <cp:lastModifiedBy>Maher Fattouh</cp:lastModifiedBy>
  <cp:revision>57</cp:revision>
  <dcterms:created xsi:type="dcterms:W3CDTF">2023-02-25T12:01:57Z</dcterms:created>
  <dcterms:modified xsi:type="dcterms:W3CDTF">2023-02-26T08:29:09Z</dcterms:modified>
</cp:coreProperties>
</file>