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96" r:id="rId2"/>
    <p:sldId id="272" r:id="rId3"/>
    <p:sldId id="273" r:id="rId4"/>
    <p:sldId id="289" r:id="rId5"/>
    <p:sldId id="275" r:id="rId6"/>
    <p:sldId id="290" r:id="rId7"/>
    <p:sldId id="276" r:id="rId8"/>
    <p:sldId id="291" r:id="rId9"/>
    <p:sldId id="292" r:id="rId10"/>
    <p:sldId id="293" r:id="rId11"/>
    <p:sldId id="294" r:id="rId12"/>
    <p:sldId id="274" r:id="rId13"/>
    <p:sldId id="277" r:id="rId14"/>
    <p:sldId id="279" r:id="rId15"/>
    <p:sldId id="282" r:id="rId16"/>
    <p:sldId id="285" r:id="rId17"/>
    <p:sldId id="286" r:id="rId18"/>
    <p:sldId id="287" r:id="rId19"/>
    <p:sldId id="283" r:id="rId20"/>
    <p:sldId id="284" r:id="rId21"/>
    <p:sldId id="288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48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52" autoAdjust="0"/>
  </p:normalViewPr>
  <p:slideViewPr>
    <p:cSldViewPr snapToGrid="0" showGuides="1">
      <p:cViewPr varScale="1">
        <p:scale>
          <a:sx n="79" d="100"/>
          <a:sy n="79" d="100"/>
        </p:scale>
        <p:origin x="926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48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E3C4B-C4D2-4136-A153-388B2E84AE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C737BE-4DAA-45AA-9932-DF752BAD99E1}">
      <dgm:prSet/>
      <dgm:spPr/>
      <dgm:t>
        <a:bodyPr/>
        <a:lstStyle/>
        <a:p>
          <a:r>
            <a:rPr lang="en-US" dirty="0"/>
            <a:t>from csv files</a:t>
          </a:r>
        </a:p>
        <a:p>
          <a:endParaRPr lang="en-US" dirty="0"/>
        </a:p>
      </dgm:t>
    </dgm:pt>
    <dgm:pt modelId="{F49FCFB4-BE78-479A-B44E-9855F8562A80}" type="parTrans" cxnId="{8CBEC759-EC45-446A-A69D-0DF223BD58C7}">
      <dgm:prSet/>
      <dgm:spPr/>
      <dgm:t>
        <a:bodyPr/>
        <a:lstStyle/>
        <a:p>
          <a:endParaRPr lang="en-US"/>
        </a:p>
      </dgm:t>
    </dgm:pt>
    <dgm:pt modelId="{8387BD17-37B9-4438-8D10-356B9EA7C567}" type="sibTrans" cxnId="{8CBEC759-EC45-446A-A69D-0DF223BD58C7}">
      <dgm:prSet/>
      <dgm:spPr/>
      <dgm:t>
        <a:bodyPr/>
        <a:lstStyle/>
        <a:p>
          <a:endParaRPr lang="en-US"/>
        </a:p>
      </dgm:t>
    </dgm:pt>
    <dgm:pt modelId="{10C63D70-31C5-4A8F-8C3B-8322F31C69F8}">
      <dgm:prSet/>
      <dgm:spPr/>
      <dgm:t>
        <a:bodyPr/>
        <a:lstStyle/>
        <a:p>
          <a:r>
            <a:rPr lang="en-US"/>
            <a:t>Transform data</a:t>
          </a:r>
        </a:p>
      </dgm:t>
    </dgm:pt>
    <dgm:pt modelId="{D84D62E8-89A6-4E24-A8F9-F3B6A4065B77}" type="parTrans" cxnId="{032CEC80-97D4-4118-8FE7-54502AF668CB}">
      <dgm:prSet/>
      <dgm:spPr/>
      <dgm:t>
        <a:bodyPr/>
        <a:lstStyle/>
        <a:p>
          <a:endParaRPr lang="en-US"/>
        </a:p>
      </dgm:t>
    </dgm:pt>
    <dgm:pt modelId="{6D2A5973-76FE-41BC-A732-1BC5BFDC47CD}" type="sibTrans" cxnId="{032CEC80-97D4-4118-8FE7-54502AF668CB}">
      <dgm:prSet/>
      <dgm:spPr/>
      <dgm:t>
        <a:bodyPr/>
        <a:lstStyle/>
        <a:p>
          <a:endParaRPr lang="en-US"/>
        </a:p>
      </dgm:t>
    </dgm:pt>
    <dgm:pt modelId="{A4A8E547-178A-4FDF-9584-A3F672709D2E}">
      <dgm:prSet/>
      <dgm:spPr/>
      <dgm:t>
        <a:bodyPr/>
        <a:lstStyle/>
        <a:p>
          <a:endParaRPr lang="en-US" dirty="0"/>
        </a:p>
      </dgm:t>
    </dgm:pt>
    <dgm:pt modelId="{E837A2E5-AA3F-4743-8B45-ABCF4217EC3C}" type="parTrans" cxnId="{D0C9D76C-D9A6-42E6-B563-AC67F39CCD38}">
      <dgm:prSet/>
      <dgm:spPr/>
      <dgm:t>
        <a:bodyPr/>
        <a:lstStyle/>
        <a:p>
          <a:endParaRPr lang="en-US"/>
        </a:p>
      </dgm:t>
    </dgm:pt>
    <dgm:pt modelId="{0B6B5033-0F7A-4700-9E82-D8C188BFFCFC}" type="sibTrans" cxnId="{D0C9D76C-D9A6-42E6-B563-AC67F39CCD38}">
      <dgm:prSet/>
      <dgm:spPr/>
      <dgm:t>
        <a:bodyPr/>
        <a:lstStyle/>
        <a:p>
          <a:endParaRPr lang="en-US"/>
        </a:p>
      </dgm:t>
    </dgm:pt>
    <dgm:pt modelId="{EFDB4CF1-1032-45A0-811E-6435FE106788}" type="pres">
      <dgm:prSet presAssocID="{7EDE3C4B-C4D2-4136-A153-388B2E84AEB8}" presName="root" presStyleCnt="0">
        <dgm:presLayoutVars>
          <dgm:dir/>
          <dgm:resizeHandles val="exact"/>
        </dgm:presLayoutVars>
      </dgm:prSet>
      <dgm:spPr/>
    </dgm:pt>
    <dgm:pt modelId="{117B4137-2388-41AE-8138-7E34880B8266}" type="pres">
      <dgm:prSet presAssocID="{9EC737BE-4DAA-45AA-9932-DF752BAD99E1}" presName="compNode" presStyleCnt="0"/>
      <dgm:spPr/>
    </dgm:pt>
    <dgm:pt modelId="{D7E0E66E-F328-42E2-8EF4-1FA0C6813DD7}" type="pres">
      <dgm:prSet presAssocID="{9EC737BE-4DAA-45AA-9932-DF752BAD99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2A354A0-6EEB-4A5D-9D43-FEADE4EDBD6B}" type="pres">
      <dgm:prSet presAssocID="{9EC737BE-4DAA-45AA-9932-DF752BAD99E1}" presName="spaceRect" presStyleCnt="0"/>
      <dgm:spPr/>
    </dgm:pt>
    <dgm:pt modelId="{E5EDCD85-9116-42E4-99E7-D1F76DB068A0}" type="pres">
      <dgm:prSet presAssocID="{9EC737BE-4DAA-45AA-9932-DF752BAD99E1}" presName="textRect" presStyleLbl="revTx" presStyleIdx="0" presStyleCnt="3">
        <dgm:presLayoutVars>
          <dgm:chMax val="1"/>
          <dgm:chPref val="1"/>
        </dgm:presLayoutVars>
      </dgm:prSet>
      <dgm:spPr/>
    </dgm:pt>
    <dgm:pt modelId="{6526C9F3-BE26-4C93-B2DF-EA7CCC7D87A8}" type="pres">
      <dgm:prSet presAssocID="{8387BD17-37B9-4438-8D10-356B9EA7C567}" presName="sibTrans" presStyleCnt="0"/>
      <dgm:spPr/>
    </dgm:pt>
    <dgm:pt modelId="{01699C00-4A42-470F-92EC-8D380D28FFC8}" type="pres">
      <dgm:prSet presAssocID="{10C63D70-31C5-4A8F-8C3B-8322F31C69F8}" presName="compNode" presStyleCnt="0"/>
      <dgm:spPr/>
    </dgm:pt>
    <dgm:pt modelId="{F55B1F94-5007-4057-B4E8-69269A48C8A2}" type="pres">
      <dgm:prSet presAssocID="{10C63D70-31C5-4A8F-8C3B-8322F31C69F8}" presName="iconRect" presStyleLbl="node1" presStyleIdx="1" presStyleCnt="3" custLinFactNeighborX="-7894" custLinFactNeighborY="5970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8C99FDDA-6ECE-4055-9176-12398EF81FCE}" type="pres">
      <dgm:prSet presAssocID="{10C63D70-31C5-4A8F-8C3B-8322F31C69F8}" presName="spaceRect" presStyleCnt="0"/>
      <dgm:spPr/>
    </dgm:pt>
    <dgm:pt modelId="{25E356AF-1952-4ABA-8F67-F77F501E5279}" type="pres">
      <dgm:prSet presAssocID="{10C63D70-31C5-4A8F-8C3B-8322F31C69F8}" presName="textRect" presStyleLbl="revTx" presStyleIdx="1" presStyleCnt="3">
        <dgm:presLayoutVars>
          <dgm:chMax val="1"/>
          <dgm:chPref val="1"/>
        </dgm:presLayoutVars>
      </dgm:prSet>
      <dgm:spPr/>
    </dgm:pt>
    <dgm:pt modelId="{2F37EF39-83AA-4C29-AC1C-B63F9A96E7C0}" type="pres">
      <dgm:prSet presAssocID="{6D2A5973-76FE-41BC-A732-1BC5BFDC47CD}" presName="sibTrans" presStyleCnt="0"/>
      <dgm:spPr/>
    </dgm:pt>
    <dgm:pt modelId="{45CED334-4815-4D4A-BEF0-3545038B19CD}" type="pres">
      <dgm:prSet presAssocID="{A4A8E547-178A-4FDF-9584-A3F672709D2E}" presName="compNode" presStyleCnt="0"/>
      <dgm:spPr/>
    </dgm:pt>
    <dgm:pt modelId="{B029D300-23B9-4714-9495-35CB2CE9D13D}" type="pres">
      <dgm:prSet presAssocID="{A4A8E547-178A-4FDF-9584-A3F672709D2E}" presName="iconRect" presStyleLbl="node1" presStyleIdx="2" presStyleCnt="3" custLinFactX="-100000" custLinFactNeighborX="-112069" custLinFactNeighborY="-12025"/>
      <dgm:spPr>
        <a:ln>
          <a:noFill/>
        </a:ln>
      </dgm:spPr>
    </dgm:pt>
    <dgm:pt modelId="{7816E864-5A5F-4457-B537-5101D5626BB2}" type="pres">
      <dgm:prSet presAssocID="{A4A8E547-178A-4FDF-9584-A3F672709D2E}" presName="spaceRect" presStyleCnt="0"/>
      <dgm:spPr/>
    </dgm:pt>
    <dgm:pt modelId="{F15ACAFC-3A9B-478E-8265-0A93698309B6}" type="pres">
      <dgm:prSet presAssocID="{A4A8E547-178A-4FDF-9584-A3F672709D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C9D76C-D9A6-42E6-B563-AC67F39CCD38}" srcId="{7EDE3C4B-C4D2-4136-A153-388B2E84AEB8}" destId="{A4A8E547-178A-4FDF-9584-A3F672709D2E}" srcOrd="2" destOrd="0" parTransId="{E837A2E5-AA3F-4743-8B45-ABCF4217EC3C}" sibTransId="{0B6B5033-0F7A-4700-9E82-D8C188BFFCFC}"/>
    <dgm:cxn modelId="{8CBEC759-EC45-446A-A69D-0DF223BD58C7}" srcId="{7EDE3C4B-C4D2-4136-A153-388B2E84AEB8}" destId="{9EC737BE-4DAA-45AA-9932-DF752BAD99E1}" srcOrd="0" destOrd="0" parTransId="{F49FCFB4-BE78-479A-B44E-9855F8562A80}" sibTransId="{8387BD17-37B9-4438-8D10-356B9EA7C567}"/>
    <dgm:cxn modelId="{032CEC80-97D4-4118-8FE7-54502AF668CB}" srcId="{7EDE3C4B-C4D2-4136-A153-388B2E84AEB8}" destId="{10C63D70-31C5-4A8F-8C3B-8322F31C69F8}" srcOrd="1" destOrd="0" parTransId="{D84D62E8-89A6-4E24-A8F9-F3B6A4065B77}" sibTransId="{6D2A5973-76FE-41BC-A732-1BC5BFDC47CD}"/>
    <dgm:cxn modelId="{0CA02699-E5F7-4999-953F-576AC18BEDD5}" type="presOf" srcId="{7EDE3C4B-C4D2-4136-A153-388B2E84AEB8}" destId="{EFDB4CF1-1032-45A0-811E-6435FE106788}" srcOrd="0" destOrd="0" presId="urn:microsoft.com/office/officeart/2018/2/layout/IconLabelList"/>
    <dgm:cxn modelId="{FE712EAD-58D7-4503-BB16-E75727DCC42D}" type="presOf" srcId="{10C63D70-31C5-4A8F-8C3B-8322F31C69F8}" destId="{25E356AF-1952-4ABA-8F67-F77F501E5279}" srcOrd="0" destOrd="0" presId="urn:microsoft.com/office/officeart/2018/2/layout/IconLabelList"/>
    <dgm:cxn modelId="{CB9654DB-E39F-4216-8B15-5807C783C9FA}" type="presOf" srcId="{9EC737BE-4DAA-45AA-9932-DF752BAD99E1}" destId="{E5EDCD85-9116-42E4-99E7-D1F76DB068A0}" srcOrd="0" destOrd="0" presId="urn:microsoft.com/office/officeart/2018/2/layout/IconLabelList"/>
    <dgm:cxn modelId="{8A6F5AEE-9F61-45FB-A194-21DF11E7C164}" type="presOf" srcId="{A4A8E547-178A-4FDF-9584-A3F672709D2E}" destId="{F15ACAFC-3A9B-478E-8265-0A93698309B6}" srcOrd="0" destOrd="0" presId="urn:microsoft.com/office/officeart/2018/2/layout/IconLabelList"/>
    <dgm:cxn modelId="{9F4986F6-CF01-4A01-8437-2E4E15373BA9}" type="presParOf" srcId="{EFDB4CF1-1032-45A0-811E-6435FE106788}" destId="{117B4137-2388-41AE-8138-7E34880B8266}" srcOrd="0" destOrd="0" presId="urn:microsoft.com/office/officeart/2018/2/layout/IconLabelList"/>
    <dgm:cxn modelId="{B1AB8FDA-00BC-4D8B-A0B0-CE8D2BE7B748}" type="presParOf" srcId="{117B4137-2388-41AE-8138-7E34880B8266}" destId="{D7E0E66E-F328-42E2-8EF4-1FA0C6813DD7}" srcOrd="0" destOrd="0" presId="urn:microsoft.com/office/officeart/2018/2/layout/IconLabelList"/>
    <dgm:cxn modelId="{27D47521-3652-4362-939E-85E4FD325ED6}" type="presParOf" srcId="{117B4137-2388-41AE-8138-7E34880B8266}" destId="{F2A354A0-6EEB-4A5D-9D43-FEADE4EDBD6B}" srcOrd="1" destOrd="0" presId="urn:microsoft.com/office/officeart/2018/2/layout/IconLabelList"/>
    <dgm:cxn modelId="{AC468DA3-8B47-4B72-BEFC-F817EEB118EC}" type="presParOf" srcId="{117B4137-2388-41AE-8138-7E34880B8266}" destId="{E5EDCD85-9116-42E4-99E7-D1F76DB068A0}" srcOrd="2" destOrd="0" presId="urn:microsoft.com/office/officeart/2018/2/layout/IconLabelList"/>
    <dgm:cxn modelId="{7BEB411E-5563-42D2-8144-492F78EC912F}" type="presParOf" srcId="{EFDB4CF1-1032-45A0-811E-6435FE106788}" destId="{6526C9F3-BE26-4C93-B2DF-EA7CCC7D87A8}" srcOrd="1" destOrd="0" presId="urn:microsoft.com/office/officeart/2018/2/layout/IconLabelList"/>
    <dgm:cxn modelId="{3DAA6E63-C984-44EB-B183-403618DB22BC}" type="presParOf" srcId="{EFDB4CF1-1032-45A0-811E-6435FE106788}" destId="{01699C00-4A42-470F-92EC-8D380D28FFC8}" srcOrd="2" destOrd="0" presId="urn:microsoft.com/office/officeart/2018/2/layout/IconLabelList"/>
    <dgm:cxn modelId="{577EEF60-ABF1-4B91-B0AE-B634B5D278D9}" type="presParOf" srcId="{01699C00-4A42-470F-92EC-8D380D28FFC8}" destId="{F55B1F94-5007-4057-B4E8-69269A48C8A2}" srcOrd="0" destOrd="0" presId="urn:microsoft.com/office/officeart/2018/2/layout/IconLabelList"/>
    <dgm:cxn modelId="{3CC28677-60A3-4B0D-9786-82061E905218}" type="presParOf" srcId="{01699C00-4A42-470F-92EC-8D380D28FFC8}" destId="{8C99FDDA-6ECE-4055-9176-12398EF81FCE}" srcOrd="1" destOrd="0" presId="urn:microsoft.com/office/officeart/2018/2/layout/IconLabelList"/>
    <dgm:cxn modelId="{965CAA5D-D269-43DA-B92B-49E5F7F5796D}" type="presParOf" srcId="{01699C00-4A42-470F-92EC-8D380D28FFC8}" destId="{25E356AF-1952-4ABA-8F67-F77F501E5279}" srcOrd="2" destOrd="0" presId="urn:microsoft.com/office/officeart/2018/2/layout/IconLabelList"/>
    <dgm:cxn modelId="{F29E41B3-72CF-44EF-AECF-7CA83F408212}" type="presParOf" srcId="{EFDB4CF1-1032-45A0-811E-6435FE106788}" destId="{2F37EF39-83AA-4C29-AC1C-B63F9A96E7C0}" srcOrd="3" destOrd="0" presId="urn:microsoft.com/office/officeart/2018/2/layout/IconLabelList"/>
    <dgm:cxn modelId="{B6161D8C-EF1A-4DB9-A6C1-2C8618E398F3}" type="presParOf" srcId="{EFDB4CF1-1032-45A0-811E-6435FE106788}" destId="{45CED334-4815-4D4A-BEF0-3545038B19CD}" srcOrd="4" destOrd="0" presId="urn:microsoft.com/office/officeart/2018/2/layout/IconLabelList"/>
    <dgm:cxn modelId="{B5323C38-CBD1-427A-9080-957F6F591FFC}" type="presParOf" srcId="{45CED334-4815-4D4A-BEF0-3545038B19CD}" destId="{B029D300-23B9-4714-9495-35CB2CE9D13D}" srcOrd="0" destOrd="0" presId="urn:microsoft.com/office/officeart/2018/2/layout/IconLabelList"/>
    <dgm:cxn modelId="{079EF95D-B4EA-43E9-916B-16A913B57E90}" type="presParOf" srcId="{45CED334-4815-4D4A-BEF0-3545038B19CD}" destId="{7816E864-5A5F-4457-B537-5101D5626BB2}" srcOrd="1" destOrd="0" presId="urn:microsoft.com/office/officeart/2018/2/layout/IconLabelList"/>
    <dgm:cxn modelId="{DB99BD15-74F6-41A0-88D9-525C0556E169}" type="presParOf" srcId="{45CED334-4815-4D4A-BEF0-3545038B19CD}" destId="{F15ACAFC-3A9B-478E-8265-0A93698309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0E66E-F328-42E2-8EF4-1FA0C6813DD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DCD85-9116-42E4-99E7-D1F76DB068A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from csv files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59990" y="2654049"/>
        <a:ext cx="3226223" cy="720000"/>
      </dsp:txXfrm>
    </dsp:sp>
    <dsp:sp modelId="{F55B1F94-5007-4057-B4E8-69269A48C8A2}">
      <dsp:nvSpPr>
        <dsp:cNvPr id="0" name=""/>
        <dsp:cNvSpPr/>
      </dsp:nvSpPr>
      <dsp:spPr>
        <a:xfrm>
          <a:off x="4623409" y="905427"/>
          <a:ext cx="1451800" cy="145180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356AF-1952-4ABA-8F67-F77F501E5279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 data</a:t>
          </a:r>
        </a:p>
      </dsp:txBody>
      <dsp:txXfrm>
        <a:off x="3850802" y="2654049"/>
        <a:ext cx="3226223" cy="720000"/>
      </dsp:txXfrm>
    </dsp:sp>
    <dsp:sp modelId="{B029D300-23B9-4714-9495-35CB2CE9D13D}">
      <dsp:nvSpPr>
        <dsp:cNvPr id="0" name=""/>
        <dsp:cNvSpPr/>
      </dsp:nvSpPr>
      <dsp:spPr>
        <a:xfrm>
          <a:off x="5450007" y="644176"/>
          <a:ext cx="1451800" cy="1451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ACAFC-3A9B-478E-8265-0A93698309B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18/01/2025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43393-5EB8-6075-F241-C74339656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C959EE-8374-1311-51E2-4F50B397E5B1}"/>
              </a:ext>
            </a:extLst>
          </p:cNvPr>
          <p:cNvSpPr txBox="1"/>
          <p:nvPr/>
        </p:nvSpPr>
        <p:spPr>
          <a:xfrm>
            <a:off x="3045234" y="3460935"/>
            <a:ext cx="605614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End-to-End ETL project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C0741F-73C5-2ADA-0A6A-78BA6F93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4941" y="2496539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430793B-E1FD-35A5-4BCF-AFAB2350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F6B385-E35F-4CB4-367E-DEDE131D7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3749" y="724280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92C092-0BF6-53AA-3CE4-11BCF1FF4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2533" y="724280"/>
            <a:ext cx="753763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8352A8-D74F-B099-008F-48E6B96E3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4941" y="2496539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916AC4-6244-AF04-E1B5-4E23699A9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21272" y="2582263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4A681C-47C7-E151-9F5B-9D4E5F716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9785" y="2582263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DC08D-7D40-1B56-3050-04A64A63D6B7}"/>
              </a:ext>
            </a:extLst>
          </p:cNvPr>
          <p:cNvSpPr txBox="1"/>
          <p:nvPr/>
        </p:nvSpPr>
        <p:spPr>
          <a:xfrm>
            <a:off x="-625665" y="-60649"/>
            <a:ext cx="8190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End-to-End ETL project</a:t>
            </a:r>
          </a:p>
        </p:txBody>
      </p:sp>
      <p:pic>
        <p:nvPicPr>
          <p:cNvPr id="4098" name="Picture 2" descr="Best Ecommerce Background Royalty-Free Images, Stock Photos &amp; Pictures |  Shutterstock">
            <a:extLst>
              <a:ext uri="{FF2B5EF4-FFF2-40B4-BE49-F238E27FC236}">
                <a16:creationId xmlns:a16="http://schemas.microsoft.com/office/drawing/2014/main" id="{AFD7B280-0E48-DD5E-EFF3-50650AFF7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 b="7686"/>
          <a:stretch/>
        </p:blipFill>
        <p:spPr bwMode="auto">
          <a:xfrm>
            <a:off x="-28012" y="0"/>
            <a:ext cx="12206741" cy="68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FF8689-7AA6-084C-9DA2-713855385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71" y="27784"/>
            <a:ext cx="12130241" cy="6866302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1713A-7CE1-7AFA-F8D4-A44F936A17E1}"/>
              </a:ext>
            </a:extLst>
          </p:cNvPr>
          <p:cNvSpPr txBox="1"/>
          <p:nvPr/>
        </p:nvSpPr>
        <p:spPr>
          <a:xfrm>
            <a:off x="3664779" y="3415826"/>
            <a:ext cx="605614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End-to-End ETL project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DF2E36-0A32-62EE-75B2-657B76AC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1917" y="2400300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0FEBB4-1D9F-F970-8CF5-A6CEDE96F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9065" y="2476296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1A0790-5B90-549B-4802-6925FC9FC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7578" y="2476296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FB9FBD-4B94-5443-2D78-FF4706766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CDC7A-0AC0-4AD3-62F4-5217605B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DIM_PRODUCT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B431D1-35DD-26B0-34E1-06761C8C1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58" y="643467"/>
            <a:ext cx="44150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A6513-B413-A66A-C848-91B5E255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10178-DDE5-52C2-ABD3-F671684A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FACT_SALES</a:t>
            </a:r>
          </a:p>
        </p:txBody>
      </p:sp>
      <p:sp>
        <p:nvSpPr>
          <p:cNvPr id="9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D0483-CCA0-8F4A-BFA4-1282CCE0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96" y="1960264"/>
            <a:ext cx="10618625" cy="44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13ABC-89AB-11EC-4DC7-0A20A361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Analytical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0E114-6EBC-1552-6FC8-B8E768EDAC10}"/>
              </a:ext>
            </a:extLst>
          </p:cNvPr>
          <p:cNvSpPr txBox="1"/>
          <p:nvPr/>
        </p:nvSpPr>
        <p:spPr>
          <a:xfrm>
            <a:off x="671803" y="2267339"/>
            <a:ext cx="8268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When is the peak season of our ecommerce?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1FB88-DFBA-E53F-19EA-AB6A3CEB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68" y="3098336"/>
            <a:ext cx="6537056" cy="1427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E88BC-1A35-4DE8-5E85-42102079048B}"/>
              </a:ext>
            </a:extLst>
          </p:cNvPr>
          <p:cNvSpPr txBox="1"/>
          <p:nvPr/>
        </p:nvSpPr>
        <p:spPr>
          <a:xfrm>
            <a:off x="736864" y="498750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8DF2F-BCD8-D6B4-4522-5A5E9B05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67" t="1606"/>
          <a:stretch/>
        </p:blipFill>
        <p:spPr>
          <a:xfrm>
            <a:off x="2100105" y="5637125"/>
            <a:ext cx="1989574" cy="6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8EF36-A4F0-3BED-A0B3-1227C336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39" y="14911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Analytical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7DA1D-FDF2-753E-6F35-FD45C9DEDA8C}"/>
              </a:ext>
            </a:extLst>
          </p:cNvPr>
          <p:cNvSpPr txBox="1"/>
          <p:nvPr/>
        </p:nvSpPr>
        <p:spPr>
          <a:xfrm>
            <a:off x="699713" y="1914292"/>
            <a:ext cx="82584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latin typeface="+mj-lt"/>
                <a:ea typeface="+mn-ea"/>
                <a:cs typeface="+mn-cs"/>
              </a:rPr>
              <a:t>What time users are most likely to make an order or use the ecommerce app?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3D76E2-59B4-F184-73AC-85B9BC81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3002508"/>
            <a:ext cx="7078916" cy="16351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488786-A5E1-931E-0FDC-FC74178EFB10}"/>
              </a:ext>
            </a:extLst>
          </p:cNvPr>
          <p:cNvSpPr txBox="1"/>
          <p:nvPr/>
        </p:nvSpPr>
        <p:spPr>
          <a:xfrm>
            <a:off x="740487" y="485225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DD45ED-9373-BD59-EF08-2629CA29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32" y="5613588"/>
            <a:ext cx="2057371" cy="6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9BF11-74DC-FC02-BA12-034F88068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F61852-FFBB-9714-63D2-292E7687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/>
          <a:stretch/>
        </p:blipFill>
        <p:spPr>
          <a:xfrm>
            <a:off x="-74624" y="-65314"/>
            <a:ext cx="12266624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60C5FC-0454-94CA-8136-DC20387B9F60}"/>
              </a:ext>
            </a:extLst>
          </p:cNvPr>
          <p:cNvSpPr/>
          <p:nvPr/>
        </p:nvSpPr>
        <p:spPr>
          <a:xfrm>
            <a:off x="-37312" y="1548883"/>
            <a:ext cx="12192000" cy="530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B184D-B2D3-4671-6F3B-96BC6B29C79A}"/>
              </a:ext>
            </a:extLst>
          </p:cNvPr>
          <p:cNvSpPr txBox="1"/>
          <p:nvPr/>
        </p:nvSpPr>
        <p:spPr>
          <a:xfrm>
            <a:off x="699713" y="1914292"/>
            <a:ext cx="82584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latin typeface="+mj-lt"/>
                <a:ea typeface="+mn-ea"/>
                <a:cs typeface="+mn-cs"/>
              </a:rPr>
              <a:t>What is the preferred way to pay in the ecommerce?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1DECE2-AE3C-81D7-DDBC-60517A950F9D}"/>
              </a:ext>
            </a:extLst>
          </p:cNvPr>
          <p:cNvSpPr txBox="1"/>
          <p:nvPr/>
        </p:nvSpPr>
        <p:spPr>
          <a:xfrm>
            <a:off x="740487" y="485225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1DE7D8-3CEE-10EF-54FB-86D0E45D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06"/>
          <a:stretch/>
        </p:blipFill>
        <p:spPr>
          <a:xfrm>
            <a:off x="1062846" y="2939142"/>
            <a:ext cx="8342458" cy="14629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3815FF-1EEB-664B-229A-7E887B46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90" y="5462365"/>
            <a:ext cx="2625608" cy="6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9F4F1-FB0A-454E-5BA4-04F150B02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F0AA6E-0580-235A-C38D-9321BA44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/>
          <a:stretch/>
        </p:blipFill>
        <p:spPr>
          <a:xfrm>
            <a:off x="-74624" y="-65314"/>
            <a:ext cx="122666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9CE584-C847-2CD6-8B03-0EC82E8F37B5}"/>
              </a:ext>
            </a:extLst>
          </p:cNvPr>
          <p:cNvSpPr/>
          <p:nvPr/>
        </p:nvSpPr>
        <p:spPr>
          <a:xfrm>
            <a:off x="0" y="1548882"/>
            <a:ext cx="12192000" cy="530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4224C-53D7-AEE2-EF8C-13DE2E7E71EF}"/>
              </a:ext>
            </a:extLst>
          </p:cNvPr>
          <p:cNvSpPr txBox="1"/>
          <p:nvPr/>
        </p:nvSpPr>
        <p:spPr>
          <a:xfrm>
            <a:off x="699713" y="1914292"/>
            <a:ext cx="82584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latin typeface="+mj-lt"/>
                <a:ea typeface="+mn-ea"/>
                <a:cs typeface="+mn-cs"/>
              </a:rPr>
              <a:t>How many installments are usually done when paying in the ecommerce?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C6771-339E-B739-C26A-3B44DCD5542F}"/>
              </a:ext>
            </a:extLst>
          </p:cNvPr>
          <p:cNvSpPr txBox="1"/>
          <p:nvPr/>
        </p:nvSpPr>
        <p:spPr>
          <a:xfrm>
            <a:off x="740487" y="485225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F9D31-DD2D-D4B9-E380-6CFBB988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92" y="2983191"/>
            <a:ext cx="7660222" cy="1418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10AF17-D654-7493-7BF3-61844E4F5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89" y="5481227"/>
            <a:ext cx="2988755" cy="6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8EEAE-FB62-BCA2-A776-BC834EAB5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C63F69-6915-39B9-A48C-5A978CA1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/>
          <a:stretch/>
        </p:blipFill>
        <p:spPr>
          <a:xfrm>
            <a:off x="-74624" y="-65314"/>
            <a:ext cx="122666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2AF245-8370-FD75-F4F2-8F7A59682038}"/>
              </a:ext>
            </a:extLst>
          </p:cNvPr>
          <p:cNvSpPr/>
          <p:nvPr/>
        </p:nvSpPr>
        <p:spPr>
          <a:xfrm>
            <a:off x="0" y="1548882"/>
            <a:ext cx="12192000" cy="530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8D866-6928-DDB4-0A9A-96371BF34CE4}"/>
              </a:ext>
            </a:extLst>
          </p:cNvPr>
          <p:cNvSpPr txBox="1"/>
          <p:nvPr/>
        </p:nvSpPr>
        <p:spPr>
          <a:xfrm>
            <a:off x="699713" y="1914292"/>
            <a:ext cx="82584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latin typeface="+mj-lt"/>
                <a:ea typeface="+mn-ea"/>
                <a:cs typeface="+mn-cs"/>
              </a:rPr>
              <a:t> What is the average spending time for users on our ecommerce?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CE47B-C2EE-1B4E-0F8E-F800C759DF48}"/>
              </a:ext>
            </a:extLst>
          </p:cNvPr>
          <p:cNvSpPr txBox="1"/>
          <p:nvPr/>
        </p:nvSpPr>
        <p:spPr>
          <a:xfrm>
            <a:off x="740487" y="485225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4FCB15-AD5E-87A9-8C8A-184BC2CA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49" y="2908451"/>
            <a:ext cx="8421535" cy="1626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46B891-4E85-3277-2020-E57D38E5E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17" y="5579636"/>
            <a:ext cx="1382433" cy="5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E372F-3727-12B8-EDD2-D561B3B7F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772D88-A1F0-71B6-BB4A-D521C257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/>
          <a:stretch/>
        </p:blipFill>
        <p:spPr>
          <a:xfrm>
            <a:off x="-74624" y="-65314"/>
            <a:ext cx="122666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289439-C1CB-D9D9-DDCE-76342BABBA09}"/>
              </a:ext>
            </a:extLst>
          </p:cNvPr>
          <p:cNvSpPr/>
          <p:nvPr/>
        </p:nvSpPr>
        <p:spPr>
          <a:xfrm>
            <a:off x="-37312" y="1516220"/>
            <a:ext cx="12192000" cy="530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035E8-08FA-F163-DF90-052E8B909ECA}"/>
              </a:ext>
            </a:extLst>
          </p:cNvPr>
          <p:cNvSpPr txBox="1"/>
          <p:nvPr/>
        </p:nvSpPr>
        <p:spPr>
          <a:xfrm>
            <a:off x="699713" y="1914292"/>
            <a:ext cx="82584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latin typeface="+mj-lt"/>
                <a:ea typeface="+mn-ea"/>
                <a:cs typeface="+mn-cs"/>
              </a:rPr>
              <a:t>What is the frequency of purchases in each state?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F540-F285-2B9B-FD20-AD60AF9AE564}"/>
              </a:ext>
            </a:extLst>
          </p:cNvPr>
          <p:cNvSpPr txBox="1"/>
          <p:nvPr/>
        </p:nvSpPr>
        <p:spPr>
          <a:xfrm>
            <a:off x="740487" y="485225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5EF2D8-F0B8-7B91-6F57-6FA55E1F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3" y="2942392"/>
            <a:ext cx="6720729" cy="1325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16D0D1-537B-5D1C-D920-3E5D28C888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6462"/>
          <a:stretch/>
        </p:blipFill>
        <p:spPr>
          <a:xfrm>
            <a:off x="2186033" y="5144415"/>
            <a:ext cx="2096505" cy="17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B36B0-081E-A6BD-2A2E-137AD67E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4ECCB7-8B83-AB36-2C10-288612E0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/>
          <a:stretch/>
        </p:blipFill>
        <p:spPr>
          <a:xfrm>
            <a:off x="-74624" y="-65314"/>
            <a:ext cx="122666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BC1883-8D7E-528D-F1B0-7C226B231A01}"/>
              </a:ext>
            </a:extLst>
          </p:cNvPr>
          <p:cNvSpPr/>
          <p:nvPr/>
        </p:nvSpPr>
        <p:spPr>
          <a:xfrm>
            <a:off x="0" y="1548882"/>
            <a:ext cx="12192000" cy="530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799EA-4985-FE29-2C1E-2F1E96E7D652}"/>
              </a:ext>
            </a:extLst>
          </p:cNvPr>
          <p:cNvSpPr txBox="1"/>
          <p:nvPr/>
        </p:nvSpPr>
        <p:spPr>
          <a:xfrm>
            <a:off x="699713" y="1914292"/>
            <a:ext cx="82584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latin typeface="+mj-lt"/>
                <a:ea typeface="+mn-ea"/>
                <a:cs typeface="+mn-cs"/>
              </a:rPr>
              <a:t>Which logistic route has heavy traffic in our ecommerce?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98A3A-1E20-4A26-964D-603AC44FBD8C}"/>
              </a:ext>
            </a:extLst>
          </p:cNvPr>
          <p:cNvSpPr txBox="1"/>
          <p:nvPr/>
        </p:nvSpPr>
        <p:spPr>
          <a:xfrm>
            <a:off x="740487" y="485225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3A9A3-855A-22D3-C471-8F88410F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90" y="2932542"/>
            <a:ext cx="6462031" cy="1469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305D1-7E26-50D7-9A8E-6530B37B9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90" y="5425922"/>
            <a:ext cx="5039303" cy="6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3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9E01A-0629-7539-18F0-45AC2ED1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E97D49-5D9A-9B6D-B3E2-B86B10CF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/>
          <a:stretch/>
        </p:blipFill>
        <p:spPr>
          <a:xfrm>
            <a:off x="-74624" y="-65314"/>
            <a:ext cx="122666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D57904-4F87-16B0-7B60-42B202352772}"/>
              </a:ext>
            </a:extLst>
          </p:cNvPr>
          <p:cNvSpPr/>
          <p:nvPr/>
        </p:nvSpPr>
        <p:spPr>
          <a:xfrm>
            <a:off x="0" y="1548882"/>
            <a:ext cx="12192000" cy="530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DE789-8D23-51CD-66CB-347AB1A25DE3}"/>
              </a:ext>
            </a:extLst>
          </p:cNvPr>
          <p:cNvSpPr txBox="1"/>
          <p:nvPr/>
        </p:nvSpPr>
        <p:spPr>
          <a:xfrm>
            <a:off x="699713" y="1914292"/>
            <a:ext cx="82584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latin typeface="+mj-lt"/>
                <a:ea typeface="+mn-ea"/>
                <a:cs typeface="+mn-cs"/>
              </a:rPr>
              <a:t>How many late-delivered orders are there in our ecommerce?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20AE0-1C76-86B4-6151-50C8BBE5CAC6}"/>
              </a:ext>
            </a:extLst>
          </p:cNvPr>
          <p:cNvSpPr txBox="1"/>
          <p:nvPr/>
        </p:nvSpPr>
        <p:spPr>
          <a:xfrm>
            <a:off x="740487" y="485225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506B6-D583-F8FA-32EE-599C7D4D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4"/>
          <a:stretch/>
        </p:blipFill>
        <p:spPr>
          <a:xfrm>
            <a:off x="1119673" y="2923972"/>
            <a:ext cx="9339943" cy="1258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B0AF8-4FF4-BF78-BDA0-F3A3D5A6D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537" y="5588395"/>
            <a:ext cx="1418334" cy="6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1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38539-449D-4F17-64BD-03C98752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 : Build a robust Data Warehouse to answer critical business questions for an ecommerce platform.</a:t>
            </a:r>
            <a:endParaRPr lang="en-US" sz="2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898EBA20-6951-47BA-D4A4-8857DD40B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C589AD-AF39-9CE5-3802-51F039D3C644}"/>
              </a:ext>
            </a:extLst>
          </p:cNvPr>
          <p:cNvSpPr txBox="1"/>
          <p:nvPr/>
        </p:nvSpPr>
        <p:spPr>
          <a:xfrm>
            <a:off x="6248400" y="2497257"/>
            <a:ext cx="5105398" cy="367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Phases: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1- Business Case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2- DWH schema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3- ETL pipeline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4- Analytical queries with SQL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3BC15A-05E9-63E3-79CD-BB252406A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34" y="25678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7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C6DE0-EA38-FD24-7187-37FDAE8A3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1F2028-4D5A-F2C1-DE76-0D2B89EA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/>
          <a:stretch/>
        </p:blipFill>
        <p:spPr>
          <a:xfrm>
            <a:off x="-74624" y="-65314"/>
            <a:ext cx="122666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67A602-618E-E3D8-AF54-482BE7426214}"/>
              </a:ext>
            </a:extLst>
          </p:cNvPr>
          <p:cNvSpPr/>
          <p:nvPr/>
        </p:nvSpPr>
        <p:spPr>
          <a:xfrm>
            <a:off x="0" y="1548882"/>
            <a:ext cx="12192000" cy="530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F03D1-5CF9-6792-35D6-F238007A80B2}"/>
              </a:ext>
            </a:extLst>
          </p:cNvPr>
          <p:cNvSpPr txBox="1"/>
          <p:nvPr/>
        </p:nvSpPr>
        <p:spPr>
          <a:xfrm>
            <a:off x="699713" y="1914292"/>
            <a:ext cx="82584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latin typeface="+mj-lt"/>
                <a:ea typeface="+mn-ea"/>
                <a:cs typeface="+mn-cs"/>
              </a:rPr>
              <a:t>Are late orders affecting customer satisfaction?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4BD05-F8EB-DBBD-8454-272A28188EFC}"/>
              </a:ext>
            </a:extLst>
          </p:cNvPr>
          <p:cNvSpPr txBox="1"/>
          <p:nvPr/>
        </p:nvSpPr>
        <p:spPr>
          <a:xfrm>
            <a:off x="740487" y="4852256"/>
            <a:ext cx="536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 yes, as most of them give a feedback score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FD72CD-0C42-52DD-26E3-9F309B36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53" y="2881274"/>
            <a:ext cx="6560999" cy="1520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1B7CB5-E89B-C642-86E2-7732952EF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651" y="5309118"/>
            <a:ext cx="1917810" cy="13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F63C5-451F-924D-7093-09009078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349FA-C211-F716-C593-70E41038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/>
          <a:stretch/>
        </p:blipFill>
        <p:spPr>
          <a:xfrm>
            <a:off x="-74624" y="-65314"/>
            <a:ext cx="12266624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79E015-F96A-1F3A-3AB6-E660DBD93539}"/>
              </a:ext>
            </a:extLst>
          </p:cNvPr>
          <p:cNvSpPr/>
          <p:nvPr/>
        </p:nvSpPr>
        <p:spPr>
          <a:xfrm>
            <a:off x="-37312" y="1548883"/>
            <a:ext cx="12192000" cy="5309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41A59-5E02-E68C-A79A-89439CDA8D1C}"/>
              </a:ext>
            </a:extLst>
          </p:cNvPr>
          <p:cNvSpPr txBox="1"/>
          <p:nvPr/>
        </p:nvSpPr>
        <p:spPr>
          <a:xfrm>
            <a:off x="699713" y="1914292"/>
            <a:ext cx="82584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latin typeface="+mj-lt"/>
                <a:ea typeface="+mn-ea"/>
                <a:cs typeface="+mn-cs"/>
              </a:rPr>
              <a:t>How long is the delay for the delivery/shipping process in each state?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317B9-F3FB-A867-EF40-A6D6E88B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0" y="2923692"/>
            <a:ext cx="6467135" cy="3208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1FC24-81E8-A1CE-7C38-41A89AF3AB57}"/>
              </a:ext>
            </a:extLst>
          </p:cNvPr>
          <p:cNvSpPr txBox="1"/>
          <p:nvPr/>
        </p:nvSpPr>
        <p:spPr>
          <a:xfrm>
            <a:off x="7656861" y="4217435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9A680-37A3-F31B-5EB3-FF5AA7E26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180" y="4402101"/>
            <a:ext cx="2246019" cy="220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6A18-27EE-A736-C531-7E6855760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E1D253-6C94-99BD-A7F2-BD8FFDC05A0B}"/>
              </a:ext>
            </a:extLst>
          </p:cNvPr>
          <p:cNvSpPr txBox="1"/>
          <p:nvPr/>
        </p:nvSpPr>
        <p:spPr>
          <a:xfrm>
            <a:off x="3067933" y="3444079"/>
            <a:ext cx="605614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End-to-End ETL project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A13D55-75C9-08FD-A6A4-54564233C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3A10C6EB-E40B-92CD-83A6-E33513A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2A0B80-131C-C35D-9F1A-2635B988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6448" y="707424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14ECAD-47BF-1C7E-8910-2E8D0F69A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25232" y="707424"/>
            <a:ext cx="753763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BCA04F-834D-1E93-BAD6-C0AF9CEF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2A7030-7E82-E3C8-2AD1-86165B6A4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0035D4-31E4-61B3-2D08-A47383E89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2484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DEAA0-3EEC-8ED6-F9FB-9CBD52BB9B44}"/>
              </a:ext>
            </a:extLst>
          </p:cNvPr>
          <p:cNvSpPr txBox="1"/>
          <p:nvPr/>
        </p:nvSpPr>
        <p:spPr>
          <a:xfrm>
            <a:off x="-651604" y="-83328"/>
            <a:ext cx="8190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dirty="0">
                <a:solidFill>
                  <a:schemeClr val="bg1"/>
                </a:solidFill>
                <a:latin typeface="+mj-lt"/>
              </a:rPr>
              <a:t>End-to-End ETL project</a:t>
            </a:r>
          </a:p>
        </p:txBody>
      </p:sp>
      <p:pic>
        <p:nvPicPr>
          <p:cNvPr id="4098" name="Picture 2" descr="Best Ecommerce Background Royalty-Free Images, Stock Photos &amp; Pictures |  Shutterstock">
            <a:extLst>
              <a:ext uri="{FF2B5EF4-FFF2-40B4-BE49-F238E27FC236}">
                <a16:creationId xmlns:a16="http://schemas.microsoft.com/office/drawing/2014/main" id="{E83B8FC2-2423-CD17-D918-198531BBD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 b="7686"/>
          <a:stretch/>
        </p:blipFill>
        <p:spPr bwMode="auto">
          <a:xfrm>
            <a:off x="-14740" y="-8302"/>
            <a:ext cx="12206741" cy="68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4DFBFA-D9D3-3FA8-875B-CD0643B21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09" y="0"/>
            <a:ext cx="12130241" cy="6866302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B3698D-6595-C2FF-0309-5F73668EC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3" y="1626921"/>
            <a:ext cx="6676572" cy="3604160"/>
            <a:chOff x="2162629" y="1305681"/>
            <a:chExt cx="7866742" cy="4246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612031-8FC6-C976-404E-B9D634E2DD4B}"/>
                </a:ext>
              </a:extLst>
            </p:cNvPr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A30C2B-AE49-5493-4ACE-3B2F3AFF1D17}"/>
                </a:ext>
              </a:extLst>
            </p:cNvPr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A4DD3446-3F20-79CF-3409-CB29B975E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6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45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FFC26-F39A-6DE8-D081-0F4F0A54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Case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BD49E59F-44A5-748F-B587-EB903FA8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E2152-4DD0-8CE9-AFF9-7430009C4FCA}"/>
              </a:ext>
            </a:extLst>
          </p:cNvPr>
          <p:cNvSpPr txBox="1"/>
          <p:nvPr/>
        </p:nvSpPr>
        <p:spPr>
          <a:xfrm>
            <a:off x="6248400" y="2497257"/>
            <a:ext cx="5105398" cy="367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This ETL project combines scattered e-commerce data into one system to help the business make better decisions, improve customer satisfaction, and grow sales.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0059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E9B70-F82A-3A04-FD80-B63CA5AA7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38444-8578-D7AA-9DE6-A61A8133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OLTP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TABELS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EF34D27-1CB2-32B9-ED2A-69FD9F04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7" y="974620"/>
            <a:ext cx="6089723" cy="44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3F53B-05D5-01B0-F221-9EDA68D8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DWH Schema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14B866-EC8A-37BE-120B-8FDB061D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3" r="1892"/>
          <a:stretch/>
        </p:blipFill>
        <p:spPr>
          <a:xfrm>
            <a:off x="5690501" y="301557"/>
            <a:ext cx="6486862" cy="60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65E8D-EFE9-4717-3C37-29339E2C8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44771-EE15-0FC2-7A89-0530C3E20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F7451-4313-D9D8-492B-71387CE5F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0075AF-701E-8A24-C845-96AA1D65F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C7F9A4-9770-0F83-A9C9-7414224B8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BDF07-54FE-107A-D250-6328E019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4FF5252-0641-D235-1AAC-D7C76B99F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125875"/>
              </p:ext>
            </p:extLst>
          </p:nvPr>
        </p:nvGraphicFramePr>
        <p:xfrm>
          <a:off x="632085" y="103022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72C0E8AC-5743-10D0-5BDD-4224B710EB79}"/>
              </a:ext>
            </a:extLst>
          </p:cNvPr>
          <p:cNvSpPr/>
          <p:nvPr/>
        </p:nvSpPr>
        <p:spPr>
          <a:xfrm>
            <a:off x="2027057" y="4193331"/>
            <a:ext cx="307910" cy="4665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F4D4135-CA30-00C2-925E-DE1AD3C5E437}"/>
              </a:ext>
            </a:extLst>
          </p:cNvPr>
          <p:cNvSpPr/>
          <p:nvPr/>
        </p:nvSpPr>
        <p:spPr>
          <a:xfrm>
            <a:off x="5942044" y="4193331"/>
            <a:ext cx="307910" cy="4665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code&#10;&#10;Description automatically generated">
            <a:extLst>
              <a:ext uri="{FF2B5EF4-FFF2-40B4-BE49-F238E27FC236}">
                <a16:creationId xmlns:a16="http://schemas.microsoft.com/office/drawing/2014/main" id="{041D1B45-7E16-7988-AEF7-266C618594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31" y="4871379"/>
            <a:ext cx="2052735" cy="1381882"/>
          </a:xfrm>
          <a:prstGeom prst="rect">
            <a:avLst/>
          </a:prstGeom>
        </p:spPr>
      </p:pic>
      <p:pic>
        <p:nvPicPr>
          <p:cNvPr id="1028" name="Picture 4" descr="Understand ETL Process using SSIS with an example : Learn MSBI Tutorials">
            <a:extLst>
              <a:ext uri="{FF2B5EF4-FFF2-40B4-BE49-F238E27FC236}">
                <a16:creationId xmlns:a16="http://schemas.microsoft.com/office/drawing/2014/main" id="{92F38FB7-088F-0A49-7115-2FAC45D3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742" y="1612603"/>
            <a:ext cx="9833878" cy="52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SV File Format Icon PNG vector in SVG, PDF, AI, CDR format">
            <a:extLst>
              <a:ext uri="{FF2B5EF4-FFF2-40B4-BE49-F238E27FC236}">
                <a16:creationId xmlns:a16="http://schemas.microsoft.com/office/drawing/2014/main" id="{AD9E48EF-F90A-8AE7-49BC-1E6A5AB86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16" y="1730264"/>
            <a:ext cx="2206567" cy="16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SV File Format Icon PNG vector in SVG, PDF, AI, CDR format">
            <a:extLst>
              <a:ext uri="{FF2B5EF4-FFF2-40B4-BE49-F238E27FC236}">
                <a16:creationId xmlns:a16="http://schemas.microsoft.com/office/drawing/2014/main" id="{3970F812-CDE4-D24B-C9C8-6A855A54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58" y="3339964"/>
            <a:ext cx="2206567" cy="16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SV File Format Icon PNG vector in SVG, PDF, AI, CDR format">
            <a:extLst>
              <a:ext uri="{FF2B5EF4-FFF2-40B4-BE49-F238E27FC236}">
                <a16:creationId xmlns:a16="http://schemas.microsoft.com/office/drawing/2014/main" id="{6C3BCA38-5BAA-08BA-7CB4-2C2804EC8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57" y="5076296"/>
            <a:ext cx="2206567" cy="165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24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1BC2D-7356-DBBF-D8D1-3BE56E95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DIM_ORDER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6581648-5DD3-20EB-B32A-DC9CC3BEE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913845"/>
            <a:ext cx="4942280" cy="50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7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EA114-3787-2704-6A26-6D8F05E02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EF767-B64E-5BCB-C008-AABED720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DIM_SELLER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E093B4-ECBF-A5B4-3635-6C9906B1E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38" y="643467"/>
            <a:ext cx="5682062" cy="51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E8F10C-36AD-539A-29E7-F55BA44B0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CB134-261F-D781-5414-9CA72CC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DIM_CUSTOMER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2AE76A-11CC-7959-B84F-8A1D2C901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2" y="643466"/>
            <a:ext cx="5115577" cy="56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1109</TotalTime>
  <Words>258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Segoe UI Light</vt:lpstr>
      <vt:lpstr>Office Theme</vt:lpstr>
      <vt:lpstr>Slide 1</vt:lpstr>
      <vt:lpstr>Objective : Build a robust Data Warehouse to answer critical business questions for an ecommerce platform.</vt:lpstr>
      <vt:lpstr>Business Case</vt:lpstr>
      <vt:lpstr>OLTP TABELS </vt:lpstr>
      <vt:lpstr>DWH Schema</vt:lpstr>
      <vt:lpstr>ETL Pipeline</vt:lpstr>
      <vt:lpstr>DIM_ORDER</vt:lpstr>
      <vt:lpstr>DIM_SELLER</vt:lpstr>
      <vt:lpstr>DIM_CUSTOMER</vt:lpstr>
      <vt:lpstr>DIM_PRODUCT</vt:lpstr>
      <vt:lpstr>FACT_SALES</vt:lpstr>
      <vt:lpstr>Analytical Queries</vt:lpstr>
      <vt:lpstr>Analytical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Toka bishara</dc:creator>
  <cp:lastModifiedBy>MoHsen Essam</cp:lastModifiedBy>
  <cp:revision>11</cp:revision>
  <dcterms:created xsi:type="dcterms:W3CDTF">2025-01-13T16:24:59Z</dcterms:created>
  <dcterms:modified xsi:type="dcterms:W3CDTF">2025-01-18T14:46:04Z</dcterms:modified>
</cp:coreProperties>
</file>