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6" r:id="rId2"/>
    <p:sldId id="296" r:id="rId3"/>
    <p:sldId id="274" r:id="rId4"/>
    <p:sldId id="275" r:id="rId5"/>
    <p:sldId id="277" r:id="rId6"/>
    <p:sldId id="278" r:id="rId7"/>
    <p:sldId id="281" r:id="rId8"/>
    <p:sldId id="293" r:id="rId9"/>
    <p:sldId id="284" r:id="rId10"/>
    <p:sldId id="291" r:id="rId11"/>
    <p:sldId id="288" r:id="rId12"/>
    <p:sldId id="289" r:id="rId13"/>
    <p:sldId id="286" r:id="rId14"/>
    <p:sldId id="290" r:id="rId15"/>
    <p:sldId id="294" r:id="rId16"/>
    <p:sldId id="295" r:id="rId1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C0E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459" autoAdjust="0"/>
    <p:restoredTop sz="94652" autoAdjust="0"/>
  </p:normalViewPr>
  <p:slideViewPr>
    <p:cSldViewPr>
      <p:cViewPr>
        <p:scale>
          <a:sx n="125" d="100"/>
          <a:sy n="125" d="100"/>
        </p:scale>
        <p:origin x="-24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EE450-B369-478F-B726-A34A02D9155D}" type="datetimeFigureOut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B58B-FE5A-4518-8A90-80BADE002E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B58B-FE5A-4518-8A90-80BADE002EB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9630-E807-498B-9689-7194DED58D3F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73A1-3074-4571-8C74-01A175E54DEC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2EBC-F118-45F0-B069-808A70A8C080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6433D-D668-40F3-BCDE-9C53E6CBDFC8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152400"/>
            <a:ext cx="457200" cy="365125"/>
          </a:xfrm>
        </p:spPr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9DC0-92EC-47A9-A7CE-A93820ECE3D3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F446-EC84-4B00-A91C-734051ED6FE9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837B-7FF6-4074-A2DC-B9F2C8472494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1FDCB-8C7C-413E-AD90-8D7EDBF486D0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801B-680C-49A6-A846-F3ED4D6EAC4D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20C-16F9-4750-8889-B6D2A7DBCAFD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4A4D-8E9A-4A7A-8F27-19DB0BD1982A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BCAD-FA23-499B-AE6C-F3564FB3F9AB}" type="datetime1">
              <a:rPr lang="en-US" smtClean="0"/>
              <a:pPr/>
              <a:t>10/25/2013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B7C5-436D-49A0-84B1-129CDAF6A86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26669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Semantics-preserving Sharing Actors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200400"/>
            <a:ext cx="8763000" cy="1219200"/>
          </a:xfrm>
        </p:spPr>
        <p:txBody>
          <a:bodyPr>
            <a:normAutofit/>
          </a:bodyPr>
          <a:lstStyle/>
          <a:p>
            <a:r>
              <a:rPr lang="fi-FI" sz="2600" dirty="0" smtClean="0">
                <a:solidFill>
                  <a:schemeClr val="tx2"/>
                </a:solidFill>
              </a:rPr>
              <a:t>Mohsen Lesani</a:t>
            </a:r>
            <a:r>
              <a:rPr lang="fi-FI" sz="2600" baseline="30000" dirty="0" smtClean="0">
                <a:solidFill>
                  <a:schemeClr val="tx2"/>
                </a:solidFill>
              </a:rPr>
              <a:t>{1,2}</a:t>
            </a:r>
            <a:r>
              <a:rPr lang="fi-FI" sz="2600" dirty="0" smtClean="0">
                <a:solidFill>
                  <a:schemeClr val="tx2"/>
                </a:solidFill>
              </a:rPr>
              <a:t>            Antonio </a:t>
            </a:r>
            <a:r>
              <a:rPr lang="fi-FI" sz="2600" dirty="0" smtClean="0">
                <a:solidFill>
                  <a:schemeClr val="tx2"/>
                </a:solidFill>
              </a:rPr>
              <a:t>Lain</a:t>
            </a:r>
            <a:r>
              <a:rPr lang="fi-FI" sz="2600" baseline="30000" dirty="0" smtClean="0">
                <a:solidFill>
                  <a:schemeClr val="tx2"/>
                </a:solidFill>
              </a:rPr>
              <a:t>2</a:t>
            </a:r>
            <a:r>
              <a:rPr lang="fi-FI" sz="2600" dirty="0" smtClean="0">
                <a:solidFill>
                  <a:schemeClr val="tx2"/>
                </a:solidFill>
              </a:rPr>
              <a:t>           </a:t>
            </a:r>
          </a:p>
          <a:p>
            <a:r>
              <a:rPr lang="en-US" sz="2100" dirty="0" smtClean="0">
                <a:solidFill>
                  <a:schemeClr val="tx2"/>
                </a:solidFill>
              </a:rPr>
              <a:t>University of California, Los Angeles</a:t>
            </a:r>
            <a:r>
              <a:rPr lang="fi-FI" sz="2400" baseline="30000" dirty="0" smtClean="0">
                <a:solidFill>
                  <a:schemeClr val="tx2"/>
                </a:solidFill>
              </a:rPr>
              <a:t>1 </a:t>
            </a:r>
            <a:r>
              <a:rPr lang="en-US" sz="2100" dirty="0" smtClean="0">
                <a:solidFill>
                  <a:schemeClr val="tx2"/>
                </a:solidFill>
              </a:rPr>
              <a:t> </a:t>
            </a:r>
            <a:r>
              <a:rPr lang="en-US" sz="2100" dirty="0" smtClean="0">
                <a:solidFill>
                  <a:schemeClr val="tx2"/>
                </a:solidFill>
              </a:rPr>
              <a:t>            </a:t>
            </a:r>
            <a:r>
              <a:rPr lang="en-US" sz="2100" dirty="0" smtClean="0">
                <a:solidFill>
                  <a:schemeClr val="tx2"/>
                </a:solidFill>
              </a:rPr>
              <a:t>HP Labs, Palo Alto</a:t>
            </a:r>
            <a:r>
              <a:rPr lang="fi-FI" sz="2400" baseline="30000" dirty="0" smtClean="0">
                <a:solidFill>
                  <a:schemeClr val="tx2"/>
                </a:solidFill>
              </a:rPr>
              <a:t>2</a:t>
            </a:r>
            <a:endParaRPr lang="en-US" sz="2100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PLab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027642" y="2951701"/>
            <a:ext cx="11654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Translation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Translation and Equivalence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41377" y="1599730"/>
            <a:ext cx="1400265" cy="3962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93776" y="1724419"/>
            <a:ext cx="1050198" cy="875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593032" y="243840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868903" y="1599965"/>
            <a:ext cx="2158739" cy="3962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402303" y="1752600"/>
            <a:ext cx="1050198" cy="94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478503" y="423588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461901" y="297180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2275042" y="2700660"/>
            <a:ext cx="12953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427442" y="3950891"/>
            <a:ext cx="11429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2444272" y="5194230"/>
            <a:ext cx="11429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 noChangeAspect="1"/>
            <a:stCxn id="12" idx="3"/>
            <a:endCxn id="17" idx="1"/>
          </p:cNvCxnSpPr>
          <p:nvPr/>
        </p:nvCxnSpPr>
        <p:spPr>
          <a:xfrm>
            <a:off x="1468198" y="2569675"/>
            <a:ext cx="806844" cy="262260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Aspect="1"/>
            <a:stCxn id="12" idx="3"/>
            <a:endCxn id="18" idx="1"/>
          </p:cNvCxnSpPr>
          <p:nvPr/>
        </p:nvCxnSpPr>
        <p:spPr>
          <a:xfrm>
            <a:off x="1468198" y="2569675"/>
            <a:ext cx="959244" cy="1512491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 noChangeAspect="1"/>
            <a:stCxn id="12" idx="3"/>
            <a:endCxn id="19" idx="1"/>
          </p:cNvCxnSpPr>
          <p:nvPr/>
        </p:nvCxnSpPr>
        <p:spPr>
          <a:xfrm>
            <a:off x="1468198" y="2569675"/>
            <a:ext cx="976074" cy="2755830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5240970" y="1600200"/>
            <a:ext cx="1408177" cy="39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393370" y="1724898"/>
            <a:ext cx="1056129" cy="880114"/>
          </a:xfrm>
          <a:prstGeom prst="ellipse">
            <a:avLst/>
          </a:prstGeom>
          <a:solidFill>
            <a:schemeClr val="tx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5469570" y="2361511"/>
            <a:ext cx="880114" cy="2640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6781800" y="1600200"/>
            <a:ext cx="2017777" cy="39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242029" y="1738736"/>
            <a:ext cx="1056129" cy="88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7318229" y="240296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286248" y="3005460"/>
            <a:ext cx="1056129" cy="88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7371683" y="365582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31" name="Straight Arrow Connector 30"/>
          <p:cNvCxnSpPr>
            <a:cxnSpLocks noChangeAspect="1"/>
            <a:stCxn id="24" idx="6"/>
            <a:endCxn id="27" idx="2"/>
          </p:cNvCxnSpPr>
          <p:nvPr/>
        </p:nvCxnSpPr>
        <p:spPr>
          <a:xfrm>
            <a:off x="6449499" y="2164955"/>
            <a:ext cx="792530" cy="13838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 noChangeAspect="1"/>
            <a:stCxn id="24" idx="6"/>
            <a:endCxn id="29" idx="2"/>
          </p:cNvCxnSpPr>
          <p:nvPr/>
        </p:nvCxnSpPr>
        <p:spPr>
          <a:xfrm>
            <a:off x="6449499" y="2164955"/>
            <a:ext cx="836749" cy="1280562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7286248" y="4174170"/>
            <a:ext cx="1056129" cy="98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cxnSpLocks noChangeAspect="1"/>
            <a:stCxn id="24" idx="6"/>
            <a:endCxn id="33" idx="1"/>
          </p:cNvCxnSpPr>
          <p:nvPr/>
        </p:nvCxnSpPr>
        <p:spPr>
          <a:xfrm>
            <a:off x="6449499" y="2164955"/>
            <a:ext cx="991416" cy="2154118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7362448" y="491756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>
            <a:off x="4103842" y="32004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2503642" y="242157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2579842" y="367443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2579842" y="491373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598642" y="243840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State2</a:t>
            </a:r>
            <a:endParaRPr lang="en-US" dirty="0"/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598642" y="243840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State2</a:t>
            </a:r>
            <a:endParaRPr lang="en-US" dirty="0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5475180" y="2362200"/>
            <a:ext cx="880114" cy="2640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State2</a:t>
            </a:r>
            <a:endParaRPr lang="en-US" dirty="0"/>
          </a:p>
        </p:txBody>
      </p:sp>
      <p:sp>
        <p:nvSpPr>
          <p:cNvPr id="44" name="Rounded Rectangle 43"/>
          <p:cNvSpPr>
            <a:spLocks noChangeAspect="1"/>
          </p:cNvSpPr>
          <p:nvPr/>
        </p:nvSpPr>
        <p:spPr>
          <a:xfrm>
            <a:off x="5410200" y="2021969"/>
            <a:ext cx="990600" cy="2640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State2,v</a:t>
            </a:r>
            <a:endParaRPr lang="en-US" dirty="0"/>
          </a:p>
        </p:txBody>
      </p:sp>
      <p:sp>
        <p:nvSpPr>
          <p:cNvPr id="48" name="Rounded Rectangle 47"/>
          <p:cNvSpPr>
            <a:spLocks noChangeAspect="1"/>
          </p:cNvSpPr>
          <p:nvPr/>
        </p:nvSpPr>
        <p:spPr>
          <a:xfrm>
            <a:off x="7391400" y="3200400"/>
            <a:ext cx="880114" cy="2640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State2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91200" y="1676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684324" y="290153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150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02186" y="29312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v+1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8153400" y="2667000"/>
            <a:ext cx="914400" cy="533400"/>
          </a:xfrm>
          <a:prstGeom prst="cloudCallout">
            <a:avLst>
              <a:gd name="adj1" fmla="val -48755"/>
              <a:gd name="adj2" fmla="val 72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v=v?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069 C 0.0099 0.00093 0.02396 -0.0273 0.04879 0.00833 C 0.07362 0.04396 0.12084 0.17747 0.1507 0.21264 C 0.18056 0.24781 0.21233 0.21773 0.22848 0.21912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98843E-6 C 0.01164 -0.01597 0.02344 -0.0317 0.04601 -0.00232 C 0.06858 0.02707 0.10938 0.16149 0.13559 0.17677 C 0.16181 0.19204 0.18959 0.10735 0.20382 0.08907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8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12 0.21795 C 0.22153 0.21193 0.22378 0.20083 0.21892 0.19504 C 0.21788 0.1888 0.21719 0.18903 0.21719 0.18116 " pathEditMode="relative" rAng="0" ptsTypes="ffA">
                                      <p:cBhvr>
                                        <p:cTn id="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-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82 0.08908 C 0.20451 0.12217 0.20538 0.15549 0.20625 0.1709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093 C -0.00017 0.01157 -0.00086 0.05208 -0.00121 0.06551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2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9" grpId="0" animBg="1"/>
      <p:bldP spid="25" grpId="0" animBg="1"/>
      <p:bldP spid="27" grpId="0" animBg="1"/>
      <p:bldP spid="28" grpId="0" animBg="1"/>
      <p:bldP spid="33" grpId="0" animBg="1"/>
      <p:bldP spid="35" grpId="0" animBg="1"/>
      <p:bldP spid="45" grpId="0" animBg="1"/>
      <p:bldP spid="47" grpId="0" animBg="1"/>
      <p:bldP spid="40" grpId="0" animBg="1"/>
      <p:bldP spid="41" grpId="0" animBg="1"/>
      <p:bldP spid="41" grpId="1" animBg="1"/>
      <p:bldP spid="41" grpId="2" animBg="1"/>
      <p:bldP spid="43" grpId="0" animBg="1"/>
      <p:bldP spid="44" grpId="0" animBg="1"/>
      <p:bldP spid="44" grpId="1" animBg="1"/>
      <p:bldP spid="44" grpId="2" animBg="1"/>
      <p:bldP spid="44" grpId="3" animBg="1"/>
      <p:bldP spid="48" grpId="0" animBg="1"/>
      <p:bldP spid="48" grpId="1" animBg="1"/>
      <p:bldP spid="48" grpId="2" animBg="1"/>
      <p:bldP spid="49" grpId="0"/>
      <p:bldP spid="50" grpId="0"/>
      <p:bldP spid="51" grpId="0"/>
      <p:bldP spid="52" grpId="0"/>
      <p:bldP spid="53" grpId="0" animBg="1"/>
      <p:bldP spid="5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80"/>
          <p:cNvSpPr>
            <a:spLocks noChangeAspect="1"/>
          </p:cNvSpPr>
          <p:nvPr/>
        </p:nvSpPr>
        <p:spPr>
          <a:xfrm>
            <a:off x="4572000" y="491093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Sharing Actors Implementation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76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/>
        </p:nvSpPr>
        <p:spPr>
          <a:xfrm>
            <a:off x="1571535" y="1600200"/>
            <a:ext cx="1400265" cy="3734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723934" y="1724889"/>
            <a:ext cx="1050198" cy="875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1837066" y="243887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099061" y="1600435"/>
            <a:ext cx="2158739" cy="3734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638071" y="1736240"/>
            <a:ext cx="1050198" cy="94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703051" y="382169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680839" y="276611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3581399" y="4919521"/>
            <a:ext cx="1371601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7" name="Straight Arrow Connector 26"/>
          <p:cNvCxnSpPr>
            <a:cxnSpLocks noChangeAspect="1"/>
            <a:stCxn id="9" idx="3"/>
            <a:endCxn id="15" idx="1"/>
          </p:cNvCxnSpPr>
          <p:nvPr/>
        </p:nvCxnSpPr>
        <p:spPr>
          <a:xfrm>
            <a:off x="2712232" y="2570145"/>
            <a:ext cx="869167" cy="2480651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4092361" y="251507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1" name="Straight Arrow Connector 30"/>
          <p:cNvCxnSpPr>
            <a:cxnSpLocks noChangeAspect="1"/>
            <a:stCxn id="30" idx="1"/>
          </p:cNvCxnSpPr>
          <p:nvPr/>
        </p:nvCxnSpPr>
        <p:spPr>
          <a:xfrm rot="10800000" flipV="1">
            <a:off x="3854879" y="2591269"/>
            <a:ext cx="237482" cy="2328251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4114800" y="361553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51" name="Straight Arrow Connector 30"/>
          <p:cNvCxnSpPr>
            <a:cxnSpLocks noChangeAspect="1"/>
            <a:stCxn id="38" idx="1"/>
          </p:cNvCxnSpPr>
          <p:nvPr/>
        </p:nvCxnSpPr>
        <p:spPr>
          <a:xfrm rot="10800000" flipV="1">
            <a:off x="4030476" y="3691730"/>
            <a:ext cx="84324" cy="1224810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4" name="Rounded Rectangle 63"/>
          <p:cNvSpPr>
            <a:spLocks noChangeAspect="1"/>
          </p:cNvSpPr>
          <p:nvPr/>
        </p:nvSpPr>
        <p:spPr>
          <a:xfrm>
            <a:off x="4191000" y="464867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65" name="Straight Arrow Connector 30"/>
          <p:cNvCxnSpPr>
            <a:cxnSpLocks noChangeAspect="1"/>
            <a:stCxn id="64" idx="3"/>
            <a:endCxn id="81" idx="0"/>
          </p:cNvCxnSpPr>
          <p:nvPr/>
        </p:nvCxnSpPr>
        <p:spPr>
          <a:xfrm>
            <a:off x="4343399" y="4724870"/>
            <a:ext cx="304801" cy="186060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" y="762000"/>
            <a:ext cx="8458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Direct (message-based) implementation of the semantics is inefficient.</a:t>
            </a:r>
          </a:p>
          <a:p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The optimized implementation benefits from sharing data: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Implementation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4572000" y="491093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571535" y="1600200"/>
            <a:ext cx="1400265" cy="3734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723934" y="1724889"/>
            <a:ext cx="1050198" cy="875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1837066" y="243887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099061" y="1600435"/>
            <a:ext cx="2158739" cy="3734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3638071" y="1736240"/>
            <a:ext cx="1050198" cy="94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3703051" y="382169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680839" y="276611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3581399" y="4919521"/>
            <a:ext cx="1371601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8" name="Straight Arrow Connector 17"/>
          <p:cNvCxnSpPr>
            <a:cxnSpLocks noChangeAspect="1"/>
            <a:stCxn id="12" idx="3"/>
            <a:endCxn id="17" idx="1"/>
          </p:cNvCxnSpPr>
          <p:nvPr/>
        </p:nvCxnSpPr>
        <p:spPr>
          <a:xfrm>
            <a:off x="2712232" y="2570145"/>
            <a:ext cx="869167" cy="2480651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4092361" y="251507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0" name="Straight Arrow Connector 30"/>
          <p:cNvCxnSpPr>
            <a:cxnSpLocks noChangeAspect="1"/>
            <a:stCxn id="19" idx="1"/>
          </p:cNvCxnSpPr>
          <p:nvPr/>
        </p:nvCxnSpPr>
        <p:spPr>
          <a:xfrm rot="10800000" flipV="1">
            <a:off x="3854879" y="2591269"/>
            <a:ext cx="237482" cy="2328251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4114800" y="361553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2" name="Straight Arrow Connector 30"/>
          <p:cNvCxnSpPr>
            <a:cxnSpLocks noChangeAspect="1"/>
            <a:stCxn id="21" idx="1"/>
          </p:cNvCxnSpPr>
          <p:nvPr/>
        </p:nvCxnSpPr>
        <p:spPr>
          <a:xfrm rot="10800000" flipV="1">
            <a:off x="4030476" y="3691730"/>
            <a:ext cx="84324" cy="1224810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4191000" y="4648670"/>
            <a:ext cx="152399" cy="152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4" name="Straight Arrow Connector 30"/>
          <p:cNvCxnSpPr>
            <a:cxnSpLocks noChangeAspect="1"/>
            <a:stCxn id="23" idx="3"/>
            <a:endCxn id="8" idx="0"/>
          </p:cNvCxnSpPr>
          <p:nvPr/>
        </p:nvCxnSpPr>
        <p:spPr>
          <a:xfrm>
            <a:off x="4343399" y="4724870"/>
            <a:ext cx="304801" cy="186060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914400" y="2057400"/>
            <a:ext cx="7467600" cy="1905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6" name="Hexagon 25"/>
          <p:cNvSpPr>
            <a:spLocks noChangeAspect="1"/>
          </p:cNvSpPr>
          <p:nvPr/>
        </p:nvSpPr>
        <p:spPr>
          <a:xfrm>
            <a:off x="6728005" y="3118052"/>
            <a:ext cx="1120595" cy="53954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Object</a:t>
            </a:r>
            <a:endParaRPr lang="en-US" dirty="0"/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4149999" y="3152250"/>
            <a:ext cx="622551" cy="45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5473449" y="3152250"/>
            <a:ext cx="622551" cy="45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 noChangeAspect="1"/>
            <a:stCxn id="28" idx="3"/>
            <a:endCxn id="26" idx="3"/>
          </p:cNvCxnSpPr>
          <p:nvPr/>
        </p:nvCxnSpPr>
        <p:spPr>
          <a:xfrm>
            <a:off x="6096000" y="3380519"/>
            <a:ext cx="632005" cy="730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 noChangeAspect="1"/>
            <a:stCxn id="27" idx="3"/>
            <a:endCxn id="28" idx="1"/>
          </p:cNvCxnSpPr>
          <p:nvPr/>
        </p:nvCxnSpPr>
        <p:spPr>
          <a:xfrm>
            <a:off x="4772550" y="3380519"/>
            <a:ext cx="700899" cy="158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spect="1"/>
          </p:cNvSpPr>
          <p:nvPr/>
        </p:nvSpPr>
        <p:spPr>
          <a:xfrm>
            <a:off x="3429000" y="2209800"/>
            <a:ext cx="581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Head</a:t>
            </a:r>
            <a:endParaRPr lang="en-US" sz="1400" dirty="0"/>
          </a:p>
        </p:txBody>
      </p:sp>
      <p:cxnSp>
        <p:nvCxnSpPr>
          <p:cNvPr id="32" name="Straight Arrow Connector 31"/>
          <p:cNvCxnSpPr>
            <a:cxnSpLocks noChangeAspect="1"/>
            <a:endCxn id="27" idx="0"/>
          </p:cNvCxnSpPr>
          <p:nvPr/>
        </p:nvCxnSpPr>
        <p:spPr>
          <a:xfrm rot="16200000" flipH="1">
            <a:off x="3737486" y="2436662"/>
            <a:ext cx="747102" cy="68407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 noChangeAspect="1"/>
            <a:endCxn id="27" idx="0"/>
          </p:cNvCxnSpPr>
          <p:nvPr/>
        </p:nvCxnSpPr>
        <p:spPr>
          <a:xfrm rot="16200000" flipH="1">
            <a:off x="3598736" y="2289711"/>
            <a:ext cx="1704448" cy="2063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>
            <a:spLocks noChangeAspect="1"/>
          </p:cNvSpPr>
          <p:nvPr/>
        </p:nvSpPr>
        <p:spPr>
          <a:xfrm>
            <a:off x="4114800" y="12192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</a:t>
            </a:r>
            <a:endParaRPr lang="en-US" sz="1400" dirty="0"/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2895600" y="3146640"/>
            <a:ext cx="622551" cy="456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cxnSpLocks noChangeAspect="1"/>
            <a:stCxn id="42" idx="3"/>
            <a:endCxn id="27" idx="1"/>
          </p:cNvCxnSpPr>
          <p:nvPr/>
        </p:nvCxnSpPr>
        <p:spPr>
          <a:xfrm>
            <a:off x="3518151" y="3374909"/>
            <a:ext cx="631848" cy="561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4140370" y="1752600"/>
            <a:ext cx="609599" cy="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 noChangeAspect="1"/>
            <a:stCxn id="42" idx="3"/>
            <a:endCxn id="26" idx="3"/>
          </p:cNvCxnSpPr>
          <p:nvPr/>
        </p:nvCxnSpPr>
        <p:spPr>
          <a:xfrm>
            <a:off x="3518151" y="3374909"/>
            <a:ext cx="3209854" cy="1291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1000" y="685800"/>
            <a:ext cx="8458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Isolation</a:t>
            </a:r>
            <a:endParaRPr lang="en-US" sz="2200" dirty="0"/>
          </a:p>
        </p:txBody>
      </p:sp>
      <p:sp>
        <p:nvSpPr>
          <p:cNvPr id="39" name="Hexagon 38"/>
          <p:cNvSpPr>
            <a:spLocks noChangeAspect="1"/>
          </p:cNvSpPr>
          <p:nvPr/>
        </p:nvSpPr>
        <p:spPr>
          <a:xfrm>
            <a:off x="6735290" y="3118262"/>
            <a:ext cx="1120595" cy="539548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Base Object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cxnSpLocks noChangeAspect="1"/>
          </p:cNvCxnSpPr>
          <p:nvPr/>
        </p:nvCxnSpPr>
        <p:spPr>
          <a:xfrm rot="16200000" flipH="1">
            <a:off x="2358491" y="2289709"/>
            <a:ext cx="1704448" cy="2063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6200000" flipV="1">
            <a:off x="2900125" y="1752598"/>
            <a:ext cx="609599" cy="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2843152" y="1216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381000" y="1066800"/>
            <a:ext cx="8458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Fairness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18  E" pathEditMode="relative" ptsTypes="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0023 L -0.15677 -0.0002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48 -0.00139 L -0.16615 -0.0013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9" grpId="0" animBg="1"/>
      <p:bldP spid="21" grpId="0" animBg="1"/>
      <p:bldP spid="23" grpId="0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/>
      <p:bldP spid="31" grpId="1"/>
      <p:bldP spid="41" grpId="0"/>
      <p:bldP spid="41" grpId="1"/>
      <p:bldP spid="42" grpId="0" animBg="1"/>
      <p:bldP spid="38" grpId="0"/>
      <p:bldP spid="39" grpId="0" animBg="1"/>
      <p:bldP spid="39" grpId="1" animBg="1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Semantics-preserving Sharing Actors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Sharing actors semantics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Translation of sharing programs to pure programs and proof of their interaction equivalence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Implementation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Thanks for your attendance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6019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Questions?</a:t>
            </a: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Testing Tool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87040" y="3276600"/>
            <a:ext cx="3505200" cy="38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Optimized Implementation</a:t>
            </a:r>
          </a:p>
        </p:txBody>
      </p:sp>
      <p:cxnSp>
        <p:nvCxnSpPr>
          <p:cNvPr id="13" name="Straight Arrow Connector 12"/>
          <p:cNvCxnSpPr>
            <a:stCxn id="12" idx="0"/>
            <a:endCxn id="15" idx="4"/>
          </p:cNvCxnSpPr>
          <p:nvPr/>
        </p:nvCxnSpPr>
        <p:spPr>
          <a:xfrm rot="16200000" flipV="1">
            <a:off x="4583430" y="3120390"/>
            <a:ext cx="3048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69920" y="2514600"/>
            <a:ext cx="3124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Testing Tool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8" idx="2"/>
            <a:endCxn id="15" idx="0"/>
          </p:cNvCxnSpPr>
          <p:nvPr/>
        </p:nvCxnSpPr>
        <p:spPr>
          <a:xfrm rot="16200000" flipH="1">
            <a:off x="4575810" y="2358390"/>
            <a:ext cx="3048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230880" y="1143000"/>
            <a:ext cx="2971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Sharing Actors Semantics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971800" y="1828800"/>
            <a:ext cx="3505200" cy="38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1" name="Straight Arrow Connector 40"/>
          <p:cNvCxnSpPr>
            <a:stCxn id="20" idx="2"/>
            <a:endCxn id="38" idx="0"/>
          </p:cNvCxnSpPr>
          <p:nvPr/>
        </p:nvCxnSpPr>
        <p:spPr>
          <a:xfrm rot="16200000" flipH="1">
            <a:off x="4568190" y="1672590"/>
            <a:ext cx="304800" cy="762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Testing Tool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chemeClr val="tx2">
                    <a:lumMod val="50000"/>
                  </a:schemeClr>
                </a:solidFill>
              </a:rPr>
              <a:t>Play and log with the optimized implementation</a:t>
            </a: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14400" y="1862554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14400" y="2470566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43200" y="1786354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" y="3080166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38400" y="14478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(a2,n1),v1</a:t>
            </a:r>
            <a:endParaRPr lang="en-US" sz="1600" dirty="0"/>
          </a:p>
        </p:txBody>
      </p:sp>
      <p:sp>
        <p:nvSpPr>
          <p:cNvPr id="21" name="Rounded Rectangle 20"/>
          <p:cNvSpPr/>
          <p:nvPr/>
        </p:nvSpPr>
        <p:spPr>
          <a:xfrm>
            <a:off x="1447800" y="2395954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600200" y="1862554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0"/>
          </p:cNvCxnSpPr>
          <p:nvPr/>
        </p:nvCxnSpPr>
        <p:spPr>
          <a:xfrm rot="16200000" flipH="1">
            <a:off x="1962150" y="2376904"/>
            <a:ext cx="685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019800" y="3005554"/>
            <a:ext cx="990600" cy="152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1180" y="290130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Writer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171015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Reader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" y="231975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Reader</a:t>
            </a:r>
            <a:endParaRPr lang="en-US" sz="1600" dirty="0"/>
          </a:p>
        </p:txBody>
      </p:sp>
      <p:sp>
        <p:nvSpPr>
          <p:cNvPr id="29" name="Rounded Rectangle 28"/>
          <p:cNvSpPr/>
          <p:nvPr/>
        </p:nvSpPr>
        <p:spPr>
          <a:xfrm>
            <a:off x="5638800" y="1786354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034810" y="147360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(a2,n3),v2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2895600" y="3005554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71600" y="3005554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52400" y="3581400"/>
            <a:ext cx="891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Deterministic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eplay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direct implementation of the semantics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3657600" y="2395954"/>
            <a:ext cx="990600" cy="152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3848100" y="1900654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522077" y="2074277"/>
            <a:ext cx="118544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90600" y="4495800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90600" y="5103812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760030" y="4419600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990600" y="5713412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79030" y="40810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(a2,n1),v1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1518390" y="5029200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676400" y="4495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0"/>
          </p:cNvCxnSpPr>
          <p:nvPr/>
        </p:nvCxnSpPr>
        <p:spPr>
          <a:xfrm rot="16200000" flipH="1">
            <a:off x="2032740" y="5010150"/>
            <a:ext cx="6858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267200" y="5638800"/>
            <a:ext cx="990600" cy="152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7380" y="55345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Writer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" y="4343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Reader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28600" y="4953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Reader</a:t>
            </a:r>
            <a:endParaRPr lang="en-US" sz="1600" dirty="0"/>
          </a:p>
        </p:txBody>
      </p:sp>
      <p:sp>
        <p:nvSpPr>
          <p:cNvPr id="54" name="Rounded Rectangle 53"/>
          <p:cNvSpPr/>
          <p:nvPr/>
        </p:nvSpPr>
        <p:spPr>
          <a:xfrm>
            <a:off x="5715000" y="4419600"/>
            <a:ext cx="990600" cy="152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111010" y="410685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(a2,n3),v2</a:t>
            </a:r>
            <a:endParaRPr lang="en-US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971800" y="5638800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1447800" y="5638800"/>
            <a:ext cx="990600" cy="15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343400" y="5029200"/>
            <a:ext cx="990600" cy="15240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rot="5400000" flipH="1" flipV="1">
            <a:off x="4533900" y="45339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 flipH="1" flipV="1">
            <a:off x="3390900" y="46863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1981200" y="4953000"/>
            <a:ext cx="12192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 flipH="1" flipV="1">
            <a:off x="3505200" y="4953000"/>
            <a:ext cx="12192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 flipH="1" flipV="1">
            <a:off x="4800600" y="4953000"/>
            <a:ext cx="1219200" cy="304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152400" y="5943600"/>
            <a:ext cx="891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 equality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configurations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Sharing Actors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5638800" cy="6019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Semantics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Equivalence to Pure Actors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Implementation</a:t>
            </a: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Testing Tool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/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Actors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5638800" cy="6019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Actors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[Hewitt][Agha] don’t share state.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	“Things in the world don't share data.” [Armstrong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Race-freedom</a:t>
            </a:r>
          </a:p>
          <a:p>
            <a:pPr lvl="1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Fault-isolation</a:t>
            </a:r>
          </a:p>
          <a:p>
            <a:pPr lvl="1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Location-transparency</a:t>
            </a:r>
          </a:p>
          <a:p>
            <a:pPr lvl="1"/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" name="Picture 9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143000"/>
            <a:ext cx="2466975" cy="184785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HPLab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Sharing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6019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Limited forms of sharing</a:t>
            </a:r>
          </a:p>
          <a:p>
            <a:pPr lvl="1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Efficiency</a:t>
            </a:r>
          </a:p>
          <a:p>
            <a:pPr lvl="1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Programmability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What 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are accesses?</a:t>
            </a:r>
          </a:p>
          <a:p>
            <a:pPr lvl="1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Write-Write                                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         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Multiple-Writers data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Write-Read, Read-Read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         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Single-Writer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, Multiple-Readers data (SWMR data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838200"/>
            <a:ext cx="1981200" cy="139849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SWMR Data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99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127" name="Oval 126"/>
          <p:cNvSpPr/>
          <p:nvPr/>
        </p:nvSpPr>
        <p:spPr>
          <a:xfrm>
            <a:off x="2590800" y="3810000"/>
            <a:ext cx="457200" cy="4191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3886200" y="38100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1828800" y="28956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3048000" y="26670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3581400" y="48768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1371600" y="46482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3" name="Straight Connector 132"/>
          <p:cNvCxnSpPr>
            <a:stCxn id="130" idx="4"/>
            <a:endCxn id="127" idx="0"/>
          </p:cNvCxnSpPr>
          <p:nvPr/>
        </p:nvCxnSpPr>
        <p:spPr>
          <a:xfrm rot="5400000">
            <a:off x="2686050" y="3219450"/>
            <a:ext cx="7239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8" idx="2"/>
            <a:endCxn id="127" idx="6"/>
          </p:cNvCxnSpPr>
          <p:nvPr/>
        </p:nvCxnSpPr>
        <p:spPr>
          <a:xfrm rot="10800000">
            <a:off x="3048000" y="401955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27" idx="5"/>
          </p:cNvCxnSpPr>
          <p:nvPr/>
        </p:nvCxnSpPr>
        <p:spPr>
          <a:xfrm rot="10800000">
            <a:off x="2981046" y="4167725"/>
            <a:ext cx="752757" cy="747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2" idx="7"/>
            <a:endCxn id="127" idx="3"/>
          </p:cNvCxnSpPr>
          <p:nvPr/>
        </p:nvCxnSpPr>
        <p:spPr>
          <a:xfrm rot="5400000" flipH="1" flipV="1">
            <a:off x="1938874" y="3990695"/>
            <a:ext cx="541852" cy="89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9" idx="5"/>
            <a:endCxn id="127" idx="1"/>
          </p:cNvCxnSpPr>
          <p:nvPr/>
        </p:nvCxnSpPr>
        <p:spPr>
          <a:xfrm rot="16200000" flipH="1">
            <a:off x="2129374" y="3342995"/>
            <a:ext cx="618052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6477000" y="30861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9" name="Straight Connector 138"/>
          <p:cNvCxnSpPr>
            <a:stCxn id="130" idx="6"/>
            <a:endCxn id="138" idx="2"/>
          </p:cNvCxnSpPr>
          <p:nvPr/>
        </p:nvCxnSpPr>
        <p:spPr>
          <a:xfrm>
            <a:off x="3505200" y="2876550"/>
            <a:ext cx="29718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5410200" y="36957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7315200" y="40005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543800" y="26289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5715000" y="23241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/>
          <p:cNvSpPr/>
          <p:nvPr/>
        </p:nvSpPr>
        <p:spPr>
          <a:xfrm>
            <a:off x="1295400" y="37338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/>
          <p:cNvCxnSpPr>
            <a:stCxn id="138" idx="1"/>
            <a:endCxn id="143" idx="5"/>
          </p:cNvCxnSpPr>
          <p:nvPr/>
        </p:nvCxnSpPr>
        <p:spPr>
          <a:xfrm rot="16200000" flipV="1">
            <a:off x="6091774" y="2695295"/>
            <a:ext cx="465652" cy="438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8" idx="7"/>
            <a:endCxn id="142" idx="2"/>
          </p:cNvCxnSpPr>
          <p:nvPr/>
        </p:nvCxnSpPr>
        <p:spPr>
          <a:xfrm rot="5400000" flipH="1" flipV="1">
            <a:off x="7051009" y="2654686"/>
            <a:ext cx="309026" cy="676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8" idx="3"/>
            <a:endCxn id="140" idx="7"/>
          </p:cNvCxnSpPr>
          <p:nvPr/>
        </p:nvCxnSpPr>
        <p:spPr>
          <a:xfrm rot="5400000">
            <a:off x="6015574" y="3228695"/>
            <a:ext cx="313252" cy="74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8" idx="5"/>
            <a:endCxn id="141" idx="1"/>
          </p:cNvCxnSpPr>
          <p:nvPr/>
        </p:nvCxnSpPr>
        <p:spPr>
          <a:xfrm rot="16200000" flipH="1">
            <a:off x="6815674" y="3495395"/>
            <a:ext cx="618052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4" idx="6"/>
            <a:endCxn id="127" idx="2"/>
          </p:cNvCxnSpPr>
          <p:nvPr/>
        </p:nvCxnSpPr>
        <p:spPr>
          <a:xfrm>
            <a:off x="1752600" y="3943350"/>
            <a:ext cx="838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9" idx="6"/>
            <a:endCxn id="130" idx="3"/>
          </p:cNvCxnSpPr>
          <p:nvPr/>
        </p:nvCxnSpPr>
        <p:spPr>
          <a:xfrm flipV="1">
            <a:off x="2286000" y="3024724"/>
            <a:ext cx="828955" cy="8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324600" y="43053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/>
          <p:cNvSpPr/>
          <p:nvPr/>
        </p:nvSpPr>
        <p:spPr>
          <a:xfrm>
            <a:off x="5181600" y="48387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Connector 152"/>
          <p:cNvCxnSpPr>
            <a:stCxn id="131" idx="6"/>
            <a:endCxn id="152" idx="2"/>
          </p:cNvCxnSpPr>
          <p:nvPr/>
        </p:nvCxnSpPr>
        <p:spPr>
          <a:xfrm flipV="1">
            <a:off x="4038600" y="5048250"/>
            <a:ext cx="1143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0" idx="5"/>
            <a:endCxn id="151" idx="1"/>
          </p:cNvCxnSpPr>
          <p:nvPr/>
        </p:nvCxnSpPr>
        <p:spPr>
          <a:xfrm rot="16200000" flipH="1">
            <a:off x="5939374" y="3914495"/>
            <a:ext cx="313252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8" idx="4"/>
            <a:endCxn id="151" idx="0"/>
          </p:cNvCxnSpPr>
          <p:nvPr/>
        </p:nvCxnSpPr>
        <p:spPr>
          <a:xfrm rot="5400000">
            <a:off x="6229350" y="3829050"/>
            <a:ext cx="8001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51" idx="7"/>
            <a:endCxn id="141" idx="3"/>
          </p:cNvCxnSpPr>
          <p:nvPr/>
        </p:nvCxnSpPr>
        <p:spPr>
          <a:xfrm rot="5400000" flipH="1" flipV="1">
            <a:off x="7044274" y="4028795"/>
            <a:ext cx="8452" cy="6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1" idx="3"/>
            <a:endCxn id="152" idx="7"/>
          </p:cNvCxnSpPr>
          <p:nvPr/>
        </p:nvCxnSpPr>
        <p:spPr>
          <a:xfrm rot="5400000">
            <a:off x="5863174" y="4371695"/>
            <a:ext cx="237052" cy="819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6400800" y="5372100"/>
            <a:ext cx="457200" cy="419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Connector 158"/>
          <p:cNvCxnSpPr>
            <a:stCxn id="152" idx="6"/>
            <a:endCxn id="158" idx="1"/>
          </p:cNvCxnSpPr>
          <p:nvPr/>
        </p:nvCxnSpPr>
        <p:spPr>
          <a:xfrm>
            <a:off x="5638800" y="5048250"/>
            <a:ext cx="828955" cy="385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>
            <a:spLocks noChangeAspect="1"/>
          </p:cNvSpPr>
          <p:nvPr/>
        </p:nvSpPr>
        <p:spPr>
          <a:xfrm>
            <a:off x="2590800" y="4175760"/>
            <a:ext cx="457200" cy="137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1" name="Rounded Rectangle 160"/>
          <p:cNvSpPr>
            <a:spLocks noChangeAspect="1"/>
          </p:cNvSpPr>
          <p:nvPr/>
        </p:nvSpPr>
        <p:spPr>
          <a:xfrm>
            <a:off x="1295400" y="4099560"/>
            <a:ext cx="457200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2" name="Rounded Rectangle 161"/>
          <p:cNvSpPr>
            <a:spLocks noChangeAspect="1"/>
          </p:cNvSpPr>
          <p:nvPr/>
        </p:nvSpPr>
        <p:spPr>
          <a:xfrm>
            <a:off x="1828800" y="3185160"/>
            <a:ext cx="457200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3" name="Rounded Rectangle 162"/>
          <p:cNvSpPr>
            <a:spLocks noChangeAspect="1"/>
          </p:cNvSpPr>
          <p:nvPr/>
        </p:nvSpPr>
        <p:spPr>
          <a:xfrm>
            <a:off x="3048000" y="3032760"/>
            <a:ext cx="457200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4" name="Rounded Rectangle 163"/>
          <p:cNvSpPr>
            <a:spLocks noChangeAspect="1"/>
          </p:cNvSpPr>
          <p:nvPr/>
        </p:nvSpPr>
        <p:spPr>
          <a:xfrm>
            <a:off x="1371600" y="5013960"/>
            <a:ext cx="457200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5" name="Rounded Rectangle 164"/>
          <p:cNvSpPr>
            <a:spLocks noChangeAspect="1"/>
          </p:cNvSpPr>
          <p:nvPr/>
        </p:nvSpPr>
        <p:spPr>
          <a:xfrm>
            <a:off x="3903030" y="4191420"/>
            <a:ext cx="457200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6" name="Rounded Rectangle 165"/>
          <p:cNvSpPr>
            <a:spLocks noChangeAspect="1"/>
          </p:cNvSpPr>
          <p:nvPr/>
        </p:nvSpPr>
        <p:spPr>
          <a:xfrm>
            <a:off x="3585840" y="5242770"/>
            <a:ext cx="457200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8" name="Content Placeholder 2"/>
          <p:cNvSpPr txBox="1">
            <a:spLocks/>
          </p:cNvSpPr>
          <p:nvPr/>
        </p:nvSpPr>
        <p:spPr>
          <a:xfrm>
            <a:off x="152400" y="762000"/>
            <a:ext cx="89154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Social Network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	Each profile is read by its friend profiles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" name="Slide Number Placeholder 1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SWMR Data with Pure Actors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168" name="Content Placeholder 2"/>
          <p:cNvSpPr txBox="1">
            <a:spLocks/>
          </p:cNvSpPr>
          <p:nvPr/>
        </p:nvSpPr>
        <p:spPr>
          <a:xfrm>
            <a:off x="457200" y="914400"/>
            <a:ext cx="2133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400" b="1" dirty="0" smtClean="0"/>
              <a:t>Full Replication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3849623" y="1600200"/>
            <a:ext cx="1408177" cy="352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038051" y="1724898"/>
            <a:ext cx="1056129" cy="8801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0" name="Rounded Rectangle 49"/>
          <p:cNvSpPr>
            <a:spLocks noChangeAspect="1"/>
          </p:cNvSpPr>
          <p:nvPr/>
        </p:nvSpPr>
        <p:spPr>
          <a:xfrm>
            <a:off x="4132256" y="2362201"/>
            <a:ext cx="880114" cy="2640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5432014" y="1600200"/>
            <a:ext cx="3102386" cy="352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52" name="Straight Arrow Connector 51"/>
          <p:cNvCxnSpPr>
            <a:cxnSpLocks noChangeAspect="1"/>
            <a:stCxn id="49" idx="6"/>
            <a:endCxn id="65" idx="2"/>
          </p:cNvCxnSpPr>
          <p:nvPr/>
        </p:nvCxnSpPr>
        <p:spPr>
          <a:xfrm flipV="1">
            <a:off x="5094180" y="2153102"/>
            <a:ext cx="675205" cy="11853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>
            <a:spLocks noChangeAspect="1"/>
          </p:cNvSpPr>
          <p:nvPr/>
        </p:nvSpPr>
        <p:spPr>
          <a:xfrm>
            <a:off x="457200" y="1600200"/>
            <a:ext cx="1408177" cy="352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609600" y="1724898"/>
            <a:ext cx="1056129" cy="880114"/>
          </a:xfrm>
          <a:prstGeom prst="ellipse">
            <a:avLst/>
          </a:prstGeom>
          <a:solidFill>
            <a:schemeClr val="tx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5" name="Rounded Rectangle 54"/>
          <p:cNvSpPr>
            <a:spLocks noChangeAspect="1"/>
          </p:cNvSpPr>
          <p:nvPr/>
        </p:nvSpPr>
        <p:spPr>
          <a:xfrm>
            <a:off x="685800" y="2361511"/>
            <a:ext cx="880114" cy="2640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2087129" y="1600200"/>
            <a:ext cx="1408177" cy="3520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265351" y="1738736"/>
            <a:ext cx="1056129" cy="88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Rounded Rectangle 57"/>
          <p:cNvSpPr>
            <a:spLocks noChangeAspect="1"/>
          </p:cNvSpPr>
          <p:nvPr/>
        </p:nvSpPr>
        <p:spPr>
          <a:xfrm>
            <a:off x="2341551" y="240296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2309570" y="2819400"/>
            <a:ext cx="1056129" cy="88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0" name="Rounded Rectangle 59"/>
          <p:cNvSpPr>
            <a:spLocks noChangeAspect="1"/>
          </p:cNvSpPr>
          <p:nvPr/>
        </p:nvSpPr>
        <p:spPr>
          <a:xfrm>
            <a:off x="2395005" y="346976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61" name="Straight Arrow Connector 60"/>
          <p:cNvCxnSpPr>
            <a:cxnSpLocks noChangeAspect="1"/>
            <a:stCxn id="54" idx="6"/>
            <a:endCxn id="57" idx="2"/>
          </p:cNvCxnSpPr>
          <p:nvPr/>
        </p:nvCxnSpPr>
        <p:spPr>
          <a:xfrm>
            <a:off x="1665729" y="2164955"/>
            <a:ext cx="599622" cy="13838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cxnSpLocks noChangeAspect="1"/>
            <a:stCxn id="54" idx="6"/>
            <a:endCxn id="59" idx="2"/>
          </p:cNvCxnSpPr>
          <p:nvPr/>
        </p:nvCxnSpPr>
        <p:spPr>
          <a:xfrm>
            <a:off x="1665729" y="2164955"/>
            <a:ext cx="643841" cy="1094502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7325871" y="1675820"/>
            <a:ext cx="1056129" cy="95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7391400" y="2755561"/>
            <a:ext cx="1056129" cy="98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5769385" y="1675709"/>
            <a:ext cx="1056129" cy="954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5902728" y="2399612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67" name="Straight Arrow Connector 66"/>
          <p:cNvCxnSpPr>
            <a:cxnSpLocks noChangeAspect="1"/>
            <a:stCxn id="65" idx="6"/>
            <a:endCxn id="63" idx="2"/>
          </p:cNvCxnSpPr>
          <p:nvPr/>
        </p:nvCxnSpPr>
        <p:spPr>
          <a:xfrm>
            <a:off x="6825514" y="2153102"/>
            <a:ext cx="500357" cy="111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 noChangeAspect="1"/>
            <a:stCxn id="65" idx="6"/>
            <a:endCxn id="64" idx="2"/>
          </p:cNvCxnSpPr>
          <p:nvPr/>
        </p:nvCxnSpPr>
        <p:spPr>
          <a:xfrm>
            <a:off x="6825514" y="2153102"/>
            <a:ext cx="565886" cy="1097189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/>
          <p:cNvSpPr>
            <a:spLocks noChangeAspect="1"/>
          </p:cNvSpPr>
          <p:nvPr/>
        </p:nvSpPr>
        <p:spPr>
          <a:xfrm>
            <a:off x="7391400" y="3887341"/>
            <a:ext cx="1056129" cy="98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2296671" y="3886200"/>
            <a:ext cx="1056129" cy="98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71" name="Straight Arrow Connector 70"/>
          <p:cNvCxnSpPr>
            <a:cxnSpLocks noChangeAspect="1"/>
            <a:stCxn id="65" idx="6"/>
            <a:endCxn id="69" idx="2"/>
          </p:cNvCxnSpPr>
          <p:nvPr/>
        </p:nvCxnSpPr>
        <p:spPr>
          <a:xfrm>
            <a:off x="6825514" y="2153102"/>
            <a:ext cx="565886" cy="2228969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 noChangeAspect="1"/>
            <a:stCxn id="54" idx="6"/>
            <a:endCxn id="70" idx="1"/>
          </p:cNvCxnSpPr>
          <p:nvPr/>
        </p:nvCxnSpPr>
        <p:spPr>
          <a:xfrm>
            <a:off x="1665729" y="2164955"/>
            <a:ext cx="785609" cy="1866148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>
            <a:spLocks noChangeAspect="1"/>
          </p:cNvSpPr>
          <p:nvPr/>
        </p:nvSpPr>
        <p:spPr>
          <a:xfrm>
            <a:off x="2372871" y="462959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3810000" y="914400"/>
            <a:ext cx="2209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sz="2400" b="1" dirty="0" smtClean="0"/>
              <a:t>Delegate 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457200" y="5334000"/>
            <a:ext cx="3048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/>
            <a:r>
              <a:rPr lang="en-US" sz="2200" dirty="0" smtClean="0"/>
              <a:t>Time</a:t>
            </a:r>
          </a:p>
          <a:p>
            <a:pPr algn="just"/>
            <a:r>
              <a:rPr lang="en-US" sz="2200" dirty="0" smtClean="0"/>
              <a:t>   Update at each replica</a:t>
            </a:r>
          </a:p>
          <a:p>
            <a:pPr algn="just"/>
            <a:r>
              <a:rPr lang="en-US" sz="2200" dirty="0" smtClean="0"/>
              <a:t>Space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3886200" y="5274630"/>
            <a:ext cx="4572000" cy="821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/>
            <a:r>
              <a:rPr lang="en-US" sz="2400" dirty="0" smtClean="0"/>
              <a:t>Time</a:t>
            </a:r>
          </a:p>
          <a:p>
            <a:pPr algn="just"/>
            <a:r>
              <a:rPr lang="en-US" sz="2400" dirty="0" smtClean="0"/>
              <a:t>    Loss of parallelism by serializing access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63" grpId="0" animBg="1"/>
      <p:bldP spid="64" grpId="0" animBg="1"/>
      <p:bldP spid="65" grpId="0" animBg="1"/>
      <p:bldP spid="66" grpId="0" animBg="1"/>
      <p:bldP spid="69" grpId="0" animBg="1"/>
      <p:bldP spid="74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Sharing Actors Semantics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34" y="914400"/>
            <a:ext cx="5819866" cy="1524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Actors +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SWMR State</a:t>
            </a: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Atomicity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Isolation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Fairness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Rectangle 31"/>
          <p:cNvSpPr>
            <a:spLocks noChangeAspect="1"/>
          </p:cNvSpPr>
          <p:nvPr/>
        </p:nvSpPr>
        <p:spPr>
          <a:xfrm>
            <a:off x="1977674" y="2514365"/>
            <a:ext cx="1400265" cy="3962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2130073" y="2639054"/>
            <a:ext cx="1050198" cy="875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4" name="Rounded Rectangle 33"/>
          <p:cNvSpPr>
            <a:spLocks noChangeAspect="1"/>
          </p:cNvSpPr>
          <p:nvPr/>
        </p:nvSpPr>
        <p:spPr>
          <a:xfrm>
            <a:off x="2229329" y="3353035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3505200" y="2514600"/>
            <a:ext cx="2158739" cy="3962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038600" y="2667235"/>
            <a:ext cx="1050198" cy="94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4114800" y="5150515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4098198" y="3886435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Rounded Rectangle 38"/>
          <p:cNvSpPr>
            <a:spLocks noChangeAspect="1"/>
          </p:cNvSpPr>
          <p:nvPr/>
        </p:nvSpPr>
        <p:spPr>
          <a:xfrm>
            <a:off x="3911339" y="3615295"/>
            <a:ext cx="12953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>
          <a:xfrm>
            <a:off x="4063739" y="4865526"/>
            <a:ext cx="11429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1" name="Rounded Rectangle 40"/>
          <p:cNvSpPr>
            <a:spLocks noChangeAspect="1"/>
          </p:cNvSpPr>
          <p:nvPr/>
        </p:nvSpPr>
        <p:spPr>
          <a:xfrm>
            <a:off x="4080569" y="6108865"/>
            <a:ext cx="11429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42" name="Straight Arrow Connector 41"/>
          <p:cNvCxnSpPr>
            <a:cxnSpLocks noChangeAspect="1"/>
            <a:stCxn id="34" idx="3"/>
            <a:endCxn id="39" idx="1"/>
          </p:cNvCxnSpPr>
          <p:nvPr/>
        </p:nvCxnSpPr>
        <p:spPr>
          <a:xfrm>
            <a:off x="3104495" y="3484310"/>
            <a:ext cx="806844" cy="262260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 noChangeAspect="1"/>
            <a:stCxn id="34" idx="3"/>
            <a:endCxn id="40" idx="1"/>
          </p:cNvCxnSpPr>
          <p:nvPr/>
        </p:nvCxnSpPr>
        <p:spPr>
          <a:xfrm>
            <a:off x="3104495" y="3484310"/>
            <a:ext cx="959244" cy="1512491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 noChangeAspect="1"/>
            <a:stCxn id="34" idx="3"/>
            <a:endCxn id="41" idx="1"/>
          </p:cNvCxnSpPr>
          <p:nvPr/>
        </p:nvCxnSpPr>
        <p:spPr>
          <a:xfrm>
            <a:off x="3104495" y="3484310"/>
            <a:ext cx="976074" cy="2755830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4139939" y="3336205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4216139" y="4589065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4216139" y="5828365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8" name="Rounded Rectangle 47"/>
          <p:cNvSpPr>
            <a:spLocks noChangeAspect="1"/>
          </p:cNvSpPr>
          <p:nvPr/>
        </p:nvSpPr>
        <p:spPr>
          <a:xfrm>
            <a:off x="2234939" y="3353035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State2</a:t>
            </a:r>
            <a:endParaRPr lang="en-US" dirty="0"/>
          </a:p>
        </p:txBody>
      </p:sp>
      <p:sp>
        <p:nvSpPr>
          <p:cNvPr id="49" name="Rounded Rectangle 48"/>
          <p:cNvSpPr>
            <a:spLocks noChangeAspect="1"/>
          </p:cNvSpPr>
          <p:nvPr/>
        </p:nvSpPr>
        <p:spPr>
          <a:xfrm>
            <a:off x="2234939" y="3353035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27163E-6 C 0.00781 0.00023 0.02118 -0.03425 0.04653 0.00162 C 0.07187 0.03748 0.12135 0.17931 0.15191 0.21564 C 0.18246 0.25196 0.21337 0.21888 0.22951 0.2198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12 0.21795 C 0.22153 0.21193 0.22378 0.20083 0.21892 0.19504 C 0.21788 0.1888 0.21719 0.18903 0.21719 0.18116 " pathEditMode="relative" rAng="0" ptsTypes="ff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-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9" grpId="0" animBg="1"/>
      <p:bldP spid="41" grpId="0" animBg="1"/>
      <p:bldP spid="45" grpId="0" animBg="1"/>
      <p:bldP spid="47" grpId="0" animBg="1"/>
      <p:bldP spid="48" grpId="0" animBg="1"/>
      <p:bldP spid="49" grpId="0" animBg="1"/>
      <p:bldP spid="49" grpId="1" animBg="1"/>
      <p:bldP spid="4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Interaction Equivalence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Are two actor systems equivalent?</a:t>
            </a: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\\Vboxsvr\mohsenhd\1.Works\3.Research\0.Topics\0.Concurrency\2.Write\2.SharingActors\Presentation\Images\blackbo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3048000"/>
            <a:ext cx="1789043" cy="1371600"/>
          </a:xfrm>
          <a:prstGeom prst="rect">
            <a:avLst/>
          </a:prstGeom>
          <a:noFill/>
        </p:spPr>
      </p:pic>
      <p:pic>
        <p:nvPicPr>
          <p:cNvPr id="2052" name="Picture 4" descr="\\Vboxsvr\mohsenhd\1.Works\3.Research\0.Topics\0.Concurrency\2.Write\2.SharingActors\Presentation\Images\blackbox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3600" y="3276600"/>
            <a:ext cx="2133600" cy="914400"/>
          </a:xfrm>
          <a:prstGeom prst="rect">
            <a:avLst/>
          </a:prstGeom>
          <a:noFill/>
        </p:spPr>
      </p:pic>
      <p:sp>
        <p:nvSpPr>
          <p:cNvPr id="13" name="Cloud 12"/>
          <p:cNvSpPr/>
          <p:nvPr/>
        </p:nvSpPr>
        <p:spPr>
          <a:xfrm>
            <a:off x="4724400" y="3124200"/>
            <a:ext cx="12954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19800" y="3505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 rot="10800000">
            <a:off x="6018722" y="3733800"/>
            <a:ext cx="68687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26"/>
          <p:cNvSpPr/>
          <p:nvPr/>
        </p:nvSpPr>
        <p:spPr>
          <a:xfrm>
            <a:off x="533399" y="3200400"/>
            <a:ext cx="1295400" cy="1219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80649" y="3505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0"/>
          </p:cNvCxnSpPr>
          <p:nvPr/>
        </p:nvCxnSpPr>
        <p:spPr>
          <a:xfrm rot="10800000">
            <a:off x="1827721" y="3810000"/>
            <a:ext cx="68687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\\Vboxsvr\mohsenhd\1.Works\3.Research\0.Topics\0.Concurrency\2.Write\2.SharingActors\Presentation\Images\blackbo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143000"/>
            <a:ext cx="1789043" cy="1371600"/>
          </a:xfrm>
          <a:prstGeom prst="rect">
            <a:avLst/>
          </a:prstGeom>
          <a:noFill/>
        </p:spPr>
      </p:pic>
      <p:pic>
        <p:nvPicPr>
          <p:cNvPr id="31" name="Picture 4" descr="\\Vboxsvr\mohsenhd\1.Works\3.Research\0.Topics\0.Concurrency\2.Write\2.SharingActors\Presentation\Images\blackbox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81200" y="1447800"/>
            <a:ext cx="2133600" cy="91440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267200" y="1676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≡</a:t>
            </a:r>
            <a:endParaRPr lang="en-US" sz="2400" b="1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52400" y="2590800"/>
            <a:ext cx="891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Equivalence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set of possible sequences of inputs and outputs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5067300"/>
            <a:ext cx="1752600" cy="381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Actor Semantics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30240" y="5067300"/>
            <a:ext cx="2971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Sharing Actors Semantics</a:t>
            </a:r>
          </a:p>
        </p:txBody>
      </p:sp>
      <p:cxnSp>
        <p:nvCxnSpPr>
          <p:cNvPr id="22" name="Straight Arrow Connector 21"/>
          <p:cNvCxnSpPr>
            <a:stCxn id="21" idx="1"/>
            <a:endCxn id="23" idx="6"/>
          </p:cNvCxnSpPr>
          <p:nvPr/>
        </p:nvCxnSpPr>
        <p:spPr>
          <a:xfrm rot="10800000">
            <a:off x="5529690" y="5257800"/>
            <a:ext cx="20055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682240" y="5029200"/>
            <a:ext cx="284745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Equivalence Proof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2"/>
            <a:endCxn id="20" idx="3"/>
          </p:cNvCxnSpPr>
          <p:nvPr/>
        </p:nvCxnSpPr>
        <p:spPr>
          <a:xfrm rot="10800000">
            <a:off x="2362200" y="5257800"/>
            <a:ext cx="320040" cy="158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33" grpId="0"/>
      <p:bldP spid="20" grpId="0" animBg="1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038600" y="3866101"/>
            <a:ext cx="11654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Translation</a:t>
            </a:r>
            <a:endParaRPr lang="en-US" b="1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74320" algn="l"/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Translation and Equivalence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4" y="1066800"/>
            <a:ext cx="3610065" cy="137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Sharing Actors Semantics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Atomicity 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Isolation</a:t>
            </a:r>
          </a:p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Fairness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6489003"/>
            <a:ext cx="990600" cy="23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PLab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0" y="6477000"/>
            <a:ext cx="609600" cy="24384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352335" y="2514130"/>
            <a:ext cx="1400265" cy="3962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04734" y="2638819"/>
            <a:ext cx="1050198" cy="87516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603990" y="335280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879861" y="2514365"/>
            <a:ext cx="2158739" cy="3962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413261" y="2667000"/>
            <a:ext cx="1050198" cy="94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489461" y="515028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472859" y="3886200"/>
            <a:ext cx="1050198" cy="9838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7" name="Rounded Rectangle 16"/>
          <p:cNvSpPr>
            <a:spLocks noChangeAspect="1"/>
          </p:cNvSpPr>
          <p:nvPr/>
        </p:nvSpPr>
        <p:spPr>
          <a:xfrm>
            <a:off x="2286000" y="3615060"/>
            <a:ext cx="12953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>
          <a:xfrm>
            <a:off x="2438400" y="4865291"/>
            <a:ext cx="11429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2455230" y="6108630"/>
            <a:ext cx="1142999" cy="262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20" name="Straight Arrow Connector 19"/>
          <p:cNvCxnSpPr>
            <a:cxnSpLocks noChangeAspect="1"/>
            <a:stCxn id="12" idx="3"/>
            <a:endCxn id="17" idx="1"/>
          </p:cNvCxnSpPr>
          <p:nvPr/>
        </p:nvCxnSpPr>
        <p:spPr>
          <a:xfrm>
            <a:off x="1479156" y="3484075"/>
            <a:ext cx="806844" cy="262260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Aspect="1"/>
            <a:stCxn id="12" idx="3"/>
            <a:endCxn id="18" idx="1"/>
          </p:cNvCxnSpPr>
          <p:nvPr/>
        </p:nvCxnSpPr>
        <p:spPr>
          <a:xfrm>
            <a:off x="1479156" y="3484075"/>
            <a:ext cx="959244" cy="1512491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 noChangeAspect="1"/>
            <a:stCxn id="12" idx="3"/>
            <a:endCxn id="19" idx="1"/>
          </p:cNvCxnSpPr>
          <p:nvPr/>
        </p:nvCxnSpPr>
        <p:spPr>
          <a:xfrm>
            <a:off x="1479156" y="3484075"/>
            <a:ext cx="976074" cy="2755830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5251928" y="2514600"/>
            <a:ext cx="1408177" cy="3733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404328" y="2639298"/>
            <a:ext cx="1056129" cy="880114"/>
          </a:xfrm>
          <a:prstGeom prst="ellipse">
            <a:avLst/>
          </a:prstGeom>
          <a:solidFill>
            <a:schemeClr val="tx2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5480528" y="3275911"/>
            <a:ext cx="880114" cy="2640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6792758" y="2514600"/>
            <a:ext cx="2017777" cy="3733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252987" y="2653136"/>
            <a:ext cx="1056129" cy="88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7329187" y="331736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297206" y="3919860"/>
            <a:ext cx="1056129" cy="880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7382641" y="457022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31" name="Straight Arrow Connector 30"/>
          <p:cNvCxnSpPr>
            <a:cxnSpLocks noChangeAspect="1"/>
            <a:stCxn id="24" idx="6"/>
            <a:endCxn id="27" idx="2"/>
          </p:cNvCxnSpPr>
          <p:nvPr/>
        </p:nvCxnSpPr>
        <p:spPr>
          <a:xfrm>
            <a:off x="6460457" y="3079355"/>
            <a:ext cx="792530" cy="13838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  <a:effectLst>
            <a:outerShdw blurRad="40000" dist="20000" sx="1000" sy="1000" rotWithShape="0">
              <a:srgbClr val="000000"/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 noChangeAspect="1"/>
            <a:stCxn id="24" idx="6"/>
            <a:endCxn id="29" idx="2"/>
          </p:cNvCxnSpPr>
          <p:nvPr/>
        </p:nvCxnSpPr>
        <p:spPr>
          <a:xfrm>
            <a:off x="6460457" y="3079355"/>
            <a:ext cx="836749" cy="1280562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7297206" y="5088570"/>
            <a:ext cx="1056129" cy="989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cxnSpLocks noChangeAspect="1"/>
            <a:stCxn id="24" idx="6"/>
            <a:endCxn id="33" idx="1"/>
          </p:cNvCxnSpPr>
          <p:nvPr/>
        </p:nvCxnSpPr>
        <p:spPr>
          <a:xfrm>
            <a:off x="6460457" y="3079355"/>
            <a:ext cx="991416" cy="2154118"/>
          </a:xfrm>
          <a:prstGeom prst="straightConnector1">
            <a:avLst/>
          </a:prstGeom>
          <a:ln w="19050">
            <a:solidFill>
              <a:srgbClr val="385D8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7373406" y="5831969"/>
            <a:ext cx="880114" cy="2640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305335" y="1066800"/>
            <a:ext cx="3610065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Actors Semantics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Fairness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114800" y="4114800"/>
            <a:ext cx="1066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>
          <a:xfrm>
            <a:off x="2514600" y="333597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2590800" y="458883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2590800" y="5828130"/>
            <a:ext cx="875166" cy="2625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336</Words>
  <Application>Microsoft Office PowerPoint</Application>
  <PresentationFormat>On-screen Show (4:3)</PresentationFormat>
  <Paragraphs>165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Semantics-preserving Sharing Actors</vt:lpstr>
      <vt:lpstr>Sharing Actors</vt:lpstr>
      <vt:lpstr>Actors</vt:lpstr>
      <vt:lpstr>Sharing</vt:lpstr>
      <vt:lpstr>SWMR Data</vt:lpstr>
      <vt:lpstr>SWMR Data with Pure Actors</vt:lpstr>
      <vt:lpstr>Sharing Actors Semantics</vt:lpstr>
      <vt:lpstr>Interaction Equivalence</vt:lpstr>
      <vt:lpstr>Translation and Equivalence</vt:lpstr>
      <vt:lpstr>Translation and Equivalence</vt:lpstr>
      <vt:lpstr>Sharing Actors Implementation</vt:lpstr>
      <vt:lpstr>Implementation</vt:lpstr>
      <vt:lpstr>Conclusion</vt:lpstr>
      <vt:lpstr>Thanks for your attendance</vt:lpstr>
      <vt:lpstr>Testing Tool</vt:lpstr>
      <vt:lpstr>Testing Tool</vt:lpstr>
    </vt:vector>
  </TitlesOfParts>
  <Company>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</dc:creator>
  <cp:lastModifiedBy>Mo</cp:lastModifiedBy>
  <cp:revision>623</cp:revision>
  <dcterms:created xsi:type="dcterms:W3CDTF">2010-02-19T20:26:09Z</dcterms:created>
  <dcterms:modified xsi:type="dcterms:W3CDTF">2013-10-26T06:16:52Z</dcterms:modified>
</cp:coreProperties>
</file>