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396" r:id="rId2"/>
    <p:sldId id="397" r:id="rId3"/>
  </p:sldIdLst>
  <p:sldSz cx="9144000" cy="6858000" type="screen4x3"/>
  <p:notesSz cx="7099300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C822F"/>
    <a:srgbClr val="5C732F"/>
    <a:srgbClr val="7A983E"/>
    <a:srgbClr val="9BBB59"/>
    <a:srgbClr val="C0504D"/>
    <a:srgbClr val="357D91"/>
    <a:srgbClr val="B1C0E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0457" autoAdjust="0"/>
    <p:restoredTop sz="94662" autoAdjust="0"/>
  </p:normalViewPr>
  <p:slideViewPr>
    <p:cSldViewPr>
      <p:cViewPr varScale="1">
        <p:scale>
          <a:sx n="83" d="100"/>
          <a:sy n="83" d="100"/>
        </p:scale>
        <p:origin x="-720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348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AEE450-B369-478F-B726-A34A02D9155D}" type="datetimeFigureOut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68B58B-FE5A-4518-8A90-80BADE002EB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921370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B76EAE-8F87-4292-93C9-17D8D1046567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26DB99-7101-46A0-994B-0B799998318C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9BA17-5B75-4566-9779-625EE1FCE051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72015-A032-4756-8383-89733A1770FC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80A574-466D-4679-8B81-6AE751B04761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C463E-ADF8-445E-8B70-87FC4D5AC731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09895-291E-458B-974A-49E6F84E576B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2935F-E589-4F05-873C-3E44A9D51E96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03EE6-9C3A-4E2E-B2E8-7FF6BA9DDD1D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5EEBC-B0BA-4CB0-BD59-CF9D62D9C4AD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98020-F73B-44EC-B2E6-2928F071EC73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74EB3-0DE7-49CF-8B3E-3540E796747E}" type="datetime1">
              <a:rPr lang="en-US" smtClean="0"/>
              <a:pPr/>
              <a:t>10/11/2014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7B7C5-436D-49A0-84B1-129CDAF6A86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27432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Opacity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8" name="Rectangle 7"/>
          <p:cNvSpPr>
            <a:spLocks noChangeAspect="1"/>
          </p:cNvSpPr>
          <p:nvPr/>
        </p:nvSpPr>
        <p:spPr>
          <a:xfrm>
            <a:off x="4724409" y="941696"/>
            <a:ext cx="838200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3618" y="1232826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spect="1"/>
          </p:cNvSpPr>
          <p:nvPr/>
        </p:nvSpPr>
        <p:spPr>
          <a:xfrm>
            <a:off x="6781805" y="943052"/>
            <a:ext cx="761995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066808" y="1385248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914400" y="1662730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spect="1"/>
          </p:cNvSpPr>
          <p:nvPr/>
        </p:nvSpPr>
        <p:spPr>
          <a:xfrm>
            <a:off x="2971805" y="1372956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2590808" y="1802042"/>
            <a:ext cx="9144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914400" y="2108162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4084820" y="1803398"/>
            <a:ext cx="761995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1676400" y="1812433"/>
            <a:ext cx="8382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):0</a:t>
            </a:r>
            <a:endParaRPr lang="en-US" sz="1400" b="1" dirty="0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4343408" y="2286000"/>
            <a:ext cx="9144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917863" y="2592120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spect="1"/>
          </p:cNvSpPr>
          <p:nvPr/>
        </p:nvSpPr>
        <p:spPr>
          <a:xfrm>
            <a:off x="5867400" y="2287356"/>
            <a:ext cx="761995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3429000" y="2296391"/>
            <a:ext cx="8382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0" y="38100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>
            <a:spLocks/>
          </p:cNvSpPr>
          <p:nvPr/>
        </p:nvSpPr>
        <p:spPr>
          <a:xfrm>
            <a:off x="2940570" y="4755630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cxnSp>
        <p:nvCxnSpPr>
          <p:cNvPr id="44" name="Straight Connector 43"/>
          <p:cNvCxnSpPr/>
          <p:nvPr/>
        </p:nvCxnSpPr>
        <p:spPr>
          <a:xfrm>
            <a:off x="0" y="44196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0" y="50292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0" y="56388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62484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>
            <a:spLocks noChangeAspect="1"/>
          </p:cNvSpPr>
          <p:nvPr/>
        </p:nvSpPr>
        <p:spPr>
          <a:xfrm>
            <a:off x="201120" y="4143373"/>
            <a:ext cx="8382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):0</a:t>
            </a:r>
            <a:endParaRPr lang="en-US" sz="1400" b="1" dirty="0"/>
          </a:p>
        </p:txBody>
      </p:sp>
      <p:sp>
        <p:nvSpPr>
          <p:cNvPr id="51" name="Rectangle 50"/>
          <p:cNvSpPr>
            <a:spLocks/>
          </p:cNvSpPr>
          <p:nvPr/>
        </p:nvSpPr>
        <p:spPr>
          <a:xfrm>
            <a:off x="1066800" y="4144780"/>
            <a:ext cx="9144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2013680" y="4144780"/>
            <a:ext cx="761995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4726909" y="944380"/>
            <a:ext cx="838200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sp>
        <p:nvSpPr>
          <p:cNvPr id="55" name="Rectangle 54"/>
          <p:cNvSpPr>
            <a:spLocks noChangeAspect="1"/>
          </p:cNvSpPr>
          <p:nvPr/>
        </p:nvSpPr>
        <p:spPr>
          <a:xfrm>
            <a:off x="6781800" y="949656"/>
            <a:ext cx="761995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56" name="Rectangle 55"/>
          <p:cNvSpPr>
            <a:spLocks/>
          </p:cNvSpPr>
          <p:nvPr/>
        </p:nvSpPr>
        <p:spPr>
          <a:xfrm>
            <a:off x="1069308" y="1387932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sp>
        <p:nvSpPr>
          <p:cNvPr id="58" name="Rectangle 57"/>
          <p:cNvSpPr>
            <a:spLocks noChangeAspect="1"/>
          </p:cNvSpPr>
          <p:nvPr/>
        </p:nvSpPr>
        <p:spPr>
          <a:xfrm>
            <a:off x="2974305" y="1375640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59" name="Rectangle 58"/>
          <p:cNvSpPr>
            <a:spLocks/>
          </p:cNvSpPr>
          <p:nvPr/>
        </p:nvSpPr>
        <p:spPr>
          <a:xfrm>
            <a:off x="2593308" y="1804726"/>
            <a:ext cx="9144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61" name="Rectangle 60"/>
          <p:cNvSpPr>
            <a:spLocks noChangeAspect="1"/>
          </p:cNvSpPr>
          <p:nvPr/>
        </p:nvSpPr>
        <p:spPr>
          <a:xfrm>
            <a:off x="4087320" y="1806082"/>
            <a:ext cx="761995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62" name="Rectangle 61"/>
          <p:cNvSpPr>
            <a:spLocks noChangeAspect="1"/>
          </p:cNvSpPr>
          <p:nvPr/>
        </p:nvSpPr>
        <p:spPr>
          <a:xfrm>
            <a:off x="1678900" y="1815117"/>
            <a:ext cx="8382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):0</a:t>
            </a:r>
            <a:endParaRPr lang="en-US" sz="1400" b="1" dirty="0"/>
          </a:p>
        </p:txBody>
      </p:sp>
      <p:sp>
        <p:nvSpPr>
          <p:cNvPr id="63" name="Rectangle 62"/>
          <p:cNvSpPr>
            <a:spLocks/>
          </p:cNvSpPr>
          <p:nvPr/>
        </p:nvSpPr>
        <p:spPr>
          <a:xfrm>
            <a:off x="4345908" y="2288684"/>
            <a:ext cx="9144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65" name="Rectangle 64"/>
          <p:cNvSpPr>
            <a:spLocks noChangeAspect="1"/>
          </p:cNvSpPr>
          <p:nvPr/>
        </p:nvSpPr>
        <p:spPr>
          <a:xfrm>
            <a:off x="5869900" y="2290040"/>
            <a:ext cx="761995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66" name="Rectangle 65"/>
          <p:cNvSpPr>
            <a:spLocks noChangeAspect="1"/>
          </p:cNvSpPr>
          <p:nvPr/>
        </p:nvSpPr>
        <p:spPr>
          <a:xfrm>
            <a:off x="3431500" y="2299075"/>
            <a:ext cx="8382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sp>
        <p:nvSpPr>
          <p:cNvPr id="67" name="Rectangle 66"/>
          <p:cNvSpPr>
            <a:spLocks noChangeAspect="1"/>
          </p:cNvSpPr>
          <p:nvPr/>
        </p:nvSpPr>
        <p:spPr>
          <a:xfrm>
            <a:off x="3886200" y="4743188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68" name="Rectangle 67"/>
          <p:cNvSpPr>
            <a:spLocks/>
          </p:cNvSpPr>
          <p:nvPr/>
        </p:nvSpPr>
        <p:spPr>
          <a:xfrm>
            <a:off x="2940570" y="5356781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sp>
        <p:nvSpPr>
          <p:cNvPr id="69" name="Rectangle 68"/>
          <p:cNvSpPr>
            <a:spLocks noChangeAspect="1"/>
          </p:cNvSpPr>
          <p:nvPr/>
        </p:nvSpPr>
        <p:spPr>
          <a:xfrm>
            <a:off x="3886200" y="5344339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70" name="Rectangle 69"/>
          <p:cNvSpPr>
            <a:spLocks noChangeAspect="1"/>
          </p:cNvSpPr>
          <p:nvPr/>
        </p:nvSpPr>
        <p:spPr>
          <a:xfrm>
            <a:off x="4770620" y="5348990"/>
            <a:ext cx="8382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sp>
        <p:nvSpPr>
          <p:cNvPr id="71" name="Rectangle 70"/>
          <p:cNvSpPr>
            <a:spLocks/>
          </p:cNvSpPr>
          <p:nvPr/>
        </p:nvSpPr>
        <p:spPr>
          <a:xfrm>
            <a:off x="5640050" y="5350240"/>
            <a:ext cx="9144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72" name="Rectangle 71"/>
          <p:cNvSpPr>
            <a:spLocks noChangeAspect="1"/>
          </p:cNvSpPr>
          <p:nvPr/>
        </p:nvSpPr>
        <p:spPr>
          <a:xfrm>
            <a:off x="6586930" y="5350240"/>
            <a:ext cx="761995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73" name="Rectangle 72"/>
          <p:cNvSpPr>
            <a:spLocks/>
          </p:cNvSpPr>
          <p:nvPr/>
        </p:nvSpPr>
        <p:spPr>
          <a:xfrm>
            <a:off x="2925580" y="5971032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sp>
        <p:nvSpPr>
          <p:cNvPr id="74" name="Rectangle 73"/>
          <p:cNvSpPr>
            <a:spLocks noChangeAspect="1"/>
          </p:cNvSpPr>
          <p:nvPr/>
        </p:nvSpPr>
        <p:spPr>
          <a:xfrm>
            <a:off x="3871210" y="5958590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75" name="Rectangle 74"/>
          <p:cNvSpPr>
            <a:spLocks noChangeAspect="1"/>
          </p:cNvSpPr>
          <p:nvPr/>
        </p:nvSpPr>
        <p:spPr>
          <a:xfrm>
            <a:off x="7437620" y="5958590"/>
            <a:ext cx="838200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sp>
        <p:nvSpPr>
          <p:cNvPr id="76" name="Rectangle 75"/>
          <p:cNvSpPr>
            <a:spLocks noChangeAspect="1"/>
          </p:cNvSpPr>
          <p:nvPr/>
        </p:nvSpPr>
        <p:spPr>
          <a:xfrm>
            <a:off x="8305800" y="5958590"/>
            <a:ext cx="761995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21965E-6 L -0.1625 0.2497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1" y="125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2.71676E-6 L -0.16823 0.25156 " pathEditMode="relative" rAng="0" ptsTypes="AA">
                                      <p:cBhvr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" y="12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476 1.50289E-6 L -0.22795 0.2511 " pathEditMode="relative" rAng="0" ptsTypes="AA">
                                      <p:cBhvr>
                                        <p:cTn id="1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7" y="1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82 0.00208 L 0.20052 0.31468 " pathEditMode="relative" rAng="0" ptsTypes="AA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56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632 2.89017E-6 L 0.09444 0.31491 " pathEditMode="relative" rAng="0" ptsTypes="AA">
                                      <p:cBhvr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" y="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98844E-6 L 0.14167 0.18081 " pathEditMode="relative" rAng="0" ptsTypes="AA">
                                      <p:cBhvr>
                                        <p:cTn id="2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" y="9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13 2.48555E-6 L 0.13646 0.18081 " pathEditMode="relative" rAng="0" ptsTypes="AA">
                                      <p:cBhvr>
                                        <p:cTn id="2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" y="9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156 1.27168E-6 L 0.07344 0.18058 " pathEditMode="relative" rAng="0" ptsTypes="AA">
                                      <p:cBhvr>
                                        <p:cTn id="2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63 0.0104 L 0.29063 0.37665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8" y="183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594 -0.00092 L 0.16094 0.37642 " pathEditMode="relative" rAng="0" ptsTypes="AA">
                                      <p:cBhvr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" y="1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43" grpId="0" animBg="1"/>
      <p:bldP spid="48" grpId="0" animBg="1"/>
      <p:bldP spid="51" grpId="0" animBg="1"/>
      <p:bldP spid="52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Connector 45"/>
          <p:cNvCxnSpPr>
            <a:stCxn id="45" idx="0"/>
          </p:cNvCxnSpPr>
          <p:nvPr/>
        </p:nvCxnSpPr>
        <p:spPr>
          <a:xfrm rot="16200000" flipH="1" flipV="1">
            <a:off x="6242802" y="2756849"/>
            <a:ext cx="3021498" cy="79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5400000">
            <a:off x="2434143" y="2743200"/>
            <a:ext cx="3048794" cy="79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Rectangle 7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marL="274320" lvl="0">
              <a:spcBef>
                <a:spcPct val="0"/>
              </a:spcBef>
              <a:defRPr/>
            </a:pPr>
            <a:r>
              <a:rPr lang="en-US" sz="3200" b="1" dirty="0" smtClean="0">
                <a:solidFill>
                  <a:schemeClr val="tx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Marking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lumMod val="50000"/>
                </a:schemeClr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7B7C5-436D-49A0-84B1-129CDAF6A86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Rectangle 8"/>
          <p:cNvSpPr>
            <a:spLocks noChangeAspect="1"/>
          </p:cNvSpPr>
          <p:nvPr/>
        </p:nvSpPr>
        <p:spPr>
          <a:xfrm>
            <a:off x="5330546" y="941696"/>
            <a:ext cx="838200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99755" y="1232826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>
            <a:spLocks noChangeAspect="1"/>
          </p:cNvSpPr>
          <p:nvPr/>
        </p:nvSpPr>
        <p:spPr>
          <a:xfrm>
            <a:off x="7387942" y="943052"/>
            <a:ext cx="761995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12" name="Rectangle 11"/>
          <p:cNvSpPr>
            <a:spLocks/>
          </p:cNvSpPr>
          <p:nvPr/>
        </p:nvSpPr>
        <p:spPr>
          <a:xfrm>
            <a:off x="1672945" y="1536292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cxnSp>
        <p:nvCxnSpPr>
          <p:cNvPr id="13" name="Straight Connector 12"/>
          <p:cNvCxnSpPr/>
          <p:nvPr/>
        </p:nvCxnSpPr>
        <p:spPr>
          <a:xfrm>
            <a:off x="1520537" y="1813774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>
            <a:spLocks noChangeAspect="1"/>
          </p:cNvSpPr>
          <p:nvPr/>
        </p:nvSpPr>
        <p:spPr>
          <a:xfrm>
            <a:off x="3577942" y="1524000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20537" y="2487842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>
            <a:spLocks noChangeAspect="1"/>
          </p:cNvSpPr>
          <p:nvPr/>
        </p:nvSpPr>
        <p:spPr>
          <a:xfrm>
            <a:off x="4690957" y="2183078"/>
            <a:ext cx="761995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524000" y="3200400"/>
            <a:ext cx="6858000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>
            <a:spLocks noChangeAspect="1"/>
          </p:cNvSpPr>
          <p:nvPr/>
        </p:nvSpPr>
        <p:spPr>
          <a:xfrm>
            <a:off x="6473537" y="2895636"/>
            <a:ext cx="761995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(): A</a:t>
            </a:r>
            <a:endParaRPr lang="en-US" sz="1400" b="1" dirty="0"/>
          </a:p>
        </p:txBody>
      </p:sp>
      <p:sp>
        <p:nvSpPr>
          <p:cNvPr id="33" name="Oval 32"/>
          <p:cNvSpPr/>
          <p:nvPr/>
        </p:nvSpPr>
        <p:spPr>
          <a:xfrm>
            <a:off x="3882737" y="18288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5635337" y="1246496"/>
            <a:ext cx="152400" cy="152400"/>
          </a:xfrm>
          <a:prstGeom prst="ellipse">
            <a:avLst/>
          </a:prstGeom>
          <a:solidFill>
            <a:srgbClr val="357D91"/>
          </a:solidFill>
          <a:ln>
            <a:solidFill>
              <a:srgbClr val="357D9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2739737" y="25146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4658477" y="3200400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>
            <a:stCxn id="34" idx="4"/>
          </p:cNvCxnSpPr>
          <p:nvPr/>
        </p:nvCxnSpPr>
        <p:spPr>
          <a:xfrm rot="5400000">
            <a:off x="4239285" y="2871148"/>
            <a:ext cx="2944504" cy="1588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/>
          <p:cNvSpPr/>
          <p:nvPr/>
        </p:nvSpPr>
        <p:spPr>
          <a:xfrm>
            <a:off x="7677747" y="1246496"/>
            <a:ext cx="152400" cy="1524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/>
          </p:cNvSpPr>
          <p:nvPr/>
        </p:nvSpPr>
        <p:spPr>
          <a:xfrm>
            <a:off x="3196945" y="2181722"/>
            <a:ext cx="9144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18" name="Rectangle 17"/>
          <p:cNvSpPr>
            <a:spLocks noChangeAspect="1"/>
          </p:cNvSpPr>
          <p:nvPr/>
        </p:nvSpPr>
        <p:spPr>
          <a:xfrm>
            <a:off x="2282537" y="2192113"/>
            <a:ext cx="838200" cy="26123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T3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):0</a:t>
            </a:r>
            <a:endParaRPr lang="en-US" sz="1400" b="1" dirty="0"/>
          </a:p>
        </p:txBody>
      </p:sp>
      <p:sp>
        <p:nvSpPr>
          <p:cNvPr id="19" name="Rectangle 18"/>
          <p:cNvSpPr>
            <a:spLocks/>
          </p:cNvSpPr>
          <p:nvPr/>
        </p:nvSpPr>
        <p:spPr>
          <a:xfrm>
            <a:off x="4949545" y="2894280"/>
            <a:ext cx="9144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 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2)</a:t>
            </a:r>
            <a:endParaRPr lang="en-US" sz="1400" b="1" dirty="0"/>
          </a:p>
        </p:txBody>
      </p:sp>
      <p:sp>
        <p:nvSpPr>
          <p:cNvPr id="22" name="Rectangle 21"/>
          <p:cNvSpPr>
            <a:spLocks noChangeAspect="1"/>
          </p:cNvSpPr>
          <p:nvPr/>
        </p:nvSpPr>
        <p:spPr>
          <a:xfrm>
            <a:off x="4035137" y="2904671"/>
            <a:ext cx="838200" cy="261237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T4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cxnSp>
        <p:nvCxnSpPr>
          <p:cNvPr id="86" name="Straight Connector 85"/>
          <p:cNvCxnSpPr/>
          <p:nvPr/>
        </p:nvCxnSpPr>
        <p:spPr>
          <a:xfrm>
            <a:off x="0" y="4953000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eft-Right Arrow 41"/>
          <p:cNvSpPr/>
          <p:nvPr/>
        </p:nvSpPr>
        <p:spPr>
          <a:xfrm>
            <a:off x="3962400" y="3657600"/>
            <a:ext cx="175260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/>
          <p:cNvSpPr txBox="1"/>
          <p:nvPr/>
        </p:nvSpPr>
        <p:spPr>
          <a:xfrm>
            <a:off x="3907808" y="3340586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Write-observation</a:t>
            </a:r>
            <a:endParaRPr lang="en-US" dirty="0"/>
          </a:p>
        </p:txBody>
      </p:sp>
      <p:sp>
        <p:nvSpPr>
          <p:cNvPr id="44" name="Left-Right Arrow 43"/>
          <p:cNvSpPr/>
          <p:nvPr/>
        </p:nvSpPr>
        <p:spPr>
          <a:xfrm>
            <a:off x="5746230" y="3657600"/>
            <a:ext cx="201118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/>
          <p:cNvSpPr txBox="1"/>
          <p:nvPr/>
        </p:nvSpPr>
        <p:spPr>
          <a:xfrm>
            <a:off x="5912370" y="3339152"/>
            <a:ext cx="198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Read-preserving</a:t>
            </a:r>
            <a:endParaRPr lang="en-US" dirty="0"/>
          </a:p>
        </p:txBody>
      </p:sp>
      <p:sp>
        <p:nvSpPr>
          <p:cNvPr id="48" name="Left-Right Arrow 47"/>
          <p:cNvSpPr/>
          <p:nvPr/>
        </p:nvSpPr>
        <p:spPr>
          <a:xfrm>
            <a:off x="3977390" y="3931170"/>
            <a:ext cx="3780020" cy="22860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9" name="Straight Connector 48"/>
          <p:cNvCxnSpPr/>
          <p:nvPr/>
        </p:nvCxnSpPr>
        <p:spPr>
          <a:xfrm>
            <a:off x="0" y="6399212"/>
            <a:ext cx="9144000" cy="1588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>
            <a:spLocks/>
          </p:cNvSpPr>
          <p:nvPr/>
        </p:nvSpPr>
        <p:spPr>
          <a:xfrm>
            <a:off x="2910590" y="6121844"/>
            <a:ext cx="914400" cy="2507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W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, 1)</a:t>
            </a:r>
            <a:endParaRPr lang="en-US" sz="1400" b="1" dirty="0"/>
          </a:p>
        </p:txBody>
      </p:sp>
      <p:sp>
        <p:nvSpPr>
          <p:cNvPr id="51" name="Rectangle 50"/>
          <p:cNvSpPr>
            <a:spLocks noChangeAspect="1"/>
          </p:cNvSpPr>
          <p:nvPr/>
        </p:nvSpPr>
        <p:spPr>
          <a:xfrm>
            <a:off x="3856220" y="6109402"/>
            <a:ext cx="746813" cy="2560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T2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52" name="Rectangle 51"/>
          <p:cNvSpPr>
            <a:spLocks noChangeAspect="1"/>
          </p:cNvSpPr>
          <p:nvPr/>
        </p:nvSpPr>
        <p:spPr>
          <a:xfrm>
            <a:off x="7347680" y="6109402"/>
            <a:ext cx="838200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R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(i</a:t>
            </a:r>
            <a:r>
              <a:rPr lang="en-US" sz="1400" b="1" baseline="-25000" dirty="0" smtClean="0"/>
              <a:t>1</a:t>
            </a:r>
            <a:r>
              <a:rPr lang="en-US" sz="1400" b="1" dirty="0" smtClean="0"/>
              <a:t>):1</a:t>
            </a:r>
            <a:endParaRPr lang="en-US" sz="1400" b="1" dirty="0"/>
          </a:p>
        </p:txBody>
      </p:sp>
      <p:sp>
        <p:nvSpPr>
          <p:cNvPr id="53" name="Rectangle 52"/>
          <p:cNvSpPr>
            <a:spLocks noChangeAspect="1"/>
          </p:cNvSpPr>
          <p:nvPr/>
        </p:nvSpPr>
        <p:spPr>
          <a:xfrm>
            <a:off x="8230850" y="6109402"/>
            <a:ext cx="761995" cy="26123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C</a:t>
            </a:r>
            <a:r>
              <a:rPr lang="en-US" sz="1400" b="1" baseline="-25000" dirty="0" smtClean="0"/>
              <a:t>T1</a:t>
            </a:r>
            <a:r>
              <a:rPr lang="en-US" sz="1400" b="1" dirty="0" smtClean="0"/>
              <a:t>(): C</a:t>
            </a:r>
            <a:endParaRPr lang="en-US" sz="14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228600" y="4153764"/>
            <a:ext cx="88953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Write-observation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Each read should read the most current value.</a:t>
            </a:r>
          </a:p>
          <a:p>
            <a:r>
              <a:rPr lang="en-US" sz="1600" dirty="0" smtClean="0"/>
              <a:t>The read operation returns the value written by the last </a:t>
            </a:r>
            <a:r>
              <a:rPr lang="en-US" sz="1600" dirty="0" smtClean="0"/>
              <a:t>pre-</a:t>
            </a:r>
            <a:r>
              <a:rPr lang="en-US" sz="1600" dirty="0" err="1" smtClean="0"/>
              <a:t>accessor</a:t>
            </a:r>
            <a:r>
              <a:rPr lang="en-US" sz="1600" dirty="0" smtClean="0"/>
              <a:t> </a:t>
            </a:r>
            <a:r>
              <a:rPr lang="en-US" sz="1600" dirty="0" smtClean="0"/>
              <a:t>transaction.</a:t>
            </a:r>
          </a:p>
          <a:p>
            <a:endParaRPr lang="en-US" sz="1600" dirty="0" smtClean="0"/>
          </a:p>
        </p:txBody>
      </p:sp>
      <p:sp>
        <p:nvSpPr>
          <p:cNvPr id="58" name="Oval 57"/>
          <p:cNvSpPr/>
          <p:nvPr/>
        </p:nvSpPr>
        <p:spPr>
          <a:xfrm>
            <a:off x="3657600" y="1828800"/>
            <a:ext cx="152400" cy="152400"/>
          </a:xfrm>
          <a:prstGeom prst="ellipse">
            <a:avLst/>
          </a:pr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228600" y="5511225"/>
            <a:ext cx="80784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/>
              <a:t>Read-preservation</a:t>
            </a:r>
            <a:r>
              <a:rPr lang="en-US" sz="1600" dirty="0" smtClean="0"/>
              <a:t>: </a:t>
            </a:r>
          </a:p>
          <a:p>
            <a:r>
              <a:rPr lang="en-US" sz="1600" dirty="0" smtClean="0"/>
              <a:t>The read value is preserved (not changed) in the access to effect interval.</a:t>
            </a:r>
          </a:p>
          <a:p>
            <a:r>
              <a:rPr lang="en-US" sz="1600" dirty="0" smtClean="0"/>
              <a:t>No writer transaction is between the access point and the effect point of the transaction.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951 6.35838E-7 L 0.20451 6.35838E-7 " pathEditMode="relative" rAng="0" ptsTypes="AA">
                                      <p:cBhvr>
                                        <p:cTn id="7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33 0.00208 L 0.2 0.00208 " pathEditMode="relative" rAng="0" ptsTypes="AA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504 0.003 L -0.23004 0.003 " pathEditMode="relative" rAng="0" ptsTypes="AA">
                                      <p:cBhvr>
                                        <p:cTn id="8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2" y="0"/>
                                    </p:animMotion>
                                  </p:childTnLst>
                                </p:cTn>
                              </p:par>
                              <p:par>
                                <p:cTn id="86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0323 L -0.1 0.00323 " pathEditMode="relative" rAng="0" ptsTypes="AA">
                                      <p:cBhvr>
                                        <p:cTn id="8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5 -2.42775E-6 L -0.05833 -2.42775E-6 " pathEditMode="relative" rAng="0" ptsTypes="AA">
                                      <p:cBhvr>
                                        <p:cTn id="9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" y="0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4162E-6 L -0.175 -3.64162E-6 " pathEditMode="relative" rAng="0" ptsTypes="AA">
                                      <p:cBhvr>
                                        <p:cTn id="9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7" y="0"/>
                                    </p:animMotion>
                                  </p:childTnLst>
                                </p:cTn>
                              </p:par>
                              <p:par>
                                <p:cTn id="94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083 -0.00162 L 0.03334 0.00023 " pathEditMode="relative" rAng="0" ptsTypes="AA">
                                      <p:cBhvr>
                                        <p:cTn id="9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" y="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208 L 3.33333E-6 0.35723 " pathEditMode="relative" rAng="0" ptsTypes="AA">
                                      <p:cBhvr>
                                        <p:cTn id="10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82 0.00578 L -0.00382 0.36092 " pathEditMode="relative" rAng="0" ptsTypes="AA">
                                      <p:cBhvr>
                                        <p:cTn id="10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8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8333 0.0111 L -0.08489 0.36254 " pathEditMode="relative" rAng="0" ptsTypes="AA">
                                      <p:cBhvr>
                                        <p:cTn id="10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" y="176"/>
                                    </p:animMotion>
                                  </p:childTnLst>
                                </p:cTn>
                              </p:par>
                              <p:par>
                                <p:cTn id="110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004 0.003 L -0.23004 0.36231 " pathEditMode="relative" rAng="0" ptsTypes="AA">
                                      <p:cBhvr>
                                        <p:cTn id="1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0.00625 L 3.33333E-6 0.45988 " pathEditMode="relative" rAng="0" ptsTypes="AA">
                                      <p:cBhvr>
                                        <p:cTn id="11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33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0.04439 L -3.05556E-6 0.33295 " pathEditMode="relative" rAng="0" ptsTypes="AA">
                                      <p:cBhvr>
                                        <p:cTn id="11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66 0.01318 L 0.19166 0.45711 " pathEditMode="relative" rAng="0" ptsTypes="AA">
                                      <p:cBhvr>
                                        <p:cTn id="12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2"/>
                                    </p:animMotion>
                                  </p:childTnLst>
                                </p:cTn>
                              </p:par>
                              <p:par>
                                <p:cTn id="12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46 0.0037 L -0.00659 0.46243 " pathEditMode="relative" rAng="0" ptsTypes="AA">
                                      <p:cBhvr>
                                        <p:cTn id="1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2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21 0.02427 L 0.00121 0.25734 " pathEditMode="relative" rAng="0" ptsTypes="AA">
                                      <p:cBhvr>
                                        <p:cTn id="12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0.02405 L 0.0375 0.25711 " pathEditMode="relative" rAng="0" ptsTypes="AA">
                                      <p:cBhvr>
                                        <p:cTn id="1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7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333 0.0222 L -0.03333 0.25873 " pathEditMode="relative" rAng="0" ptsTypes="AA">
                                      <p:cBhvr>
                                        <p:cTn id="1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  <p:par>
                                <p:cTn id="134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666 0.01434 L -0.16666 0.2585 " pathEditMode="relative" rAng="0" ptsTypes="AA">
                                      <p:cBhvr>
                                        <p:cTn id="1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.01341 L 0.00208 0.5422 " pathEditMode="relative" rAng="0" ptsTypes="AA">
                                      <p:cBhvr>
                                        <p:cTn id="13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4"/>
                                    </p:animMotion>
                                  </p:childTnLst>
                                </p:cTn>
                              </p:par>
                              <p:par>
                                <p:cTn id="14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23699E-6 L -3.33333E-6 0.33294 " pathEditMode="relative" rAng="0" ptsTypes="AA">
                                      <p:cBhvr>
                                        <p:cTn id="1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285 0.0104 L 0.21285 0.54312 " pathEditMode="relative" rAng="0" ptsTypes="AA">
                                      <p:cBhvr>
                                        <p:cTn id="14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66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67 0.00185 L 0.01667 0.54474 " pathEditMode="relative" rAng="0" ptsTypes="AA">
                                      <p:cBhvr>
                                        <p:cTn id="14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1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549 0.36092 L -0.22049 0.36092 " pathEditMode="relative" rAng="0" ptsTypes="AA">
                                      <p:cBhvr>
                                        <p:cTn id="163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164" presetID="0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9965 0.36254 L -0.22465 0.36254 " pathEditMode="relative" rAng="0" ptsTypes="AA">
                                      <p:cBhvr>
                                        <p:cTn id="16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3" y="0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35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3959 0.36231 L -0.28125 0.36231 " pathEditMode="relative" rAng="0" ptsTypes="AA">
                                      <p:cBhvr>
                                        <p:cTn id="16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1024 0.45711 L 0.13524 0.45919 " pathEditMode="relative" rAng="0" ptsTypes="AA">
                                      <p:cBhvr>
                                        <p:cTn id="1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8" y="1"/>
                                    </p:animMotion>
                                  </p:childTnLst>
                                </p:cTn>
                              </p:par>
                              <p:par>
                                <p:cTn id="172" presetID="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358 0.46081 L 0.03142 0.46081 " pathEditMode="relative" rAng="0" ptsTypes="AA">
                                      <p:cBhvr>
                                        <p:cTn id="17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0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973 0.2585 L 0.06806 0.25711 " pathEditMode="relative" rAng="0" ptsTypes="AA">
                                      <p:cBhvr>
                                        <p:cTn id="17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" y="-1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111 0.25873 L 0.06389 0.25873 " pathEditMode="relative" rAng="0" ptsTypes="AA">
                                      <p:cBhvr>
                                        <p:cTn id="17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" y="0"/>
                                    </p:animMotion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0798 0.2585 L 0.00035 0.2585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02 0.54289 L 0.08368 0.54289 " pathEditMode="relative" rAng="0" ptsTypes="AA">
                                      <p:cBhvr>
                                        <p:cTn id="18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1" grpId="0" animBg="1"/>
      <p:bldP spid="11" grpId="1" animBg="1"/>
      <p:bldP spid="12" grpId="0" animBg="1"/>
      <p:bldP spid="12" grpId="1" animBg="1"/>
      <p:bldP spid="12" grpId="2" animBg="1"/>
      <p:bldP spid="14" grpId="0" animBg="1"/>
      <p:bldP spid="14" grpId="1" animBg="1"/>
      <p:bldP spid="17" grpId="0" animBg="1"/>
      <p:bldP spid="17" grpId="1" animBg="1"/>
      <p:bldP spid="17" grpId="2" animBg="1"/>
      <p:bldP spid="21" grpId="0" animBg="1"/>
      <p:bldP spid="21" grpId="1" animBg="1"/>
      <p:bldP spid="33" grpId="0" animBg="1"/>
      <p:bldP spid="33" grpId="1" animBg="1"/>
      <p:bldP spid="34" grpId="0" animBg="1"/>
      <p:bldP spid="34" grpId="1" animBg="1"/>
      <p:bldP spid="35" grpId="0" animBg="1"/>
      <p:bldP spid="35" grpId="1" animBg="1"/>
      <p:bldP spid="38" grpId="0" animBg="1"/>
      <p:bldP spid="38" grpId="1" animBg="1"/>
      <p:bldP spid="45" grpId="0" animBg="1"/>
      <p:bldP spid="45" grpId="1" animBg="1"/>
      <p:bldP spid="15" grpId="0" animBg="1"/>
      <p:bldP spid="15" grpId="1" animBg="1"/>
      <p:bldP spid="15" grpId="2" animBg="1"/>
      <p:bldP spid="18" grpId="0" animBg="1"/>
      <p:bldP spid="18" grpId="1" animBg="1"/>
      <p:bldP spid="19" grpId="0" animBg="1"/>
      <p:bldP spid="19" grpId="1" animBg="1"/>
      <p:bldP spid="22" grpId="0" animBg="1"/>
      <p:bldP spid="22" grpId="1" animBg="1"/>
      <p:bldP spid="22" grpId="2" animBg="1"/>
      <p:bldP spid="42" grpId="0" animBg="1"/>
      <p:bldP spid="42" grpId="1" animBg="1"/>
      <p:bldP spid="43" grpId="0"/>
      <p:bldP spid="43" grpId="1"/>
      <p:bldP spid="44" grpId="0" animBg="1"/>
      <p:bldP spid="44" grpId="1" animBg="1"/>
      <p:bldP spid="47" grpId="0"/>
      <p:bldP spid="47" grpId="1"/>
      <p:bldP spid="48" grpId="0" animBg="1"/>
      <p:bldP spid="50" grpId="0" animBg="1"/>
      <p:bldP spid="51" grpId="0" animBg="1"/>
      <p:bldP spid="52" grpId="0" animBg="1"/>
      <p:bldP spid="53" grpId="0" animBg="1"/>
      <p:bldP spid="55" grpId="0"/>
      <p:bldP spid="55" grpId="1"/>
      <p:bldP spid="58" grpId="0" animBg="1"/>
      <p:bldP spid="58" grpId="1" animBg="1"/>
      <p:bldP spid="57" grpId="0"/>
      <p:bldP spid="57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10772</TotalTime>
  <Words>239</Words>
  <Application>Microsoft Office PowerPoint</Application>
  <PresentationFormat>On-screen Show (4:3)</PresentationFormat>
  <Paragraphs>60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Slide 1</vt:lpstr>
      <vt:lpstr>Slide 2</vt:lpstr>
    </vt:vector>
  </TitlesOfParts>
  <Company>Le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Mo</dc:creator>
  <cp:lastModifiedBy>Mo</cp:lastModifiedBy>
  <cp:revision>997</cp:revision>
  <dcterms:created xsi:type="dcterms:W3CDTF">2010-02-19T20:26:09Z</dcterms:created>
  <dcterms:modified xsi:type="dcterms:W3CDTF">2014-10-14T05:25:46Z</dcterms:modified>
</cp:coreProperties>
</file>