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0" r:id="rId2"/>
    <p:sldId id="286" r:id="rId3"/>
    <p:sldId id="301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2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3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CFBC2E-23FC-8545-9544-CDEF8B8360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3233C7C-2E9F-CD4C-8F71-A6C22E1D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DAB27-2A2D-D04A-BA5D-BF544B1A7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Gravity Modeling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76B2B9-637F-8E41-804B-4C4E26F78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B7AA-4624-5545-92AD-882F8658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3" y="298056"/>
            <a:ext cx="10515600" cy="749691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from gravity to density is not easy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CAF01-FBA8-6E44-AC06-41093F22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02" y="1408590"/>
            <a:ext cx="7904882" cy="52928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B92E0-20DA-2A4D-9A77-BF3CA2602712}"/>
              </a:ext>
            </a:extLst>
          </p:cNvPr>
          <p:cNvSpPr txBox="1"/>
          <p:nvPr/>
        </p:nvSpPr>
        <p:spPr>
          <a:xfrm>
            <a:off x="9445584" y="6338986"/>
            <a:ext cx="264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Example from Chuck Connor, USF</a:t>
            </a:r>
          </a:p>
        </p:txBody>
      </p:sp>
    </p:spTree>
    <p:extLst>
      <p:ext uri="{BB962C8B-B14F-4D97-AF65-F5344CB8AC3E}">
        <p14:creationId xmlns:p14="http://schemas.microsoft.com/office/powerpoint/2010/main" val="292665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E69420-8FA8-6742-9392-3E077A37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 set up</a:t>
            </a:r>
            <a:br>
              <a:rPr lang="en-US" dirty="0"/>
            </a:br>
            <a:r>
              <a:rPr lang="en-US" dirty="0"/>
              <a:t>Challenging to perfect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EE2B0-12D8-9D43-8EB1-54249E4A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92" y="2397212"/>
            <a:ext cx="8786972" cy="3342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Discretize domain into small sub-regions (e.g. a grid)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Assumption is anomalies are due to variations in the background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adjust density variations and solve for predicted gravity signal (forward problem)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try to solve for density variations that produced a given dataset (inverse problem)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7A8CE2-7666-8442-884B-D05ABAC14E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4854" y="5633610"/>
          <a:ext cx="229429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73">
                  <a:extLst>
                    <a:ext uri="{9D8B030D-6E8A-4147-A177-3AD203B41FA5}">
                      <a16:colId xmlns:a16="http://schemas.microsoft.com/office/drawing/2014/main" val="2511581496"/>
                    </a:ext>
                  </a:extLst>
                </a:gridCol>
                <a:gridCol w="573573">
                  <a:extLst>
                    <a:ext uri="{9D8B030D-6E8A-4147-A177-3AD203B41FA5}">
                      <a16:colId xmlns:a16="http://schemas.microsoft.com/office/drawing/2014/main" val="3886858361"/>
                    </a:ext>
                  </a:extLst>
                </a:gridCol>
                <a:gridCol w="573573">
                  <a:extLst>
                    <a:ext uri="{9D8B030D-6E8A-4147-A177-3AD203B41FA5}">
                      <a16:colId xmlns:a16="http://schemas.microsoft.com/office/drawing/2014/main" val="4196961864"/>
                    </a:ext>
                  </a:extLst>
                </a:gridCol>
                <a:gridCol w="573573">
                  <a:extLst>
                    <a:ext uri="{9D8B030D-6E8A-4147-A177-3AD203B41FA5}">
                      <a16:colId xmlns:a16="http://schemas.microsoft.com/office/drawing/2014/main" val="237505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64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448436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BE76B074-F4BE-FE46-84DB-56A9D9469C85}"/>
              </a:ext>
            </a:extLst>
          </p:cNvPr>
          <p:cNvSpPr/>
          <p:nvPr/>
        </p:nvSpPr>
        <p:spPr>
          <a:xfrm>
            <a:off x="3064476" y="4893276"/>
            <a:ext cx="5535827" cy="668932"/>
          </a:xfrm>
          <a:custGeom>
            <a:avLst/>
            <a:gdLst>
              <a:gd name="connsiteX0" fmla="*/ 0 w 5535827"/>
              <a:gd name="connsiteY0" fmla="*/ 617837 h 668932"/>
              <a:gd name="connsiteX1" fmla="*/ 86497 w 5535827"/>
              <a:gd name="connsiteY1" fmla="*/ 630194 h 668932"/>
              <a:gd name="connsiteX2" fmla="*/ 135924 w 5535827"/>
              <a:gd name="connsiteY2" fmla="*/ 642551 h 668932"/>
              <a:gd name="connsiteX3" fmla="*/ 247135 w 5535827"/>
              <a:gd name="connsiteY3" fmla="*/ 654908 h 668932"/>
              <a:gd name="connsiteX4" fmla="*/ 444843 w 5535827"/>
              <a:gd name="connsiteY4" fmla="*/ 642551 h 668932"/>
              <a:gd name="connsiteX5" fmla="*/ 827903 w 5535827"/>
              <a:gd name="connsiteY5" fmla="*/ 617837 h 668932"/>
              <a:gd name="connsiteX6" fmla="*/ 889686 w 5535827"/>
              <a:gd name="connsiteY6" fmla="*/ 605481 h 668932"/>
              <a:gd name="connsiteX7" fmla="*/ 1013254 w 5535827"/>
              <a:gd name="connsiteY7" fmla="*/ 556054 h 668932"/>
              <a:gd name="connsiteX8" fmla="*/ 1050324 w 5535827"/>
              <a:gd name="connsiteY8" fmla="*/ 543697 h 668932"/>
              <a:gd name="connsiteX9" fmla="*/ 1099751 w 5535827"/>
              <a:gd name="connsiteY9" fmla="*/ 518983 h 668932"/>
              <a:gd name="connsiteX10" fmla="*/ 1173892 w 5535827"/>
              <a:gd name="connsiteY10" fmla="*/ 506627 h 668932"/>
              <a:gd name="connsiteX11" fmla="*/ 1235676 w 5535827"/>
              <a:gd name="connsiteY11" fmla="*/ 494270 h 668932"/>
              <a:gd name="connsiteX12" fmla="*/ 1322173 w 5535827"/>
              <a:gd name="connsiteY12" fmla="*/ 457200 h 668932"/>
              <a:gd name="connsiteX13" fmla="*/ 1383957 w 5535827"/>
              <a:gd name="connsiteY13" fmla="*/ 444843 h 668932"/>
              <a:gd name="connsiteX14" fmla="*/ 1421027 w 5535827"/>
              <a:gd name="connsiteY14" fmla="*/ 432486 h 668932"/>
              <a:gd name="connsiteX15" fmla="*/ 1482811 w 5535827"/>
              <a:gd name="connsiteY15" fmla="*/ 420129 h 668932"/>
              <a:gd name="connsiteX16" fmla="*/ 1519881 w 5535827"/>
              <a:gd name="connsiteY16" fmla="*/ 407772 h 668932"/>
              <a:gd name="connsiteX17" fmla="*/ 1643448 w 5535827"/>
              <a:gd name="connsiteY17" fmla="*/ 370702 h 668932"/>
              <a:gd name="connsiteX18" fmla="*/ 1680519 w 5535827"/>
              <a:gd name="connsiteY18" fmla="*/ 345989 h 668932"/>
              <a:gd name="connsiteX19" fmla="*/ 1828800 w 5535827"/>
              <a:gd name="connsiteY19" fmla="*/ 284205 h 668932"/>
              <a:gd name="connsiteX20" fmla="*/ 1915297 w 5535827"/>
              <a:gd name="connsiteY20" fmla="*/ 247135 h 668932"/>
              <a:gd name="connsiteX21" fmla="*/ 1989438 w 5535827"/>
              <a:gd name="connsiteY21" fmla="*/ 197708 h 668932"/>
              <a:gd name="connsiteX22" fmla="*/ 2075935 w 5535827"/>
              <a:gd name="connsiteY22" fmla="*/ 148281 h 668932"/>
              <a:gd name="connsiteX23" fmla="*/ 2125362 w 5535827"/>
              <a:gd name="connsiteY23" fmla="*/ 111210 h 668932"/>
              <a:gd name="connsiteX24" fmla="*/ 2187146 w 5535827"/>
              <a:gd name="connsiteY24" fmla="*/ 86497 h 668932"/>
              <a:gd name="connsiteX25" fmla="*/ 2310713 w 5535827"/>
              <a:gd name="connsiteY25" fmla="*/ 37070 h 668932"/>
              <a:gd name="connsiteX26" fmla="*/ 2397211 w 5535827"/>
              <a:gd name="connsiteY26" fmla="*/ 12356 h 668932"/>
              <a:gd name="connsiteX27" fmla="*/ 2533135 w 5535827"/>
              <a:gd name="connsiteY27" fmla="*/ 0 h 668932"/>
              <a:gd name="connsiteX28" fmla="*/ 2706130 w 5535827"/>
              <a:gd name="connsiteY28" fmla="*/ 12356 h 668932"/>
              <a:gd name="connsiteX29" fmla="*/ 2879124 w 5535827"/>
              <a:gd name="connsiteY29" fmla="*/ 61783 h 668932"/>
              <a:gd name="connsiteX30" fmla="*/ 2953265 w 5535827"/>
              <a:gd name="connsiteY30" fmla="*/ 86497 h 668932"/>
              <a:gd name="connsiteX31" fmla="*/ 3015048 w 5535827"/>
              <a:gd name="connsiteY31" fmla="*/ 98854 h 668932"/>
              <a:gd name="connsiteX32" fmla="*/ 3101546 w 5535827"/>
              <a:gd name="connsiteY32" fmla="*/ 148281 h 668932"/>
              <a:gd name="connsiteX33" fmla="*/ 3188043 w 5535827"/>
              <a:gd name="connsiteY33" fmla="*/ 185351 h 668932"/>
              <a:gd name="connsiteX34" fmla="*/ 3274540 w 5535827"/>
              <a:gd name="connsiteY34" fmla="*/ 222421 h 668932"/>
              <a:gd name="connsiteX35" fmla="*/ 3385751 w 5535827"/>
              <a:gd name="connsiteY35" fmla="*/ 296562 h 668932"/>
              <a:gd name="connsiteX36" fmla="*/ 3435178 w 5535827"/>
              <a:gd name="connsiteY36" fmla="*/ 321275 h 668932"/>
              <a:gd name="connsiteX37" fmla="*/ 3509319 w 5535827"/>
              <a:gd name="connsiteY37" fmla="*/ 370702 h 668932"/>
              <a:gd name="connsiteX38" fmla="*/ 3583459 w 5535827"/>
              <a:gd name="connsiteY38" fmla="*/ 395416 h 668932"/>
              <a:gd name="connsiteX39" fmla="*/ 3632886 w 5535827"/>
              <a:gd name="connsiteY39" fmla="*/ 420129 h 668932"/>
              <a:gd name="connsiteX40" fmla="*/ 3669957 w 5535827"/>
              <a:gd name="connsiteY40" fmla="*/ 444843 h 668932"/>
              <a:gd name="connsiteX41" fmla="*/ 3707027 w 5535827"/>
              <a:gd name="connsiteY41" fmla="*/ 457200 h 668932"/>
              <a:gd name="connsiteX42" fmla="*/ 3744097 w 5535827"/>
              <a:gd name="connsiteY42" fmla="*/ 481913 h 668932"/>
              <a:gd name="connsiteX43" fmla="*/ 3867665 w 5535827"/>
              <a:gd name="connsiteY43" fmla="*/ 518983 h 668932"/>
              <a:gd name="connsiteX44" fmla="*/ 3929448 w 5535827"/>
              <a:gd name="connsiteY44" fmla="*/ 543697 h 668932"/>
              <a:gd name="connsiteX45" fmla="*/ 4040659 w 5535827"/>
              <a:gd name="connsiteY45" fmla="*/ 568410 h 668932"/>
              <a:gd name="connsiteX46" fmla="*/ 4164227 w 5535827"/>
              <a:gd name="connsiteY46" fmla="*/ 605481 h 668932"/>
              <a:gd name="connsiteX47" fmla="*/ 4238367 w 5535827"/>
              <a:gd name="connsiteY47" fmla="*/ 617837 h 668932"/>
              <a:gd name="connsiteX48" fmla="*/ 4559643 w 5535827"/>
              <a:gd name="connsiteY48" fmla="*/ 654908 h 668932"/>
              <a:gd name="connsiteX49" fmla="*/ 4646140 w 5535827"/>
              <a:gd name="connsiteY49" fmla="*/ 667264 h 668932"/>
              <a:gd name="connsiteX50" fmla="*/ 5535827 w 5535827"/>
              <a:gd name="connsiteY50" fmla="*/ 667264 h 66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535827" h="668932">
                <a:moveTo>
                  <a:pt x="0" y="617837"/>
                </a:moveTo>
                <a:cubicBezTo>
                  <a:pt x="28832" y="621956"/>
                  <a:pt x="57842" y="624984"/>
                  <a:pt x="86497" y="630194"/>
                </a:cubicBezTo>
                <a:cubicBezTo>
                  <a:pt x="103206" y="633232"/>
                  <a:pt x="119139" y="639969"/>
                  <a:pt x="135924" y="642551"/>
                </a:cubicBezTo>
                <a:cubicBezTo>
                  <a:pt x="172789" y="648223"/>
                  <a:pt x="210065" y="650789"/>
                  <a:pt x="247135" y="654908"/>
                </a:cubicBezTo>
                <a:lnTo>
                  <a:pt x="444843" y="642551"/>
                </a:lnTo>
                <a:cubicBezTo>
                  <a:pt x="718515" y="629201"/>
                  <a:pt x="666764" y="647134"/>
                  <a:pt x="827903" y="617837"/>
                </a:cubicBezTo>
                <a:cubicBezTo>
                  <a:pt x="848566" y="614080"/>
                  <a:pt x="869424" y="611007"/>
                  <a:pt x="889686" y="605481"/>
                </a:cubicBezTo>
                <a:cubicBezTo>
                  <a:pt x="992806" y="577358"/>
                  <a:pt x="932392" y="590709"/>
                  <a:pt x="1013254" y="556054"/>
                </a:cubicBezTo>
                <a:cubicBezTo>
                  <a:pt x="1025226" y="550923"/>
                  <a:pt x="1038352" y="548828"/>
                  <a:pt x="1050324" y="543697"/>
                </a:cubicBezTo>
                <a:cubicBezTo>
                  <a:pt x="1067255" y="536441"/>
                  <a:pt x="1082107" y="524276"/>
                  <a:pt x="1099751" y="518983"/>
                </a:cubicBezTo>
                <a:cubicBezTo>
                  <a:pt x="1123749" y="511784"/>
                  <a:pt x="1149242" y="511109"/>
                  <a:pt x="1173892" y="506627"/>
                </a:cubicBezTo>
                <a:cubicBezTo>
                  <a:pt x="1194556" y="502870"/>
                  <a:pt x="1215301" y="499364"/>
                  <a:pt x="1235676" y="494270"/>
                </a:cubicBezTo>
                <a:cubicBezTo>
                  <a:pt x="1322049" y="472676"/>
                  <a:pt x="1216085" y="492562"/>
                  <a:pt x="1322173" y="457200"/>
                </a:cubicBezTo>
                <a:cubicBezTo>
                  <a:pt x="1342098" y="450558"/>
                  <a:pt x="1363582" y="449937"/>
                  <a:pt x="1383957" y="444843"/>
                </a:cubicBezTo>
                <a:cubicBezTo>
                  <a:pt x="1396593" y="441684"/>
                  <a:pt x="1408391" y="435645"/>
                  <a:pt x="1421027" y="432486"/>
                </a:cubicBezTo>
                <a:cubicBezTo>
                  <a:pt x="1441402" y="427392"/>
                  <a:pt x="1462436" y="425223"/>
                  <a:pt x="1482811" y="420129"/>
                </a:cubicBezTo>
                <a:cubicBezTo>
                  <a:pt x="1495447" y="416970"/>
                  <a:pt x="1507357" y="411350"/>
                  <a:pt x="1519881" y="407772"/>
                </a:cubicBezTo>
                <a:cubicBezTo>
                  <a:pt x="1570211" y="393392"/>
                  <a:pt x="1590577" y="394200"/>
                  <a:pt x="1643448" y="370702"/>
                </a:cubicBezTo>
                <a:cubicBezTo>
                  <a:pt x="1657019" y="364670"/>
                  <a:pt x="1667481" y="353100"/>
                  <a:pt x="1680519" y="345989"/>
                </a:cubicBezTo>
                <a:cubicBezTo>
                  <a:pt x="1777020" y="293353"/>
                  <a:pt x="1751719" y="303476"/>
                  <a:pt x="1828800" y="284205"/>
                </a:cubicBezTo>
                <a:cubicBezTo>
                  <a:pt x="1963723" y="194254"/>
                  <a:pt x="1755723" y="326921"/>
                  <a:pt x="1915297" y="247135"/>
                </a:cubicBezTo>
                <a:cubicBezTo>
                  <a:pt x="1941863" y="233852"/>
                  <a:pt x="1962872" y="210991"/>
                  <a:pt x="1989438" y="197708"/>
                </a:cubicBezTo>
                <a:cubicBezTo>
                  <a:pt x="2037701" y="173576"/>
                  <a:pt x="2035186" y="177388"/>
                  <a:pt x="2075935" y="148281"/>
                </a:cubicBezTo>
                <a:cubicBezTo>
                  <a:pt x="2092694" y="136310"/>
                  <a:pt x="2107359" y="121212"/>
                  <a:pt x="2125362" y="111210"/>
                </a:cubicBezTo>
                <a:cubicBezTo>
                  <a:pt x="2144752" y="100438"/>
                  <a:pt x="2166877" y="95506"/>
                  <a:pt x="2187146" y="86497"/>
                </a:cubicBezTo>
                <a:cubicBezTo>
                  <a:pt x="2296244" y="38009"/>
                  <a:pt x="2167662" y="84753"/>
                  <a:pt x="2310713" y="37070"/>
                </a:cubicBezTo>
                <a:cubicBezTo>
                  <a:pt x="2336127" y="28599"/>
                  <a:pt x="2371353" y="15804"/>
                  <a:pt x="2397211" y="12356"/>
                </a:cubicBezTo>
                <a:cubicBezTo>
                  <a:pt x="2442307" y="6343"/>
                  <a:pt x="2487827" y="4119"/>
                  <a:pt x="2533135" y="0"/>
                </a:cubicBezTo>
                <a:cubicBezTo>
                  <a:pt x="2590800" y="4119"/>
                  <a:pt x="2648848" y="4545"/>
                  <a:pt x="2706130" y="12356"/>
                </a:cubicBezTo>
                <a:cubicBezTo>
                  <a:pt x="2758638" y="19516"/>
                  <a:pt x="2827689" y="44638"/>
                  <a:pt x="2879124" y="61783"/>
                </a:cubicBezTo>
                <a:cubicBezTo>
                  <a:pt x="2879128" y="61784"/>
                  <a:pt x="2953262" y="86496"/>
                  <a:pt x="2953265" y="86497"/>
                </a:cubicBezTo>
                <a:lnTo>
                  <a:pt x="3015048" y="98854"/>
                </a:lnTo>
                <a:cubicBezTo>
                  <a:pt x="3164402" y="173528"/>
                  <a:pt x="2979296" y="78424"/>
                  <a:pt x="3101546" y="148281"/>
                </a:cubicBezTo>
                <a:cubicBezTo>
                  <a:pt x="3183499" y="195111"/>
                  <a:pt x="3118737" y="155648"/>
                  <a:pt x="3188043" y="185351"/>
                </a:cubicBezTo>
                <a:cubicBezTo>
                  <a:pt x="3294928" y="231158"/>
                  <a:pt x="3187604" y="193442"/>
                  <a:pt x="3274540" y="222421"/>
                </a:cubicBezTo>
                <a:cubicBezTo>
                  <a:pt x="3327607" y="262221"/>
                  <a:pt x="3324470" y="262517"/>
                  <a:pt x="3385751" y="296562"/>
                </a:cubicBezTo>
                <a:cubicBezTo>
                  <a:pt x="3401853" y="305508"/>
                  <a:pt x="3419383" y="311798"/>
                  <a:pt x="3435178" y="321275"/>
                </a:cubicBezTo>
                <a:cubicBezTo>
                  <a:pt x="3460647" y="336556"/>
                  <a:pt x="3481141" y="361309"/>
                  <a:pt x="3509319" y="370702"/>
                </a:cubicBezTo>
                <a:cubicBezTo>
                  <a:pt x="3534032" y="378940"/>
                  <a:pt x="3560159" y="383766"/>
                  <a:pt x="3583459" y="395416"/>
                </a:cubicBezTo>
                <a:cubicBezTo>
                  <a:pt x="3599935" y="403654"/>
                  <a:pt x="3616893" y="410990"/>
                  <a:pt x="3632886" y="420129"/>
                </a:cubicBezTo>
                <a:cubicBezTo>
                  <a:pt x="3645781" y="427497"/>
                  <a:pt x="3656674" y="438201"/>
                  <a:pt x="3669957" y="444843"/>
                </a:cubicBezTo>
                <a:cubicBezTo>
                  <a:pt x="3681607" y="450668"/>
                  <a:pt x="3695377" y="451375"/>
                  <a:pt x="3707027" y="457200"/>
                </a:cubicBezTo>
                <a:cubicBezTo>
                  <a:pt x="3720310" y="463841"/>
                  <a:pt x="3730526" y="475882"/>
                  <a:pt x="3744097" y="481913"/>
                </a:cubicBezTo>
                <a:cubicBezTo>
                  <a:pt x="3830056" y="520117"/>
                  <a:pt x="3795764" y="495016"/>
                  <a:pt x="3867665" y="518983"/>
                </a:cubicBezTo>
                <a:cubicBezTo>
                  <a:pt x="3888708" y="525997"/>
                  <a:pt x="3908405" y="536683"/>
                  <a:pt x="3929448" y="543697"/>
                </a:cubicBezTo>
                <a:cubicBezTo>
                  <a:pt x="3975429" y="559024"/>
                  <a:pt x="3991682" y="555350"/>
                  <a:pt x="4040659" y="568410"/>
                </a:cubicBezTo>
                <a:cubicBezTo>
                  <a:pt x="4082210" y="579490"/>
                  <a:pt x="4122508" y="595051"/>
                  <a:pt x="4164227" y="605481"/>
                </a:cubicBezTo>
                <a:cubicBezTo>
                  <a:pt x="4188533" y="611558"/>
                  <a:pt x="4213543" y="614452"/>
                  <a:pt x="4238367" y="617837"/>
                </a:cubicBezTo>
                <a:cubicBezTo>
                  <a:pt x="4619040" y="669747"/>
                  <a:pt x="4281555" y="622192"/>
                  <a:pt x="4559643" y="654908"/>
                </a:cubicBezTo>
                <a:cubicBezTo>
                  <a:pt x="4588569" y="658311"/>
                  <a:pt x="4617017" y="666895"/>
                  <a:pt x="4646140" y="667264"/>
                </a:cubicBezTo>
                <a:cubicBezTo>
                  <a:pt x="4942679" y="671017"/>
                  <a:pt x="5239265" y="667264"/>
                  <a:pt x="5535827" y="66726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7EA0E8-69A3-6440-835D-9C33A6C4C20C}"/>
              </a:ext>
            </a:extLst>
          </p:cNvPr>
          <p:cNvCxnSpPr/>
          <p:nvPr/>
        </p:nvCxnSpPr>
        <p:spPr>
          <a:xfrm>
            <a:off x="1729946" y="5562208"/>
            <a:ext cx="808131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10EB4-D175-6F41-A351-97CA14094EC5}"/>
              </a:ext>
            </a:extLst>
          </p:cNvPr>
          <p:cNvSpPr txBox="1"/>
          <p:nvPr/>
        </p:nvSpPr>
        <p:spPr>
          <a:xfrm>
            <a:off x="7105136" y="5766408"/>
            <a:ext cx="342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Cartoon illustrating density and gravity anomalies</a:t>
            </a:r>
          </a:p>
        </p:txBody>
      </p:sp>
    </p:spTree>
    <p:extLst>
      <p:ext uri="{BB962C8B-B14F-4D97-AF65-F5344CB8AC3E}">
        <p14:creationId xmlns:p14="http://schemas.microsoft.com/office/powerpoint/2010/main" val="38984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1E2E-E8DB-9B4D-9404-C7C6C66D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AE2E-4AC2-ED4E-ABBD-15B66328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Barzaghi</a:t>
            </a:r>
            <a:r>
              <a:rPr lang="en-US" dirty="0"/>
              <a:t> R, Carrion D, Pepe M, </a:t>
            </a:r>
            <a:r>
              <a:rPr lang="en-US" dirty="0" err="1"/>
              <a:t>Prezioso</a:t>
            </a:r>
            <a:r>
              <a:rPr lang="en-US" dirty="0"/>
              <a:t> G. Computing the Deflection of the Vertical for Improving Aerial Surveys: A Comparison between EGM2008 and ITALGEO05 Estimates. Sensors (Basel). 2016 Jul 26;16(8):1168. </a:t>
            </a:r>
            <a:r>
              <a:rPr lang="en-US" dirty="0" err="1"/>
              <a:t>doi</a:t>
            </a:r>
            <a:r>
              <a:rPr lang="en-US" dirty="0"/>
              <a:t>: 10.3390/s16081168. PMID: 27472333; PMCID: PMC5017334.</a:t>
            </a:r>
          </a:p>
        </p:txBody>
      </p:sp>
    </p:spTree>
    <p:extLst>
      <p:ext uri="{BB962C8B-B14F-4D97-AF65-F5344CB8AC3E}">
        <p14:creationId xmlns:p14="http://schemas.microsoft.com/office/powerpoint/2010/main" val="3211235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Gravity Modeling</vt:lpstr>
      <vt:lpstr>Going from gravity to density is not easy</vt:lpstr>
      <vt:lpstr>Simple to set up Challenging to perfect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Modeling</dc:title>
  <dc:creator>Maurer, Jeremy</dc:creator>
  <cp:lastModifiedBy>Maurer, Jeremy</cp:lastModifiedBy>
  <cp:revision>1</cp:revision>
  <dcterms:created xsi:type="dcterms:W3CDTF">2022-12-06T02:09:55Z</dcterms:created>
  <dcterms:modified xsi:type="dcterms:W3CDTF">2022-12-06T02:10:10Z</dcterms:modified>
</cp:coreProperties>
</file>