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120063" cy="10826750" type="B4ISO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9" autoAdjust="0"/>
    <p:restoredTop sz="94660"/>
  </p:normalViewPr>
  <p:slideViewPr>
    <p:cSldViewPr snapToGrid="0">
      <p:cViewPr>
        <p:scale>
          <a:sx n="75" d="100"/>
          <a:sy n="75" d="100"/>
        </p:scale>
        <p:origin x="1752" y="-18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005" y="1771879"/>
            <a:ext cx="6902054" cy="3769313"/>
          </a:xfrm>
        </p:spPr>
        <p:txBody>
          <a:bodyPr anchor="b"/>
          <a:lstStyle>
            <a:lvl1pPr algn="ctr">
              <a:defRPr sz="53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5008" y="5686551"/>
            <a:ext cx="6090047" cy="2613958"/>
          </a:xfrm>
        </p:spPr>
        <p:txBody>
          <a:bodyPr/>
          <a:lstStyle>
            <a:lvl1pPr marL="0" indent="0" algn="ctr">
              <a:buNone/>
              <a:defRPr sz="2131"/>
            </a:lvl1pPr>
            <a:lvl2pPr marL="405994" indent="0" algn="ctr">
              <a:buNone/>
              <a:defRPr sz="1776"/>
            </a:lvl2pPr>
            <a:lvl3pPr marL="811987" indent="0" algn="ctr">
              <a:buNone/>
              <a:defRPr sz="1598"/>
            </a:lvl3pPr>
            <a:lvl4pPr marL="1217981" indent="0" algn="ctr">
              <a:buNone/>
              <a:defRPr sz="1421"/>
            </a:lvl4pPr>
            <a:lvl5pPr marL="1623974" indent="0" algn="ctr">
              <a:buNone/>
              <a:defRPr sz="1421"/>
            </a:lvl5pPr>
            <a:lvl6pPr marL="2029968" indent="0" algn="ctr">
              <a:buNone/>
              <a:defRPr sz="1421"/>
            </a:lvl6pPr>
            <a:lvl7pPr marL="2435962" indent="0" algn="ctr">
              <a:buNone/>
              <a:defRPr sz="1421"/>
            </a:lvl7pPr>
            <a:lvl8pPr marL="2841955" indent="0" algn="ctr">
              <a:buNone/>
              <a:defRPr sz="1421"/>
            </a:lvl8pPr>
            <a:lvl9pPr marL="3247949" indent="0" algn="ctr">
              <a:buNone/>
              <a:defRPr sz="142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2790-5D64-45DE-8A7A-2E0585334512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D39E-6FEE-4F81-82F9-6CD43D48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6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2790-5D64-45DE-8A7A-2E0585334512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D39E-6FEE-4F81-82F9-6CD43D48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2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10920" y="576424"/>
            <a:ext cx="1750889" cy="91751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255" y="576424"/>
            <a:ext cx="5151165" cy="917517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2790-5D64-45DE-8A7A-2E0585334512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D39E-6FEE-4F81-82F9-6CD43D48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6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2790-5D64-45DE-8A7A-2E0585334512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D39E-6FEE-4F81-82F9-6CD43D48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4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26" y="2699172"/>
            <a:ext cx="7003554" cy="4503626"/>
          </a:xfrm>
        </p:spPr>
        <p:txBody>
          <a:bodyPr anchor="b"/>
          <a:lstStyle>
            <a:lvl1pPr>
              <a:defRPr sz="53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026" y="7245404"/>
            <a:ext cx="7003554" cy="2368351"/>
          </a:xfrm>
        </p:spPr>
        <p:txBody>
          <a:bodyPr/>
          <a:lstStyle>
            <a:lvl1pPr marL="0" indent="0">
              <a:buNone/>
              <a:defRPr sz="2131">
                <a:solidFill>
                  <a:schemeClr val="tx1"/>
                </a:solidFill>
              </a:defRPr>
            </a:lvl1pPr>
            <a:lvl2pPr marL="405994" indent="0">
              <a:buNone/>
              <a:defRPr sz="1776">
                <a:solidFill>
                  <a:schemeClr val="tx1">
                    <a:tint val="75000"/>
                  </a:schemeClr>
                </a:solidFill>
              </a:defRPr>
            </a:lvl2pPr>
            <a:lvl3pPr marL="811987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3pPr>
            <a:lvl4pPr marL="1217981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4pPr>
            <a:lvl5pPr marL="1623974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5pPr>
            <a:lvl6pPr marL="2029968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6pPr>
            <a:lvl7pPr marL="2435962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7pPr>
            <a:lvl8pPr marL="2841955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8pPr>
            <a:lvl9pPr marL="3247949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2790-5D64-45DE-8A7A-2E0585334512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D39E-6FEE-4F81-82F9-6CD43D48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6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254" y="2882121"/>
            <a:ext cx="3451027" cy="68694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0782" y="2882121"/>
            <a:ext cx="3451027" cy="68694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2790-5D64-45DE-8A7A-2E0585334512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D39E-6FEE-4F81-82F9-6CD43D48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5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576427"/>
            <a:ext cx="7003554" cy="20926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313" y="2654058"/>
            <a:ext cx="3435167" cy="1300713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313" y="3954771"/>
            <a:ext cx="3435167" cy="58168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0783" y="2654058"/>
            <a:ext cx="3452084" cy="1300713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0783" y="3954771"/>
            <a:ext cx="3452084" cy="58168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2790-5D64-45DE-8A7A-2E0585334512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D39E-6FEE-4F81-82F9-6CD43D48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3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2790-5D64-45DE-8A7A-2E0585334512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D39E-6FEE-4F81-82F9-6CD43D48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4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2790-5D64-45DE-8A7A-2E0585334512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D39E-6FEE-4F81-82F9-6CD43D48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7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721783"/>
            <a:ext cx="2618932" cy="2526242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084" y="1558854"/>
            <a:ext cx="4110782" cy="7694010"/>
          </a:xfrm>
        </p:spPr>
        <p:txBody>
          <a:bodyPr/>
          <a:lstStyle>
            <a:lvl1pPr>
              <a:defRPr sz="2842"/>
            </a:lvl1pPr>
            <a:lvl2pPr>
              <a:defRPr sz="2486"/>
            </a:lvl2pPr>
            <a:lvl3pPr>
              <a:defRPr sz="2131"/>
            </a:lvl3pPr>
            <a:lvl4pPr>
              <a:defRPr sz="1776"/>
            </a:lvl4pPr>
            <a:lvl5pPr>
              <a:defRPr sz="1776"/>
            </a:lvl5pPr>
            <a:lvl6pPr>
              <a:defRPr sz="1776"/>
            </a:lvl6pPr>
            <a:lvl7pPr>
              <a:defRPr sz="1776"/>
            </a:lvl7pPr>
            <a:lvl8pPr>
              <a:defRPr sz="1776"/>
            </a:lvl8pPr>
            <a:lvl9pPr>
              <a:defRPr sz="1776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312" y="3248025"/>
            <a:ext cx="2618932" cy="6017368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2790-5D64-45DE-8A7A-2E0585334512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D39E-6FEE-4F81-82F9-6CD43D48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5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721783"/>
            <a:ext cx="2618932" cy="2526242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52084" y="1558854"/>
            <a:ext cx="4110782" cy="7694010"/>
          </a:xfrm>
        </p:spPr>
        <p:txBody>
          <a:bodyPr anchor="t"/>
          <a:lstStyle>
            <a:lvl1pPr marL="0" indent="0">
              <a:buNone/>
              <a:defRPr sz="2842"/>
            </a:lvl1pPr>
            <a:lvl2pPr marL="405994" indent="0">
              <a:buNone/>
              <a:defRPr sz="2486"/>
            </a:lvl2pPr>
            <a:lvl3pPr marL="811987" indent="0">
              <a:buNone/>
              <a:defRPr sz="2131"/>
            </a:lvl3pPr>
            <a:lvl4pPr marL="1217981" indent="0">
              <a:buNone/>
              <a:defRPr sz="1776"/>
            </a:lvl4pPr>
            <a:lvl5pPr marL="1623974" indent="0">
              <a:buNone/>
              <a:defRPr sz="1776"/>
            </a:lvl5pPr>
            <a:lvl6pPr marL="2029968" indent="0">
              <a:buNone/>
              <a:defRPr sz="1776"/>
            </a:lvl6pPr>
            <a:lvl7pPr marL="2435962" indent="0">
              <a:buNone/>
              <a:defRPr sz="1776"/>
            </a:lvl7pPr>
            <a:lvl8pPr marL="2841955" indent="0">
              <a:buNone/>
              <a:defRPr sz="1776"/>
            </a:lvl8pPr>
            <a:lvl9pPr marL="3247949" indent="0">
              <a:buNone/>
              <a:defRPr sz="177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312" y="3248025"/>
            <a:ext cx="2618932" cy="6017368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2790-5D64-45DE-8A7A-2E0585334512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D39E-6FEE-4F81-82F9-6CD43D48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1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8255" y="576427"/>
            <a:ext cx="7003554" cy="209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255" y="2882121"/>
            <a:ext cx="7003554" cy="6869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254" y="10034796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52790-5D64-45DE-8A7A-2E0585334512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9771" y="10034796"/>
            <a:ext cx="2740521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34795" y="10034796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CD39E-6FEE-4F81-82F9-6CD43D48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9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1987" rtl="0" eaLnBrk="1" latinLnBrk="0" hangingPunct="1">
        <a:lnSpc>
          <a:spcPct val="90000"/>
        </a:lnSpc>
        <a:spcBef>
          <a:spcPct val="0"/>
        </a:spcBef>
        <a:buNone/>
        <a:defRPr sz="39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997" indent="-202997" algn="l" defTabSz="811987" rtl="0" eaLnBrk="1" latinLnBrk="0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2486" kern="1200">
          <a:solidFill>
            <a:schemeClr val="tx1"/>
          </a:solidFill>
          <a:latin typeface="+mn-lt"/>
          <a:ea typeface="+mn-ea"/>
          <a:cs typeface="+mn-cs"/>
        </a:defRPr>
      </a:lvl1pPr>
      <a:lvl2pPr marL="608990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2pPr>
      <a:lvl3pPr marL="1014984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776" kern="1200">
          <a:solidFill>
            <a:schemeClr val="tx1"/>
          </a:solidFill>
          <a:latin typeface="+mn-lt"/>
          <a:ea typeface="+mn-ea"/>
          <a:cs typeface="+mn-cs"/>
        </a:defRPr>
      </a:lvl3pPr>
      <a:lvl4pPr marL="1420978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1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232965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638958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3044952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450946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1pPr>
      <a:lvl2pPr marL="405994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2pPr>
      <a:lvl3pPr marL="811987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3pPr>
      <a:lvl4pPr marL="1217981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623974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029968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435962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2841955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247949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96954" y="812673"/>
            <a:ext cx="162213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 rot="10800000" flipV="1">
            <a:off x="4962524" y="47688"/>
            <a:ext cx="29960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 Salamat" panose="00000400000000000000" pitchFamily="2" charset="-78"/>
              </a:rPr>
              <a:t>قالب دستور ها به صورت 8 بیتی:</a:t>
            </a:r>
            <a:endParaRPr kumimoji="0" lang="fa-I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 Salamat" panose="00000400000000000000" pitchFamily="2" charset="-7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6954" y="442252"/>
            <a:ext cx="7116418" cy="827621"/>
            <a:chOff x="496957" y="1280204"/>
            <a:chExt cx="7116418" cy="1059908"/>
          </a:xfrm>
        </p:grpSpPr>
        <p:sp>
          <p:nvSpPr>
            <p:cNvPr id="4" name="Rectangle 3"/>
            <p:cNvSpPr/>
            <p:nvPr/>
          </p:nvSpPr>
          <p:spPr>
            <a:xfrm>
              <a:off x="496957" y="1280204"/>
              <a:ext cx="7116418" cy="3886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X0	X1	X2	X3	X4	X5	X6	X7</a:t>
              </a:r>
            </a:p>
          </p:txBody>
        </p:sp>
        <p:sp>
          <p:nvSpPr>
            <p:cNvPr id="6" name="Right Brace 5"/>
            <p:cNvSpPr/>
            <p:nvPr/>
          </p:nvSpPr>
          <p:spPr>
            <a:xfrm rot="5400000" flipV="1">
              <a:off x="1161359" y="1160101"/>
              <a:ext cx="196742" cy="129054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0101" y="1970780"/>
              <a:ext cx="1104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Op-Code</a:t>
              </a:r>
              <a:endParaRPr lang="en-US" dirty="0"/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201682"/>
              </p:ext>
            </p:extLst>
          </p:nvPr>
        </p:nvGraphicFramePr>
        <p:xfrm>
          <a:off x="2541981" y="1198550"/>
          <a:ext cx="2741219" cy="1674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25">
                  <a:extLst>
                    <a:ext uri="{9D8B030D-6E8A-4147-A177-3AD203B41FA5}">
                      <a16:colId xmlns:a16="http://schemas.microsoft.com/office/drawing/2014/main" val="1457606346"/>
                    </a:ext>
                  </a:extLst>
                </a:gridCol>
                <a:gridCol w="1394994">
                  <a:extLst>
                    <a:ext uri="{9D8B030D-6E8A-4147-A177-3AD203B41FA5}">
                      <a16:colId xmlns:a16="http://schemas.microsoft.com/office/drawing/2014/main" val="3384748977"/>
                    </a:ext>
                  </a:extLst>
                </a:gridCol>
              </a:tblGrid>
              <a:tr h="1708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Op-Code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4815646"/>
                  </a:ext>
                </a:extLst>
              </a:tr>
              <a:tr h="1708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350134"/>
                  </a:ext>
                </a:extLst>
              </a:tr>
              <a:tr h="1708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0677309"/>
                  </a:ext>
                </a:extLst>
              </a:tr>
              <a:tr h="1708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JMP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808937"/>
                  </a:ext>
                </a:extLst>
              </a:tr>
              <a:tr h="1708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48996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331035"/>
              </p:ext>
            </p:extLst>
          </p:nvPr>
        </p:nvGraphicFramePr>
        <p:xfrm>
          <a:off x="156645" y="2970555"/>
          <a:ext cx="7797036" cy="7777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259">
                  <a:extLst>
                    <a:ext uri="{9D8B030D-6E8A-4147-A177-3AD203B41FA5}">
                      <a16:colId xmlns:a16="http://schemas.microsoft.com/office/drawing/2014/main" val="1270233880"/>
                    </a:ext>
                  </a:extLst>
                </a:gridCol>
                <a:gridCol w="1949259">
                  <a:extLst>
                    <a:ext uri="{9D8B030D-6E8A-4147-A177-3AD203B41FA5}">
                      <a16:colId xmlns:a16="http://schemas.microsoft.com/office/drawing/2014/main" val="3589125489"/>
                    </a:ext>
                  </a:extLst>
                </a:gridCol>
                <a:gridCol w="1949259">
                  <a:extLst>
                    <a:ext uri="{9D8B030D-6E8A-4147-A177-3AD203B41FA5}">
                      <a16:colId xmlns:a16="http://schemas.microsoft.com/office/drawing/2014/main" val="2645374204"/>
                    </a:ext>
                  </a:extLst>
                </a:gridCol>
                <a:gridCol w="1949259">
                  <a:extLst>
                    <a:ext uri="{9D8B030D-6E8A-4147-A177-3AD203B41FA5}">
                      <a16:colId xmlns:a16="http://schemas.microsoft.com/office/drawing/2014/main" val="4046274537"/>
                    </a:ext>
                  </a:extLst>
                </a:gridCol>
              </a:tblGrid>
              <a:tr h="343179">
                <a:tc>
                  <a:txBody>
                    <a:bodyPr/>
                    <a:lstStyle/>
                    <a:p>
                      <a:pPr rtl="0"/>
                      <a:r>
                        <a:rPr lang="en-US" dirty="0" smtClean="0"/>
                        <a:t>Instruction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 smtClean="0"/>
                        <a:t>Arguments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 smtClean="0"/>
                        <a:t>Instruction</a:t>
                      </a:r>
                      <a:r>
                        <a:rPr lang="en-US" baseline="0" dirty="0" smtClean="0"/>
                        <a:t> (Binary)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579035"/>
                  </a:ext>
                </a:extLst>
              </a:tr>
              <a:tr h="80803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Define name value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Name: name of variable or label of address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Define variable. Should be</a:t>
                      </a:r>
                      <a:r>
                        <a:rPr lang="en-US" baseline="0" dirty="0" smtClean="0"/>
                        <a:t> in first of code.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80550"/>
                  </a:ext>
                </a:extLst>
              </a:tr>
              <a:tr h="568652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Ld_Input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reg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A: Destination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Reg</a:t>
                      </a:r>
                      <a:endParaRPr lang="en-US" dirty="0"/>
                    </a:p>
                    <a:p>
                      <a:pPr marL="0" marR="0" indent="0" algn="l" defTabSz="811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A: Destination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Reg</a:t>
                      </a:r>
                      <a:endParaRPr lang="en-US" dirty="0" smtClean="0"/>
                    </a:p>
                    <a:p>
                      <a:pPr algn="l" rtl="0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0000AAXX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Directly puts input to selected reg.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158832"/>
                  </a:ext>
                </a:extLst>
              </a:tr>
              <a:tr h="808036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Ld_Sram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0001AAXX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CPU Reads next word of memory to fetch Address.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05897"/>
                  </a:ext>
                </a:extLst>
              </a:tr>
              <a:tr h="568652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LDOutput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001XXXXX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Load</a:t>
                      </a:r>
                      <a:r>
                        <a:rPr lang="en-US" baseline="0" dirty="0" smtClean="0"/>
                        <a:t> output </a:t>
                      </a:r>
                      <a:r>
                        <a:rPr lang="en-US" baseline="0" dirty="0" err="1" smtClean="0"/>
                        <a:t>reg</a:t>
                      </a:r>
                      <a:r>
                        <a:rPr lang="en-US" baseline="0" dirty="0" smtClean="0"/>
                        <a:t> by current ALU out.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4047928"/>
                  </a:ext>
                </a:extLst>
              </a:tr>
              <a:tr h="343179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Add </a:t>
                      </a:r>
                      <a:r>
                        <a:rPr lang="en-US" dirty="0" err="1" smtClean="0"/>
                        <a:t>a|b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c|d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shl</a:t>
                      </a:r>
                      <a:endParaRPr lang="en-US" dirty="0"/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A:</a:t>
                      </a:r>
                      <a:r>
                        <a:rPr lang="en-US" baseline="0" dirty="0" smtClean="0"/>
                        <a:t> In1=</a:t>
                      </a:r>
                      <a:r>
                        <a:rPr lang="en-US" baseline="0" dirty="0" err="1" smtClean="0"/>
                        <a:t>A?regB:regA</a:t>
                      </a:r>
                      <a:endParaRPr lang="en-US" baseline="0" dirty="0" smtClean="0"/>
                    </a:p>
                    <a:p>
                      <a:pPr algn="l" rtl="0"/>
                      <a:r>
                        <a:rPr lang="en-US" baseline="0" dirty="0" smtClean="0"/>
                        <a:t>B: In2=</a:t>
                      </a:r>
                      <a:r>
                        <a:rPr lang="en-US" baseline="0" dirty="0" err="1" smtClean="0"/>
                        <a:t>B?regD:regC</a:t>
                      </a:r>
                      <a:endParaRPr lang="en-US" baseline="0" dirty="0" smtClean="0"/>
                    </a:p>
                    <a:p>
                      <a:pPr algn="l" rtl="0"/>
                      <a:r>
                        <a:rPr lang="en-US" baseline="0" dirty="0" smtClean="0"/>
                        <a:t>C: </a:t>
                      </a:r>
                      <a:r>
                        <a:rPr lang="en-US" baseline="0" dirty="0" err="1" smtClean="0"/>
                        <a:t>Shl</a:t>
                      </a:r>
                      <a:r>
                        <a:rPr lang="en-US" baseline="0" dirty="0" smtClean="0"/>
                        <a:t> ALU Out if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01000ABC</a:t>
                      </a:r>
                      <a:endParaRPr lang="en-US" dirty="0"/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ALU</a:t>
                      </a:r>
                      <a:r>
                        <a:rPr lang="en-US" baseline="0" dirty="0" smtClean="0"/>
                        <a:t> immediately write in </a:t>
                      </a:r>
                      <a:r>
                        <a:rPr lang="en-US" baseline="0" dirty="0" err="1" smtClean="0"/>
                        <a:t>Alu_Out</a:t>
                      </a:r>
                      <a:r>
                        <a:rPr lang="en-US" baseline="0" dirty="0" smtClean="0"/>
                        <a:t>. After a clock, value of </a:t>
                      </a:r>
                      <a:r>
                        <a:rPr lang="en-US" baseline="0" dirty="0" err="1" smtClean="0"/>
                        <a:t>regBuff</a:t>
                      </a:r>
                      <a:r>
                        <a:rPr lang="en-US" baseline="0" dirty="0" smtClean="0"/>
                        <a:t> fills by </a:t>
                      </a:r>
                      <a:r>
                        <a:rPr lang="en-US" baseline="0" dirty="0" err="1" smtClean="0"/>
                        <a:t>alu_out</a:t>
                      </a:r>
                      <a:r>
                        <a:rPr lang="en-US" baseline="0" dirty="0" smtClean="0"/>
                        <a:t>. By set Argument that specified by ‘C’, </a:t>
                      </a:r>
                      <a:r>
                        <a:rPr lang="en-US" baseline="0" dirty="0" err="1" smtClean="0"/>
                        <a:t>regBuff</a:t>
                      </a:r>
                      <a:r>
                        <a:rPr lang="en-US" baseline="0" dirty="0" smtClean="0"/>
                        <a:t> fill by </a:t>
                      </a:r>
                      <a:r>
                        <a:rPr lang="en-US" baseline="0" dirty="0" err="1" smtClean="0"/>
                        <a:t>alu_out</a:t>
                      </a:r>
                      <a:r>
                        <a:rPr lang="en-US" baseline="0" dirty="0" smtClean="0"/>
                        <a:t>&lt;&lt;1.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001773"/>
                  </a:ext>
                </a:extLst>
              </a:tr>
              <a:tr h="343179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Sub </a:t>
                      </a:r>
                      <a:r>
                        <a:rPr lang="en-US" dirty="0" err="1" smtClean="0"/>
                        <a:t>a|b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c|d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shl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11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01001ABC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153223"/>
                  </a:ext>
                </a:extLst>
              </a:tr>
              <a:tr h="343179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In1 </a:t>
                      </a:r>
                      <a:r>
                        <a:rPr lang="en-US" dirty="0" err="1" smtClean="0"/>
                        <a:t>a|b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c|d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shl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11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01010ABC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45437"/>
                  </a:ext>
                </a:extLst>
              </a:tr>
              <a:tr h="343179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In2 </a:t>
                      </a:r>
                      <a:r>
                        <a:rPr lang="en-US" dirty="0" err="1" smtClean="0"/>
                        <a:t>a|b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c|d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shl</a:t>
                      </a:r>
                      <a:endParaRPr lang="en-US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11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01011ABC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456602"/>
                  </a:ext>
                </a:extLst>
              </a:tr>
              <a:tr h="343179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And </a:t>
                      </a:r>
                      <a:r>
                        <a:rPr lang="en-US" dirty="0" err="1" smtClean="0"/>
                        <a:t>a|b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c|d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shl</a:t>
                      </a:r>
                      <a:endParaRPr lang="en-US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11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01100ABC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688683"/>
                  </a:ext>
                </a:extLst>
              </a:tr>
              <a:tr h="343179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Or </a:t>
                      </a:r>
                      <a:r>
                        <a:rPr lang="en-US" dirty="0" err="1" smtClean="0"/>
                        <a:t>a|b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c|d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shl</a:t>
                      </a:r>
                      <a:endParaRPr lang="en-US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11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01101ABC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862537"/>
                  </a:ext>
                </a:extLst>
              </a:tr>
              <a:tr h="343179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Xor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a|b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c|d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shl</a:t>
                      </a:r>
                      <a:endParaRPr lang="en-US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11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01110ABC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816279"/>
                  </a:ext>
                </a:extLst>
              </a:tr>
              <a:tr h="343179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Shl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a|b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c|d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shl</a:t>
                      </a:r>
                      <a:endParaRPr lang="en-US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11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01111ABC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824719"/>
                  </a:ext>
                </a:extLst>
              </a:tr>
              <a:tr h="1286803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Jmp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dir|ind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address</a:t>
                      </a:r>
                      <a:endParaRPr lang="en-US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 rtl="0"/>
                      <a:r>
                        <a:rPr lang="en-US" baseline="0" dirty="0" smtClean="0"/>
                        <a:t>A: Direct if is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11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100AXXXX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Jump</a:t>
                      </a:r>
                      <a:r>
                        <a:rPr lang="en-US" baseline="0" dirty="0" smtClean="0"/>
                        <a:t> to address with no conditions.</a:t>
                      </a:r>
                      <a:endParaRPr lang="en-US" dirty="0" smtClean="0"/>
                    </a:p>
                    <a:p>
                      <a:pPr algn="l" rtl="0"/>
                      <a:r>
                        <a:rPr lang="en-US" dirty="0" smtClean="0"/>
                        <a:t>Destination</a:t>
                      </a:r>
                      <a:r>
                        <a:rPr lang="en-US" baseline="0" dirty="0" smtClean="0"/>
                        <a:t> address is in next memory block.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551815"/>
                  </a:ext>
                </a:extLst>
              </a:tr>
              <a:tr h="568652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Jz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dir|ind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address</a:t>
                      </a:r>
                      <a:endParaRPr lang="en-US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11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101AXXXX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Jump</a:t>
                      </a:r>
                      <a:r>
                        <a:rPr lang="en-US" baseline="0" dirty="0" smtClean="0"/>
                        <a:t> to address if </a:t>
                      </a:r>
                      <a:r>
                        <a:rPr lang="en-US" baseline="0" dirty="0" err="1" smtClean="0"/>
                        <a:t>alu</a:t>
                      </a:r>
                      <a:r>
                        <a:rPr lang="en-US" baseline="0" dirty="0" smtClean="0"/>
                        <a:t> zero flag is set.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0544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856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</TotalTime>
  <Words>217</Words>
  <Application>Microsoft Office PowerPoint</Application>
  <PresentationFormat>B4 (ISO) Paper (250x353 mm)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 Salamat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محسن محمودی</dc:creator>
  <cp:lastModifiedBy>محسن محمودی</cp:lastModifiedBy>
  <cp:revision>22</cp:revision>
  <dcterms:created xsi:type="dcterms:W3CDTF">2016-01-08T21:37:43Z</dcterms:created>
  <dcterms:modified xsi:type="dcterms:W3CDTF">2016-01-23T11:59:55Z</dcterms:modified>
</cp:coreProperties>
</file>