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BE8F-A74F-4CEA-B133-7DFF675D3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40DE82-1661-4818-8D3E-DE054BAA0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87E68E-2B75-4B6D-ABB5-D889564DC9C5}"/>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5" name="Footer Placeholder 4">
            <a:extLst>
              <a:ext uri="{FF2B5EF4-FFF2-40B4-BE49-F238E27FC236}">
                <a16:creationId xmlns:a16="http://schemas.microsoft.com/office/drawing/2014/main" id="{60BB91E7-38A8-4F97-85A6-2539E2400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B98E6-8F44-4EAE-93AD-239721CB3B38}"/>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73579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F66C2-8B73-4484-83A3-52F3C57A82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7C1BEB-A3FD-4C68-B24C-855C02987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FCBE6-5011-4486-8257-287847DCECCA}"/>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5" name="Footer Placeholder 4">
            <a:extLst>
              <a:ext uri="{FF2B5EF4-FFF2-40B4-BE49-F238E27FC236}">
                <a16:creationId xmlns:a16="http://schemas.microsoft.com/office/drawing/2014/main" id="{23A4B718-129F-4672-9960-D7C8E1ADC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ADFDB-0073-476A-8A39-69AB8BCCBB1A}"/>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32487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B50D8-E5AB-41FF-B350-2B078C7B19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2BD30F-187A-4A10-A200-855A4D35C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668B5-5BF2-44EC-9DD4-7CE765E75873}"/>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5" name="Footer Placeholder 4">
            <a:extLst>
              <a:ext uri="{FF2B5EF4-FFF2-40B4-BE49-F238E27FC236}">
                <a16:creationId xmlns:a16="http://schemas.microsoft.com/office/drawing/2014/main" id="{60B8418B-26E3-492D-976A-22C8D59A1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B0959-EDD8-4AA7-8CD2-79687D3BB3BA}"/>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353229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B4DC-9839-4008-8FC8-D77C8F3B4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39F8D-90ED-4800-8CE6-F9A8D52B9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D6CB7-947F-4683-B6F6-86D960E0B557}"/>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5" name="Footer Placeholder 4">
            <a:extLst>
              <a:ext uri="{FF2B5EF4-FFF2-40B4-BE49-F238E27FC236}">
                <a16:creationId xmlns:a16="http://schemas.microsoft.com/office/drawing/2014/main" id="{0447903D-BF66-475E-800A-30CD00886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4BBCC-302E-40DE-80EA-33BE3509FDC1}"/>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3848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CD9E-E665-40E7-816F-A5F82F544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AC0CE6-DF67-40C9-9B4D-3C41D6274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EC261-48A6-4FC8-BED2-A0412D2C262F}"/>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5" name="Footer Placeholder 4">
            <a:extLst>
              <a:ext uri="{FF2B5EF4-FFF2-40B4-BE49-F238E27FC236}">
                <a16:creationId xmlns:a16="http://schemas.microsoft.com/office/drawing/2014/main" id="{42208B59-1897-452D-8D55-D02AC01BC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08642-C890-471C-AB7C-ADC97656AB45}"/>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312357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681A-2F7A-43A1-A87C-A569ED97A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5BBC1-BD37-4D73-80CF-4F65C56288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83065B-C69C-47C7-ABAB-6A3A74947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FCF2FF-0A98-4DB0-9FA9-A669C406CE0E}"/>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6" name="Footer Placeholder 5">
            <a:extLst>
              <a:ext uri="{FF2B5EF4-FFF2-40B4-BE49-F238E27FC236}">
                <a16:creationId xmlns:a16="http://schemas.microsoft.com/office/drawing/2014/main" id="{76E6ABB5-A557-4B35-B481-44038B64B3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27BD-962D-43FC-AA44-852A95605A83}"/>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224408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E236-C067-483B-AA91-92300D36D6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AF9B6E-2435-45CB-84E9-B4675A817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C55C3-481E-4D89-AA68-EC85FA223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7D10CB-0482-40CB-8BC3-22732ECB5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E7B3D-15DB-49D4-95FF-F24EC1ABD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9E90A1-DF15-486A-BDF6-132032B6F325}"/>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8" name="Footer Placeholder 7">
            <a:extLst>
              <a:ext uri="{FF2B5EF4-FFF2-40B4-BE49-F238E27FC236}">
                <a16:creationId xmlns:a16="http://schemas.microsoft.com/office/drawing/2014/main" id="{ACAE8AD3-791C-4B47-80C2-BE2545E0AD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548CB-9060-4605-A983-5E672BA80B33}"/>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221553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F4E9-A880-4C20-AFFD-FB59F3E66C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3D627B-958B-4240-B056-8694EABDA3E9}"/>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4" name="Footer Placeholder 3">
            <a:extLst>
              <a:ext uri="{FF2B5EF4-FFF2-40B4-BE49-F238E27FC236}">
                <a16:creationId xmlns:a16="http://schemas.microsoft.com/office/drawing/2014/main" id="{D7CC1255-5C2C-464F-85C6-846A805A3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93CE70-1AD4-45F3-9DE7-CE7A4B037F38}"/>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32470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C83C6-ED33-4797-AAB6-43C9D5B4219D}"/>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3" name="Footer Placeholder 2">
            <a:extLst>
              <a:ext uri="{FF2B5EF4-FFF2-40B4-BE49-F238E27FC236}">
                <a16:creationId xmlns:a16="http://schemas.microsoft.com/office/drawing/2014/main" id="{2F98A6F7-6A64-4972-B495-2529ABF8A8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2E580A-DAFB-4B83-8E2B-27905E2BAD09}"/>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153910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560F0-CD6F-47AC-A8EC-2EA2CA0E7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451E68-550E-4A90-A53A-1DE084319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47391-C36A-4A4D-B2D1-0EFDBE4F9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70DBC-3D9B-420B-B9B0-B950B788174B}"/>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6" name="Footer Placeholder 5">
            <a:extLst>
              <a:ext uri="{FF2B5EF4-FFF2-40B4-BE49-F238E27FC236}">
                <a16:creationId xmlns:a16="http://schemas.microsoft.com/office/drawing/2014/main" id="{8E9B53FD-FF0A-4FE7-ACD9-7E01FEC87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48E4B-CD1C-4B02-AAD5-21D8A1761AB8}"/>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44471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8531-D2EE-466F-A78E-443DB86B8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E91B4A-E067-4956-BCEF-56D6A2849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27CE08-8B27-4D60-BF39-1057D12CA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2034A-B4A1-4769-A9B7-CCA53551A7B2}"/>
              </a:ext>
            </a:extLst>
          </p:cNvPr>
          <p:cNvSpPr>
            <a:spLocks noGrp="1"/>
          </p:cNvSpPr>
          <p:nvPr>
            <p:ph type="dt" sz="half" idx="10"/>
          </p:nvPr>
        </p:nvSpPr>
        <p:spPr/>
        <p:txBody>
          <a:bodyPr/>
          <a:lstStyle/>
          <a:p>
            <a:fld id="{0809B939-33C2-4B33-B5C4-0B71A29F3B6A}" type="datetimeFigureOut">
              <a:rPr lang="en-US" smtClean="0"/>
              <a:t>1/31/2021</a:t>
            </a:fld>
            <a:endParaRPr lang="en-US"/>
          </a:p>
        </p:txBody>
      </p:sp>
      <p:sp>
        <p:nvSpPr>
          <p:cNvPr id="6" name="Footer Placeholder 5">
            <a:extLst>
              <a:ext uri="{FF2B5EF4-FFF2-40B4-BE49-F238E27FC236}">
                <a16:creationId xmlns:a16="http://schemas.microsoft.com/office/drawing/2014/main" id="{18DCEE59-6D4C-49CC-84EC-84ACA0342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411B2-21E5-4FCF-97C4-63F4D6BE7F03}"/>
              </a:ext>
            </a:extLst>
          </p:cNvPr>
          <p:cNvSpPr>
            <a:spLocks noGrp="1"/>
          </p:cNvSpPr>
          <p:nvPr>
            <p:ph type="sldNum" sz="quarter" idx="12"/>
          </p:nvPr>
        </p:nvSpPr>
        <p:spPr/>
        <p:txBody>
          <a:bodyPr/>
          <a:lstStyle/>
          <a:p>
            <a:fld id="{EC7E75F2-3EE5-4F5D-84A9-461AEDF63ED7}" type="slidenum">
              <a:rPr lang="en-US" smtClean="0"/>
              <a:t>‹#›</a:t>
            </a:fld>
            <a:endParaRPr lang="en-US"/>
          </a:p>
        </p:txBody>
      </p:sp>
    </p:spTree>
    <p:extLst>
      <p:ext uri="{BB962C8B-B14F-4D97-AF65-F5344CB8AC3E}">
        <p14:creationId xmlns:p14="http://schemas.microsoft.com/office/powerpoint/2010/main" val="3158850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AF999-E213-4535-8F91-C11556C76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5DCE91-BB5B-4DD9-97B9-7FD34AFB39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0C4BA-EC49-44B1-912F-ED96E9E992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9B939-33C2-4B33-B5C4-0B71A29F3B6A}" type="datetimeFigureOut">
              <a:rPr lang="en-US" smtClean="0"/>
              <a:t>1/31/2021</a:t>
            </a:fld>
            <a:endParaRPr lang="en-US"/>
          </a:p>
        </p:txBody>
      </p:sp>
      <p:sp>
        <p:nvSpPr>
          <p:cNvPr id="5" name="Footer Placeholder 4">
            <a:extLst>
              <a:ext uri="{FF2B5EF4-FFF2-40B4-BE49-F238E27FC236}">
                <a16:creationId xmlns:a16="http://schemas.microsoft.com/office/drawing/2014/main" id="{4A2A8A2D-4199-447C-847F-4602E8F87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1A5EA-A76E-4DA9-AD41-622A1948A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E75F2-3EE5-4F5D-84A9-461AEDF63ED7}" type="slidenum">
              <a:rPr lang="en-US" smtClean="0"/>
              <a:t>‹#›</a:t>
            </a:fld>
            <a:endParaRPr lang="en-US"/>
          </a:p>
        </p:txBody>
      </p:sp>
    </p:spTree>
    <p:extLst>
      <p:ext uri="{BB962C8B-B14F-4D97-AF65-F5344CB8AC3E}">
        <p14:creationId xmlns:p14="http://schemas.microsoft.com/office/powerpoint/2010/main" val="2675096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2209-BB40-476E-B9E0-934022A16038}"/>
              </a:ext>
            </a:extLst>
          </p:cNvPr>
          <p:cNvSpPr>
            <a:spLocks noGrp="1"/>
          </p:cNvSpPr>
          <p:nvPr>
            <p:ph type="ctrTitle"/>
          </p:nvPr>
        </p:nvSpPr>
        <p:spPr/>
        <p:txBody>
          <a:bodyPr/>
          <a:lstStyle/>
          <a:p>
            <a:br>
              <a:rPr lang="en-US" sz="1800" b="0" i="0" u="none" strike="noStrike" baseline="0" dirty="0">
                <a:solidFill>
                  <a:srgbClr val="000000"/>
                </a:solidFill>
                <a:latin typeface="Bookman Old Style" panose="02050604050505020204" pitchFamily="18" charset="0"/>
              </a:rPr>
            </a:br>
            <a:r>
              <a:rPr lang="en-US" sz="1800" b="0" i="0" u="none" strike="noStrike" baseline="0" dirty="0">
                <a:solidFill>
                  <a:srgbClr val="000000"/>
                </a:solidFill>
                <a:latin typeface="Bookman Old Style" panose="02050604050505020204" pitchFamily="18" charset="0"/>
              </a:rPr>
              <a:t> </a:t>
            </a:r>
            <a:r>
              <a:rPr lang="en-US" sz="3200" b="1" i="0" u="none" strike="noStrike" baseline="0" dirty="0">
                <a:solidFill>
                  <a:srgbClr val="000000"/>
                </a:solidFill>
                <a:latin typeface="Bookman Old Style" panose="02050604050505020204" pitchFamily="18" charset="0"/>
              </a:rPr>
              <a:t>The Battle of Neighborhood</a:t>
            </a:r>
            <a:endParaRPr lang="en-US" sz="3200" b="1" dirty="0"/>
          </a:p>
        </p:txBody>
      </p:sp>
      <p:sp>
        <p:nvSpPr>
          <p:cNvPr id="3" name="Subtitle 2">
            <a:extLst>
              <a:ext uri="{FF2B5EF4-FFF2-40B4-BE49-F238E27FC236}">
                <a16:creationId xmlns:a16="http://schemas.microsoft.com/office/drawing/2014/main" id="{1E1C5338-1376-42FA-9EBD-4D60A32A360E}"/>
              </a:ext>
            </a:extLst>
          </p:cNvPr>
          <p:cNvSpPr>
            <a:spLocks noGrp="1"/>
          </p:cNvSpPr>
          <p:nvPr>
            <p:ph type="subTitle" idx="1"/>
          </p:nvPr>
        </p:nvSpPr>
        <p:spPr/>
        <p:txBody>
          <a:bodyPr/>
          <a:lstStyle/>
          <a:p>
            <a:r>
              <a:rPr lang="en-US" dirty="0"/>
              <a:t>Abdul Mohsen Al-Maskeen</a:t>
            </a:r>
          </a:p>
          <a:p>
            <a:endParaRPr lang="en-US" dirty="0"/>
          </a:p>
          <a:p>
            <a:r>
              <a:rPr lang="en-US" dirty="0"/>
              <a:t>January 31, 2021</a:t>
            </a:r>
          </a:p>
        </p:txBody>
      </p:sp>
    </p:spTree>
    <p:extLst>
      <p:ext uri="{BB962C8B-B14F-4D97-AF65-F5344CB8AC3E}">
        <p14:creationId xmlns:p14="http://schemas.microsoft.com/office/powerpoint/2010/main" val="56803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4060-D89F-4C99-8AFB-C28D088C571B}"/>
              </a:ext>
            </a:extLst>
          </p:cNvPr>
          <p:cNvSpPr>
            <a:spLocks noGrp="1"/>
          </p:cNvSpPr>
          <p:nvPr>
            <p:ph type="title"/>
          </p:nvPr>
        </p:nvSpPr>
        <p:spPr/>
        <p:txBody>
          <a:bodyPr/>
          <a:lstStyle/>
          <a:p>
            <a:r>
              <a:rPr lang="en-US" sz="2800" b="1" dirty="0">
                <a:solidFill>
                  <a:srgbClr val="000000"/>
                </a:solidFill>
                <a:latin typeface="Bookman Old Style" panose="02050604050505020204" pitchFamily="18" charset="0"/>
              </a:rPr>
              <a:t>Methodology –Geocoder Locations</a:t>
            </a:r>
          </a:p>
        </p:txBody>
      </p:sp>
      <p:sp>
        <p:nvSpPr>
          <p:cNvPr id="3" name="Content Placeholder 2">
            <a:extLst>
              <a:ext uri="{FF2B5EF4-FFF2-40B4-BE49-F238E27FC236}">
                <a16:creationId xmlns:a16="http://schemas.microsoft.com/office/drawing/2014/main" id="{55BFA7A3-6C36-42D6-9A21-8E310E76EFA0}"/>
              </a:ext>
            </a:extLst>
          </p:cNvPr>
          <p:cNvSpPr>
            <a:spLocks noGrp="1"/>
          </p:cNvSpPr>
          <p:nvPr>
            <p:ph idx="1"/>
          </p:nvPr>
        </p:nvSpPr>
        <p:spPr>
          <a:xfrm>
            <a:off x="838200" y="1825625"/>
            <a:ext cx="10515600" cy="1038873"/>
          </a:xfrm>
        </p:spPr>
        <p:txBody>
          <a:bodyPr>
            <a:normAutofit/>
          </a:bodyPr>
          <a:lstStyle/>
          <a:p>
            <a:r>
              <a:rPr lang="en-US" sz="2000" b="0" i="0" u="none" strike="noStrike" baseline="0" dirty="0">
                <a:solidFill>
                  <a:srgbClr val="000000"/>
                </a:solidFill>
                <a:latin typeface="Franklin Gothic Book" panose="020B0503020102020204" pitchFamily="34" charset="0"/>
              </a:rPr>
              <a:t>Geopypackage helps to retrieve the location data from any selected area such as neighborhood or borrows.</a:t>
            </a:r>
            <a:endParaRPr lang="en-US" sz="2000" dirty="0"/>
          </a:p>
        </p:txBody>
      </p:sp>
      <p:pic>
        <p:nvPicPr>
          <p:cNvPr id="5" name="Picture 4">
            <a:extLst>
              <a:ext uri="{FF2B5EF4-FFF2-40B4-BE49-F238E27FC236}">
                <a16:creationId xmlns:a16="http://schemas.microsoft.com/office/drawing/2014/main" id="{C9DDBE51-883B-451D-8DD2-1851D0C59406}"/>
              </a:ext>
            </a:extLst>
          </p:cNvPr>
          <p:cNvPicPr>
            <a:picLocks noChangeAspect="1"/>
          </p:cNvPicPr>
          <p:nvPr/>
        </p:nvPicPr>
        <p:blipFill>
          <a:blip r:embed="rId2"/>
          <a:stretch>
            <a:fillRect/>
          </a:stretch>
        </p:blipFill>
        <p:spPr>
          <a:xfrm>
            <a:off x="1289551" y="2999435"/>
            <a:ext cx="8598623" cy="2374998"/>
          </a:xfrm>
          <a:prstGeom prst="rect">
            <a:avLst/>
          </a:prstGeom>
        </p:spPr>
      </p:pic>
    </p:spTree>
    <p:extLst>
      <p:ext uri="{BB962C8B-B14F-4D97-AF65-F5344CB8AC3E}">
        <p14:creationId xmlns:p14="http://schemas.microsoft.com/office/powerpoint/2010/main" val="361086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DE47-BE2E-4209-9A2E-176A171CF22F}"/>
              </a:ext>
            </a:extLst>
          </p:cNvPr>
          <p:cNvSpPr>
            <a:spLocks noGrp="1"/>
          </p:cNvSpPr>
          <p:nvPr>
            <p:ph type="title"/>
          </p:nvPr>
        </p:nvSpPr>
        <p:spPr/>
        <p:txBody>
          <a:bodyPr/>
          <a:lstStyle/>
          <a:p>
            <a:r>
              <a:rPr lang="en-US" sz="2800" b="1" dirty="0">
                <a:solidFill>
                  <a:srgbClr val="000000"/>
                </a:solidFill>
                <a:latin typeface="Bookman Old Style" panose="02050604050505020204" pitchFamily="18" charset="0"/>
              </a:rPr>
              <a:t>Retrieve Geospatial Data</a:t>
            </a:r>
          </a:p>
        </p:txBody>
      </p:sp>
      <p:sp>
        <p:nvSpPr>
          <p:cNvPr id="3" name="Content Placeholder 2">
            <a:extLst>
              <a:ext uri="{FF2B5EF4-FFF2-40B4-BE49-F238E27FC236}">
                <a16:creationId xmlns:a16="http://schemas.microsoft.com/office/drawing/2014/main" id="{8891462D-B245-487A-A9F5-7C7F85DBB81F}"/>
              </a:ext>
            </a:extLst>
          </p:cNvPr>
          <p:cNvSpPr>
            <a:spLocks noGrp="1"/>
          </p:cNvSpPr>
          <p:nvPr>
            <p:ph idx="1"/>
          </p:nvPr>
        </p:nvSpPr>
        <p:spPr>
          <a:xfrm>
            <a:off x="838200" y="1825625"/>
            <a:ext cx="10515600" cy="1132179"/>
          </a:xfrm>
        </p:spPr>
        <p:txBody>
          <a:bodyPr/>
          <a:lstStyle/>
          <a:p>
            <a:r>
              <a:rPr lang="en-US" sz="2000" dirty="0" err="1">
                <a:solidFill>
                  <a:srgbClr val="000000"/>
                </a:solidFill>
                <a:latin typeface="Franklin Gothic Book" panose="020B0503020102020204" pitchFamily="34" charset="0"/>
              </a:rPr>
              <a:t>Geopy</a:t>
            </a:r>
            <a:r>
              <a:rPr lang="en-US" sz="2000" dirty="0">
                <a:solidFill>
                  <a:srgbClr val="000000"/>
                </a:solidFill>
                <a:latin typeface="Franklin Gothic Book" panose="020B0503020102020204" pitchFamily="34" charset="0"/>
              </a:rPr>
              <a:t> package was used to retrieve the location data for neighborhood and boroughs.</a:t>
            </a:r>
          </a:p>
          <a:p>
            <a:endParaRPr lang="en-US" dirty="0"/>
          </a:p>
        </p:txBody>
      </p:sp>
      <p:pic>
        <p:nvPicPr>
          <p:cNvPr id="4" name="Picture 3">
            <a:extLst>
              <a:ext uri="{FF2B5EF4-FFF2-40B4-BE49-F238E27FC236}">
                <a16:creationId xmlns:a16="http://schemas.microsoft.com/office/drawing/2014/main" id="{E2DD18F1-A9F1-434D-98E3-CBB611E73C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60374" y="2957804"/>
            <a:ext cx="7178352" cy="2559932"/>
          </a:xfrm>
          <a:prstGeom prst="rect">
            <a:avLst/>
          </a:prstGeom>
          <a:noFill/>
          <a:ln w="6350">
            <a:solidFill>
              <a:schemeClr val="tx1"/>
            </a:solidFill>
          </a:ln>
        </p:spPr>
      </p:pic>
    </p:spTree>
    <p:extLst>
      <p:ext uri="{BB962C8B-B14F-4D97-AF65-F5344CB8AC3E}">
        <p14:creationId xmlns:p14="http://schemas.microsoft.com/office/powerpoint/2010/main" val="208813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9E9F-C3D9-4BEC-A0A3-107FF4043596}"/>
              </a:ext>
            </a:extLst>
          </p:cNvPr>
          <p:cNvSpPr>
            <a:spLocks noGrp="1"/>
          </p:cNvSpPr>
          <p:nvPr>
            <p:ph type="title"/>
          </p:nvPr>
        </p:nvSpPr>
        <p:spPr/>
        <p:txBody>
          <a:bodyPr/>
          <a:lstStyle/>
          <a:p>
            <a:r>
              <a:rPr lang="en-US" sz="2800" b="1" dirty="0">
                <a:solidFill>
                  <a:srgbClr val="000000"/>
                </a:solidFill>
                <a:latin typeface="Bookman Old Style" panose="02050604050505020204" pitchFamily="18" charset="0"/>
              </a:rPr>
              <a:t>Thai Restaurants for each Borough in New York City</a:t>
            </a:r>
          </a:p>
        </p:txBody>
      </p:sp>
      <p:pic>
        <p:nvPicPr>
          <p:cNvPr id="4" name="Picture 3">
            <a:extLst>
              <a:ext uri="{FF2B5EF4-FFF2-40B4-BE49-F238E27FC236}">
                <a16:creationId xmlns:a16="http://schemas.microsoft.com/office/drawing/2014/main" id="{3DE85553-1A0A-4871-B040-EE6F011CAC9C}"/>
              </a:ext>
            </a:extLst>
          </p:cNvPr>
          <p:cNvPicPr/>
          <p:nvPr/>
        </p:nvPicPr>
        <p:blipFill>
          <a:blip r:embed="rId2"/>
          <a:stretch>
            <a:fillRect/>
          </a:stretch>
        </p:blipFill>
        <p:spPr>
          <a:xfrm>
            <a:off x="1108340" y="1374146"/>
            <a:ext cx="7926402" cy="1527675"/>
          </a:xfrm>
          <a:prstGeom prst="rect">
            <a:avLst/>
          </a:prstGeom>
          <a:noFill/>
          <a:ln w="6350">
            <a:solidFill>
              <a:schemeClr val="tx1"/>
            </a:solidFill>
          </a:ln>
        </p:spPr>
      </p:pic>
      <p:pic>
        <p:nvPicPr>
          <p:cNvPr id="5" name="Picture 4">
            <a:extLst>
              <a:ext uri="{FF2B5EF4-FFF2-40B4-BE49-F238E27FC236}">
                <a16:creationId xmlns:a16="http://schemas.microsoft.com/office/drawing/2014/main" id="{A0B42674-137F-451C-A271-AB0157632B65}"/>
              </a:ext>
            </a:extLst>
          </p:cNvPr>
          <p:cNvPicPr/>
          <p:nvPr/>
        </p:nvPicPr>
        <p:blipFill>
          <a:blip r:embed="rId3"/>
          <a:stretch>
            <a:fillRect/>
          </a:stretch>
        </p:blipFill>
        <p:spPr>
          <a:xfrm>
            <a:off x="2322119" y="3041780"/>
            <a:ext cx="5498844" cy="3349690"/>
          </a:xfrm>
          <a:prstGeom prst="rect">
            <a:avLst/>
          </a:prstGeom>
          <a:noFill/>
          <a:ln w="6350">
            <a:solidFill>
              <a:schemeClr val="tx1"/>
            </a:solidFill>
          </a:ln>
        </p:spPr>
      </p:pic>
    </p:spTree>
    <p:extLst>
      <p:ext uri="{BB962C8B-B14F-4D97-AF65-F5344CB8AC3E}">
        <p14:creationId xmlns:p14="http://schemas.microsoft.com/office/powerpoint/2010/main" val="2362890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BD50-6954-42DD-A796-F36394442914}"/>
              </a:ext>
            </a:extLst>
          </p:cNvPr>
          <p:cNvSpPr>
            <a:spLocks noGrp="1"/>
          </p:cNvSpPr>
          <p:nvPr>
            <p:ph type="title"/>
          </p:nvPr>
        </p:nvSpPr>
        <p:spPr/>
        <p:txBody>
          <a:bodyPr>
            <a:normAutofit/>
          </a:bodyPr>
          <a:lstStyle/>
          <a:p>
            <a:r>
              <a:rPr lang="en-US" sz="2800" b="1" dirty="0">
                <a:solidFill>
                  <a:srgbClr val="000000"/>
                </a:solidFill>
                <a:latin typeface="Bookman Old Style" panose="02050604050505020204" pitchFamily="18" charset="0"/>
              </a:rPr>
              <a:t>Average Rating of Thai restaurants for each Borough</a:t>
            </a:r>
          </a:p>
        </p:txBody>
      </p:sp>
      <p:pic>
        <p:nvPicPr>
          <p:cNvPr id="4" name="Picture 3">
            <a:extLst>
              <a:ext uri="{FF2B5EF4-FFF2-40B4-BE49-F238E27FC236}">
                <a16:creationId xmlns:a16="http://schemas.microsoft.com/office/drawing/2014/main" id="{914F1A46-239C-4B45-9203-6B559EB53BE4}"/>
              </a:ext>
            </a:extLst>
          </p:cNvPr>
          <p:cNvPicPr/>
          <p:nvPr/>
        </p:nvPicPr>
        <p:blipFill>
          <a:blip r:embed="rId2"/>
          <a:stretch>
            <a:fillRect/>
          </a:stretch>
        </p:blipFill>
        <p:spPr>
          <a:xfrm>
            <a:off x="2121857" y="1392108"/>
            <a:ext cx="6749051" cy="1738312"/>
          </a:xfrm>
          <a:prstGeom prst="rect">
            <a:avLst/>
          </a:prstGeom>
          <a:noFill/>
          <a:ln w="6350">
            <a:solidFill>
              <a:schemeClr val="tx1"/>
            </a:solidFill>
          </a:ln>
        </p:spPr>
      </p:pic>
      <p:pic>
        <p:nvPicPr>
          <p:cNvPr id="5" name="Picture 4">
            <a:extLst>
              <a:ext uri="{FF2B5EF4-FFF2-40B4-BE49-F238E27FC236}">
                <a16:creationId xmlns:a16="http://schemas.microsoft.com/office/drawing/2014/main" id="{4C4BCE4B-70C8-47E3-92FE-A4EFFFD23D60}"/>
              </a:ext>
            </a:extLst>
          </p:cNvPr>
          <p:cNvPicPr/>
          <p:nvPr/>
        </p:nvPicPr>
        <p:blipFill>
          <a:blip r:embed="rId3"/>
          <a:stretch>
            <a:fillRect/>
          </a:stretch>
        </p:blipFill>
        <p:spPr>
          <a:xfrm>
            <a:off x="2996350" y="3234197"/>
            <a:ext cx="4888017" cy="3258678"/>
          </a:xfrm>
          <a:prstGeom prst="rect">
            <a:avLst/>
          </a:prstGeom>
          <a:noFill/>
          <a:ln w="6350">
            <a:solidFill>
              <a:schemeClr val="tx1"/>
            </a:solidFill>
          </a:ln>
        </p:spPr>
      </p:pic>
    </p:spTree>
    <p:extLst>
      <p:ext uri="{BB962C8B-B14F-4D97-AF65-F5344CB8AC3E}">
        <p14:creationId xmlns:p14="http://schemas.microsoft.com/office/powerpoint/2010/main" val="53629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E64E-F40C-4E40-9B10-A06CD90111B7}"/>
              </a:ext>
            </a:extLst>
          </p:cNvPr>
          <p:cNvSpPr>
            <a:spLocks noGrp="1"/>
          </p:cNvSpPr>
          <p:nvPr>
            <p:ph type="title"/>
          </p:nvPr>
        </p:nvSpPr>
        <p:spPr>
          <a:xfrm>
            <a:off x="735564" y="253158"/>
            <a:ext cx="10515600" cy="859469"/>
          </a:xfrm>
        </p:spPr>
        <p:txBody>
          <a:bodyPr/>
          <a:lstStyle/>
          <a:p>
            <a:r>
              <a:rPr lang="en-US" sz="2800" b="1" dirty="0">
                <a:solidFill>
                  <a:srgbClr val="000000"/>
                </a:solidFill>
                <a:latin typeface="Bookman Old Style" panose="02050604050505020204" pitchFamily="18" charset="0"/>
              </a:rPr>
              <a:t>Mapping and Data Visualization </a:t>
            </a:r>
          </a:p>
        </p:txBody>
      </p:sp>
      <p:pic>
        <p:nvPicPr>
          <p:cNvPr id="4" name="Picture 3">
            <a:extLst>
              <a:ext uri="{FF2B5EF4-FFF2-40B4-BE49-F238E27FC236}">
                <a16:creationId xmlns:a16="http://schemas.microsoft.com/office/drawing/2014/main" id="{A3426869-2DDB-4B02-A6E2-5090C693474F}"/>
              </a:ext>
            </a:extLst>
          </p:cNvPr>
          <p:cNvPicPr/>
          <p:nvPr/>
        </p:nvPicPr>
        <p:blipFill>
          <a:blip r:embed="rId2"/>
          <a:stretch>
            <a:fillRect/>
          </a:stretch>
        </p:blipFill>
        <p:spPr>
          <a:xfrm>
            <a:off x="1851924" y="1112627"/>
            <a:ext cx="6589165" cy="2171749"/>
          </a:xfrm>
          <a:prstGeom prst="rect">
            <a:avLst/>
          </a:prstGeom>
          <a:noFill/>
          <a:ln w="6350">
            <a:solidFill>
              <a:schemeClr val="tx1"/>
            </a:solidFill>
          </a:ln>
        </p:spPr>
      </p:pic>
      <p:pic>
        <p:nvPicPr>
          <p:cNvPr id="5" name="Picture 4">
            <a:extLst>
              <a:ext uri="{FF2B5EF4-FFF2-40B4-BE49-F238E27FC236}">
                <a16:creationId xmlns:a16="http://schemas.microsoft.com/office/drawing/2014/main" id="{4620432F-6C4A-4B40-A8A5-1D6F034A5323}"/>
              </a:ext>
            </a:extLst>
          </p:cNvPr>
          <p:cNvPicPr/>
          <p:nvPr/>
        </p:nvPicPr>
        <p:blipFill>
          <a:blip r:embed="rId3"/>
          <a:stretch>
            <a:fillRect/>
          </a:stretch>
        </p:blipFill>
        <p:spPr>
          <a:xfrm>
            <a:off x="1851924" y="3353901"/>
            <a:ext cx="6592280" cy="3213819"/>
          </a:xfrm>
          <a:prstGeom prst="rect">
            <a:avLst/>
          </a:prstGeom>
          <a:noFill/>
          <a:ln w="6350">
            <a:solidFill>
              <a:schemeClr val="tx1"/>
            </a:solidFill>
          </a:ln>
        </p:spPr>
      </p:pic>
    </p:spTree>
    <p:extLst>
      <p:ext uri="{BB962C8B-B14F-4D97-AF65-F5344CB8AC3E}">
        <p14:creationId xmlns:p14="http://schemas.microsoft.com/office/powerpoint/2010/main" val="149632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A565-8926-41E3-8344-2145FCDA8027}"/>
              </a:ext>
            </a:extLst>
          </p:cNvPr>
          <p:cNvSpPr>
            <a:spLocks noGrp="1"/>
          </p:cNvSpPr>
          <p:nvPr>
            <p:ph type="title"/>
          </p:nvPr>
        </p:nvSpPr>
        <p:spPr>
          <a:xfrm>
            <a:off x="838200" y="500062"/>
            <a:ext cx="10515600" cy="1325563"/>
          </a:xfrm>
        </p:spPr>
        <p:txBody>
          <a:bodyPr/>
          <a:lstStyle/>
          <a:p>
            <a:r>
              <a:rPr lang="en-US" sz="2800" b="1" dirty="0">
                <a:solidFill>
                  <a:srgbClr val="000000"/>
                </a:solidFill>
                <a:latin typeface="Bookman Old Style" panose="02050604050505020204" pitchFamily="18" charset="0"/>
              </a:rPr>
              <a:t>Results</a:t>
            </a:r>
          </a:p>
        </p:txBody>
      </p:sp>
      <p:sp>
        <p:nvSpPr>
          <p:cNvPr id="3" name="Content Placeholder 2">
            <a:extLst>
              <a:ext uri="{FF2B5EF4-FFF2-40B4-BE49-F238E27FC236}">
                <a16:creationId xmlns:a16="http://schemas.microsoft.com/office/drawing/2014/main" id="{15209981-FD4A-419D-BC13-4708B832AE31}"/>
              </a:ext>
            </a:extLst>
          </p:cNvPr>
          <p:cNvSpPr>
            <a:spLocks noGrp="1"/>
          </p:cNvSpPr>
          <p:nvPr>
            <p:ph idx="1"/>
          </p:nvPr>
        </p:nvSpPr>
        <p:spPr/>
        <p:txBody>
          <a:bodyPr/>
          <a:lstStyle/>
          <a:p>
            <a:pPr algn="l"/>
            <a:endParaRPr lang="en-US" sz="1800" b="0" i="0" u="none" strike="noStrike" baseline="0" dirty="0">
              <a:solidFill>
                <a:srgbClr val="000000"/>
              </a:solidFill>
              <a:latin typeface="Franklin Gothic Book" panose="020B0503020102020204" pitchFamily="34" charset="0"/>
            </a:endParaRPr>
          </a:p>
          <a:p>
            <a:r>
              <a:rPr lang="en-US" sz="1800" b="0" i="0" u="none" strike="noStrike" baseline="0" dirty="0">
                <a:solidFill>
                  <a:srgbClr val="000000"/>
                </a:solidFill>
                <a:latin typeface="Franklin Gothic Book" panose="020B0503020102020204" pitchFamily="34" charset="0"/>
              </a:rPr>
              <a:t>Data science methodology proved effective in recommending areas for opening a Thai </a:t>
            </a:r>
            <a:r>
              <a:rPr lang="en-US" sz="1800" b="0" i="0" u="none" strike="noStrike" baseline="0" dirty="0" err="1">
                <a:solidFill>
                  <a:srgbClr val="000000"/>
                </a:solidFill>
                <a:latin typeface="Franklin Gothic Book" panose="020B0503020102020204" pitchFamily="34" charset="0"/>
              </a:rPr>
              <a:t>Resturant</a:t>
            </a:r>
            <a:r>
              <a:rPr lang="en-US" sz="1800" b="0" i="0" u="none" strike="noStrike" baseline="0" dirty="0">
                <a:solidFill>
                  <a:srgbClr val="000000"/>
                </a:solidFill>
                <a:latin typeface="Franklin Gothic Book" panose="020B0503020102020204" pitchFamily="34" charset="0"/>
              </a:rPr>
              <a:t> with high probability of good return on investment.</a:t>
            </a:r>
          </a:p>
          <a:p>
            <a:r>
              <a:rPr lang="en-US" sz="1800" b="0" i="0" u="none" strike="noStrike" baseline="0" dirty="0">
                <a:solidFill>
                  <a:srgbClr val="000000"/>
                </a:solidFill>
                <a:latin typeface="Franklin Gothic Book" panose="020B0503020102020204" pitchFamily="34" charset="0"/>
              </a:rPr>
              <a:t>The exercise showed how data can be scraped from a website and used in python environment for data analysis, visualization and applying machine learning</a:t>
            </a:r>
          </a:p>
          <a:p>
            <a:r>
              <a:rPr lang="en-US" sz="1800" b="0" i="0" u="none" strike="noStrike" baseline="0" dirty="0">
                <a:solidFill>
                  <a:srgbClr val="000000"/>
                </a:solidFill>
                <a:latin typeface="Franklin Gothic Book" panose="020B0503020102020204" pitchFamily="34" charset="0"/>
              </a:rPr>
              <a:t>Data visualization provided excellent methods of graphically representing the data and using seaborn library and geospatial data was effectively visualized using the folium library.</a:t>
            </a:r>
          </a:p>
          <a:p>
            <a:pPr marL="0" indent="0">
              <a:buNone/>
            </a:pPr>
            <a:endParaRPr lang="en-US" dirty="0"/>
          </a:p>
        </p:txBody>
      </p:sp>
    </p:spTree>
    <p:extLst>
      <p:ext uri="{BB962C8B-B14F-4D97-AF65-F5344CB8AC3E}">
        <p14:creationId xmlns:p14="http://schemas.microsoft.com/office/powerpoint/2010/main" val="131512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E4FD-B3BA-4E59-9BF9-01733F5207FA}"/>
              </a:ext>
            </a:extLst>
          </p:cNvPr>
          <p:cNvSpPr>
            <a:spLocks noGrp="1"/>
          </p:cNvSpPr>
          <p:nvPr>
            <p:ph type="title"/>
          </p:nvPr>
        </p:nvSpPr>
        <p:spPr/>
        <p:txBody>
          <a:bodyPr>
            <a:normAutofit fontScale="90000"/>
          </a:bodyPr>
          <a:lstStyle/>
          <a:p>
            <a:r>
              <a:rPr lang="en-US" sz="2800" b="1" dirty="0">
                <a:solidFill>
                  <a:srgbClr val="000000"/>
                </a:solidFill>
                <a:latin typeface="Bookman Old Style" panose="02050604050505020204" pitchFamily="18" charset="0"/>
              </a:rPr>
              <a:t>Discussion</a:t>
            </a:r>
            <a:br>
              <a:rPr lang="en-US" sz="1800" b="0" i="0" u="none" strike="noStrike" baseline="0" dirty="0">
                <a:solidFill>
                  <a:srgbClr val="000000"/>
                </a:solidFill>
                <a:latin typeface="Bookman Old Style" panose="02050604050505020204" pitchFamily="18" charset="0"/>
              </a:rPr>
            </a:br>
            <a:br>
              <a:rPr lang="en-US" sz="1800" b="0" i="0" u="none" strike="noStrike" baseline="0" dirty="0">
                <a:solidFill>
                  <a:srgbClr val="000000"/>
                </a:solidFill>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6F18304A-E4A9-4641-AC23-63522073AEA2}"/>
              </a:ext>
            </a:extLst>
          </p:cNvPr>
          <p:cNvSpPr>
            <a:spLocks noGrp="1"/>
          </p:cNvSpPr>
          <p:nvPr>
            <p:ph idx="1"/>
          </p:nvPr>
        </p:nvSpPr>
        <p:spPr/>
        <p:txBody>
          <a:bodyPr/>
          <a:lstStyle/>
          <a:p>
            <a:pPr algn="l"/>
            <a:endParaRPr lang="en-US" sz="1800" b="0" i="0" u="none" strike="noStrike" baseline="0" dirty="0">
              <a:solidFill>
                <a:srgbClr val="000000"/>
              </a:solidFill>
              <a:latin typeface="Franklin Gothic Book" panose="020B0503020102020204" pitchFamily="34" charset="0"/>
            </a:endParaRPr>
          </a:p>
          <a:p>
            <a:r>
              <a:rPr lang="en-US" sz="1800" b="0" i="0" u="none" strike="noStrike" baseline="0" dirty="0">
                <a:solidFill>
                  <a:srgbClr val="000000"/>
                </a:solidFill>
                <a:latin typeface="Franklin Gothic Book" panose="020B0503020102020204" pitchFamily="34" charset="0"/>
              </a:rPr>
              <a:t>There is room for the improvement as other features such as restaurant ratings, areas with best tips and user likes from foursquare would provide more data and better clustering based on multi-attribute analysis and clustering. </a:t>
            </a:r>
          </a:p>
          <a:p>
            <a:r>
              <a:rPr lang="en-US" sz="1800" b="0" i="0" u="none" strike="noStrike" baseline="0" dirty="0">
                <a:solidFill>
                  <a:srgbClr val="000000"/>
                </a:solidFill>
                <a:latin typeface="Franklin Gothic Book" panose="020B0503020102020204" pitchFamily="34" charset="0"/>
              </a:rPr>
              <a:t>The exercise showcased the power of data science methodology and practice as recommender  system  and in visualization and data wrangling domains</a:t>
            </a:r>
          </a:p>
          <a:p>
            <a:pPr marL="0" indent="0">
              <a:buNone/>
            </a:pPr>
            <a:endParaRPr lang="en-US" dirty="0"/>
          </a:p>
        </p:txBody>
      </p:sp>
    </p:spTree>
    <p:extLst>
      <p:ext uri="{BB962C8B-B14F-4D97-AF65-F5344CB8AC3E}">
        <p14:creationId xmlns:p14="http://schemas.microsoft.com/office/powerpoint/2010/main" val="1473579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0681-911A-4E0E-8724-6C4238F239E6}"/>
              </a:ext>
            </a:extLst>
          </p:cNvPr>
          <p:cNvSpPr>
            <a:spLocks noGrp="1"/>
          </p:cNvSpPr>
          <p:nvPr>
            <p:ph type="title"/>
          </p:nvPr>
        </p:nvSpPr>
        <p:spPr/>
        <p:txBody>
          <a:bodyPr/>
          <a:lstStyle/>
          <a:p>
            <a:r>
              <a:rPr lang="en-US" sz="2500" b="1" dirty="0">
                <a:solidFill>
                  <a:srgbClr val="000000"/>
                </a:solidFill>
                <a:latin typeface="Bookman Old Style" panose="02050604050505020204" pitchFamily="18" charset="0"/>
              </a:rPr>
              <a:t>Conclusion</a:t>
            </a:r>
          </a:p>
        </p:txBody>
      </p:sp>
      <p:sp>
        <p:nvSpPr>
          <p:cNvPr id="3" name="Content Placeholder 2">
            <a:extLst>
              <a:ext uri="{FF2B5EF4-FFF2-40B4-BE49-F238E27FC236}">
                <a16:creationId xmlns:a16="http://schemas.microsoft.com/office/drawing/2014/main" id="{57D235BB-F9B0-427A-BE8D-699869CE2D39}"/>
              </a:ext>
            </a:extLst>
          </p:cNvPr>
          <p:cNvSpPr>
            <a:spLocks noGrp="1"/>
          </p:cNvSpPr>
          <p:nvPr>
            <p:ph idx="1"/>
          </p:nvPr>
        </p:nvSpPr>
        <p:spPr/>
        <p:txBody>
          <a:bodyPr/>
          <a:lstStyle/>
          <a:p>
            <a:pPr marL="0" indent="0" algn="l">
              <a:buNone/>
            </a:pPr>
            <a:endParaRPr lang="en-US" sz="1800" b="0" i="0" u="none" strike="noStrike" baseline="0" dirty="0">
              <a:solidFill>
                <a:srgbClr val="000000"/>
              </a:solidFill>
              <a:latin typeface="Franklin Gothic Book" panose="020B0503020102020204" pitchFamily="34" charset="0"/>
            </a:endParaRPr>
          </a:p>
          <a:p>
            <a:r>
              <a:rPr lang="en-US" sz="1800" b="0" i="0" u="none" strike="noStrike" baseline="0" dirty="0">
                <a:solidFill>
                  <a:srgbClr val="000000"/>
                </a:solidFill>
                <a:latin typeface="Franklin Gothic Book" panose="020B0503020102020204" pitchFamily="34" charset="0"/>
              </a:rPr>
              <a:t>The exercise provided good opportunity to help recommend a best place / places for opening a restaurant in Manhattan, New </a:t>
            </a:r>
            <a:r>
              <a:rPr lang="en-US" sz="1800" dirty="0">
                <a:solidFill>
                  <a:srgbClr val="000000"/>
                </a:solidFill>
                <a:latin typeface="Franklin Gothic Book" panose="020B0503020102020204" pitchFamily="34" charset="0"/>
              </a:rPr>
              <a:t>Y</a:t>
            </a:r>
            <a:r>
              <a:rPr lang="en-US" sz="1800" b="0" i="0" u="none" strike="noStrike" baseline="0" dirty="0">
                <a:solidFill>
                  <a:srgbClr val="000000"/>
                </a:solidFill>
                <a:latin typeface="Franklin Gothic Book" panose="020B0503020102020204" pitchFamily="34" charset="0"/>
              </a:rPr>
              <a:t>ork. This methodology can be applied to variety of similar problems requiring clustering and recommendations using unsupervised machine learning. </a:t>
            </a:r>
          </a:p>
          <a:p>
            <a:r>
              <a:rPr lang="en-US" sz="1800" b="0" i="0" u="none" strike="noStrike" baseline="0" dirty="0">
                <a:solidFill>
                  <a:srgbClr val="000000"/>
                </a:solidFill>
                <a:latin typeface="Franklin Gothic Book" panose="020B0503020102020204" pitchFamily="34" charset="0"/>
              </a:rPr>
              <a:t>We were able to predict the best location to start Thai restaurant while ensuring the high rate of return and safe investment. </a:t>
            </a:r>
          </a:p>
          <a:p>
            <a:pPr marL="0" indent="0">
              <a:buNone/>
            </a:pPr>
            <a:endParaRPr lang="en-US" dirty="0"/>
          </a:p>
        </p:txBody>
      </p:sp>
    </p:spTree>
    <p:extLst>
      <p:ext uri="{BB962C8B-B14F-4D97-AF65-F5344CB8AC3E}">
        <p14:creationId xmlns:p14="http://schemas.microsoft.com/office/powerpoint/2010/main" val="281423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6BCF-7123-4A29-B1F6-6D069800A74B}"/>
              </a:ext>
            </a:extLst>
          </p:cNvPr>
          <p:cNvSpPr>
            <a:spLocks noGrp="1"/>
          </p:cNvSpPr>
          <p:nvPr>
            <p:ph type="title"/>
          </p:nvPr>
        </p:nvSpPr>
        <p:spPr>
          <a:xfrm>
            <a:off x="754225" y="2903051"/>
            <a:ext cx="10515600" cy="1930206"/>
          </a:xfrm>
        </p:spPr>
        <p:txBody>
          <a:bodyPr>
            <a:normAutofit/>
          </a:bodyPr>
          <a:lstStyle/>
          <a:p>
            <a:pPr algn="ctr"/>
            <a:r>
              <a:rPr lang="en-US" sz="2500" b="1" dirty="0">
                <a:solidFill>
                  <a:srgbClr val="000000"/>
                </a:solidFill>
                <a:latin typeface="Bookman Old Style" panose="02050604050505020204" pitchFamily="18" charset="0"/>
              </a:rPr>
              <a:t>END</a:t>
            </a:r>
            <a:br>
              <a:rPr lang="en-US" sz="2500" b="1" dirty="0">
                <a:solidFill>
                  <a:srgbClr val="000000"/>
                </a:solidFill>
                <a:latin typeface="Bookman Old Style" panose="02050604050505020204" pitchFamily="18" charset="0"/>
              </a:rPr>
            </a:br>
            <a:br>
              <a:rPr lang="en-US" sz="2500" b="1" dirty="0">
                <a:solidFill>
                  <a:srgbClr val="000000"/>
                </a:solidFill>
                <a:latin typeface="Bookman Old Style" panose="02050604050505020204" pitchFamily="18" charset="0"/>
              </a:rPr>
            </a:br>
            <a:br>
              <a:rPr lang="en-US" sz="2500" b="1" dirty="0">
                <a:solidFill>
                  <a:srgbClr val="000000"/>
                </a:solidFill>
                <a:latin typeface="Bookman Old Style" panose="02050604050505020204" pitchFamily="18" charset="0"/>
              </a:rPr>
            </a:br>
            <a:r>
              <a:rPr lang="en-US" sz="1800" b="1" dirty="0">
                <a:solidFill>
                  <a:srgbClr val="000000"/>
                </a:solidFill>
                <a:latin typeface="Bookman Old Style" panose="02050604050505020204" pitchFamily="18" charset="0"/>
              </a:rPr>
              <a:t>Abdul Mohsen Al-</a:t>
            </a:r>
            <a:r>
              <a:rPr lang="en-US" sz="1800" b="1" dirty="0" err="1">
                <a:solidFill>
                  <a:srgbClr val="000000"/>
                </a:solidFill>
                <a:latin typeface="Bookman Old Style" panose="02050604050505020204" pitchFamily="18" charset="0"/>
              </a:rPr>
              <a:t>Maskeen</a:t>
            </a:r>
            <a:br>
              <a:rPr lang="en-US" sz="1800" b="1" dirty="0">
                <a:solidFill>
                  <a:srgbClr val="000000"/>
                </a:solidFill>
                <a:latin typeface="Bookman Old Style" panose="02050604050505020204" pitchFamily="18" charset="0"/>
              </a:rPr>
            </a:br>
            <a:r>
              <a:rPr lang="en-US" sz="1800" b="1" dirty="0">
                <a:solidFill>
                  <a:srgbClr val="000000"/>
                </a:solidFill>
                <a:latin typeface="Bookman Old Style" panose="02050604050505020204" pitchFamily="18" charset="0"/>
              </a:rPr>
              <a:t>January 2021</a:t>
            </a:r>
          </a:p>
        </p:txBody>
      </p:sp>
    </p:spTree>
    <p:extLst>
      <p:ext uri="{BB962C8B-B14F-4D97-AF65-F5344CB8AC3E}">
        <p14:creationId xmlns:p14="http://schemas.microsoft.com/office/powerpoint/2010/main" val="306000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D4EBE-AFE3-4097-B25B-B63D96D6690A}"/>
              </a:ext>
            </a:extLst>
          </p:cNvPr>
          <p:cNvSpPr>
            <a:spLocks noGrp="1"/>
          </p:cNvSpPr>
          <p:nvPr>
            <p:ph type="title"/>
          </p:nvPr>
        </p:nvSpPr>
        <p:spPr/>
        <p:txBody>
          <a:bodyPr>
            <a:normAutofit/>
          </a:bodyPr>
          <a:lstStyle/>
          <a:p>
            <a:r>
              <a:rPr lang="en-US" sz="2800" b="1" i="0" u="none" strike="noStrike" baseline="0" dirty="0">
                <a:solidFill>
                  <a:srgbClr val="000000"/>
                </a:solidFill>
                <a:latin typeface="Bookman Old Style" panose="02050604050505020204" pitchFamily="18" charset="0"/>
              </a:rPr>
              <a:t>Introduction</a:t>
            </a:r>
            <a:endParaRPr lang="en-US" sz="2800" b="1" dirty="0"/>
          </a:p>
        </p:txBody>
      </p:sp>
      <p:sp>
        <p:nvSpPr>
          <p:cNvPr id="3" name="Content Placeholder 2">
            <a:extLst>
              <a:ext uri="{FF2B5EF4-FFF2-40B4-BE49-F238E27FC236}">
                <a16:creationId xmlns:a16="http://schemas.microsoft.com/office/drawing/2014/main" id="{E37BA3D2-9807-40DA-AC47-460EF7D46263}"/>
              </a:ext>
            </a:extLst>
          </p:cNvPr>
          <p:cNvSpPr>
            <a:spLocks noGrp="1"/>
          </p:cNvSpPr>
          <p:nvPr>
            <p:ph idx="1"/>
          </p:nvPr>
        </p:nvSpPr>
        <p:spPr/>
        <p:txBody>
          <a:bodyPr>
            <a:normAutofit fontScale="85000" lnSpcReduction="10000"/>
          </a:bodyPr>
          <a:lstStyle/>
          <a:p>
            <a:pPr>
              <a:lnSpc>
                <a:spcPct val="107000"/>
              </a:lnSpc>
              <a:spcBef>
                <a:spcPts val="0"/>
              </a:spcBef>
            </a:pPr>
            <a:r>
              <a:rPr lang="en-US" sz="1900" dirty="0">
                <a:latin typeface="Calibri" panose="020F0502020204030204" pitchFamily="34" charset="0"/>
                <a:cs typeface="Times New Roman" panose="02020603050405020304" pitchFamily="18" charset="0"/>
              </a:rPr>
              <a:t>The City of New York, is the most populous city in the United States. With an estimated 2018 population of 8,398,748 distributed over a land area of about 302.6 square miles (784 km2), New York is also the most densely populated major city in the United States. It started accepting immigrants in 19th century and have since became a melting pot of the diverse languages, people and cultures. In 2019, it was estimated to have a population of 8.3 million which live in 5 main boroughs namely Brooklyn, Bronx, Manhattan, Queens and Staten Island.</a:t>
            </a:r>
          </a:p>
          <a:p>
            <a:pPr>
              <a:lnSpc>
                <a:spcPct val="107000"/>
              </a:lnSpc>
              <a:spcBef>
                <a:spcPts val="0"/>
              </a:spcBef>
            </a:pPr>
            <a:endParaRPr lang="en-US" sz="1900" dirty="0">
              <a:latin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900" dirty="0">
                <a:latin typeface="Calibri" panose="020F0502020204030204" pitchFamily="34" charset="0"/>
                <a:cs typeface="Times New Roman" panose="02020603050405020304" pitchFamily="18" charset="0"/>
              </a:rPr>
              <a:t>New York is a very busy city, both in terms of its population and tourists. As per the data of 2019, the populations of Asians American is more than a million, which is about 12 % of the population of New York city. Add to it the people from subcontinent i.e. India, Bangladesh and Pakistan, Silence and Nepal and you have a very large Asian and south east Asian population that has come to New York for studying, jobs and businesses.</a:t>
            </a:r>
          </a:p>
          <a:p>
            <a:pPr>
              <a:lnSpc>
                <a:spcPct val="107000"/>
              </a:lnSpc>
              <a:spcBef>
                <a:spcPts val="0"/>
              </a:spcBef>
            </a:pPr>
            <a:r>
              <a:rPr lang="en-US" sz="1900" dirty="0">
                <a:latin typeface="Calibri" panose="020F0502020204030204" pitchFamily="34" charset="0"/>
                <a:cs typeface="Times New Roman" panose="02020603050405020304" pitchFamily="18" charset="0"/>
              </a:rPr>
              <a:t>A global power city, New York City has been described as the cultural, financial and media capital of the world, and exerts a significant impact upon commerce, entertainment, research, technology, education, politics, tourism, art, fashion, and sports.</a:t>
            </a:r>
          </a:p>
          <a:p>
            <a:pPr marL="0" indent="0">
              <a:lnSpc>
                <a:spcPct val="107000"/>
              </a:lnSpc>
              <a:spcBef>
                <a:spcPts val="0"/>
              </a:spcBef>
              <a:buNone/>
            </a:pPr>
            <a:endParaRPr lang="en-US" sz="1900" dirty="0">
              <a:latin typeface="Calibri" panose="020F0502020204030204" pitchFamily="34" charset="0"/>
              <a:cs typeface="Times New Roman" panose="02020603050405020304" pitchFamily="18" charset="0"/>
            </a:endParaRPr>
          </a:p>
          <a:p>
            <a:pPr>
              <a:lnSpc>
                <a:spcPct val="107000"/>
              </a:lnSpc>
              <a:spcBef>
                <a:spcPts val="0"/>
              </a:spcBef>
            </a:pPr>
            <a:r>
              <a:rPr lang="en-US" sz="1900" dirty="0">
                <a:latin typeface="Calibri" panose="020F0502020204030204" pitchFamily="34" charset="0"/>
                <a:cs typeface="Times New Roman" panose="02020603050405020304" pitchFamily="18" charset="0"/>
              </a:rPr>
              <a:t>This information shall be useful for anyone who is doing business in New York especially in food restaurants. It shall also be useful for professionals who are looking to change jobs within New York.</a:t>
            </a:r>
          </a:p>
          <a:p>
            <a:endParaRPr lang="en-US" dirty="0"/>
          </a:p>
        </p:txBody>
      </p:sp>
    </p:spTree>
    <p:extLst>
      <p:ext uri="{BB962C8B-B14F-4D97-AF65-F5344CB8AC3E}">
        <p14:creationId xmlns:p14="http://schemas.microsoft.com/office/powerpoint/2010/main" val="331894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BE75-6BF4-4AFA-A47A-62EF1CD9F5A4}"/>
              </a:ext>
            </a:extLst>
          </p:cNvPr>
          <p:cNvSpPr>
            <a:spLocks noGrp="1"/>
          </p:cNvSpPr>
          <p:nvPr>
            <p:ph type="title"/>
          </p:nvPr>
        </p:nvSpPr>
        <p:spPr/>
        <p:txBody>
          <a:bodyPr/>
          <a:lstStyle/>
          <a:p>
            <a:r>
              <a:rPr lang="en-US" sz="2800" b="1" dirty="0">
                <a:solidFill>
                  <a:srgbClr val="000000"/>
                </a:solidFill>
                <a:latin typeface="Bookman Old Style" panose="02050604050505020204" pitchFamily="18" charset="0"/>
              </a:rPr>
              <a:t>Business Problem Description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21A6CC6-F3F8-419B-AA9F-1B426A86BAC6}"/>
              </a:ext>
            </a:extLst>
          </p:cNvPr>
          <p:cNvSpPr>
            <a:spLocks noGrp="1"/>
          </p:cNvSpPr>
          <p:nvPr>
            <p:ph idx="1"/>
          </p:nvPr>
        </p:nvSpPr>
        <p:spPr>
          <a:xfrm>
            <a:off x="838200" y="1253331"/>
            <a:ext cx="10515600" cy="5399396"/>
          </a:xfrm>
        </p:spPr>
        <p:txBody>
          <a:bodyPr>
            <a:normAutofit/>
          </a:bodyPr>
          <a:lstStyle/>
          <a:p>
            <a:pPr marL="0" marR="0" indent="0">
              <a:lnSpc>
                <a:spcPct val="107000"/>
              </a:lnSpc>
              <a:spcBef>
                <a:spcPts val="0"/>
              </a:spcBef>
              <a:spcAft>
                <a:spcPts val="0"/>
              </a:spcAft>
              <a:buNone/>
            </a:pPr>
            <a:r>
              <a:rPr lang="en-US" sz="1800" dirty="0">
                <a:latin typeface="Calibri" panose="020F0502020204030204" pitchFamily="34" charset="0"/>
                <a:cs typeface="Times New Roman" panose="02020603050405020304" pitchFamily="18" charset="0"/>
              </a:rPr>
              <a:t>Every year hundreds of thousands of immigrants, businessmen, students and professionals visit, migrate to or settle in New York for work, education, livelihood and tourism. Due to the large area, several neighborhoods, income differences, and variations in quality of life from one neighborhood to another. </a:t>
            </a:r>
          </a:p>
          <a:p>
            <a:pPr marL="0" marR="0" indent="0">
              <a:lnSpc>
                <a:spcPct val="107000"/>
              </a:lnSpc>
              <a:spcBef>
                <a:spcPts val="0"/>
              </a:spcBef>
              <a:spcAft>
                <a:spcPts val="0"/>
              </a:spcAft>
              <a:buNone/>
            </a:pPr>
            <a:endParaRPr lang="en-US" sz="1800" dirty="0">
              <a:latin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latin typeface="Calibri" panose="020F0502020204030204" pitchFamily="34" charset="0"/>
                <a:cs typeface="Times New Roman" panose="02020603050405020304" pitchFamily="18" charset="0"/>
              </a:rPr>
              <a:t>A business man has recently migrated to New York and is looking to open a business. His idea to open Thai food restaurant because a few Thai restaurants are found in the city. He believes it is good opportunity for a Thai food restaurant as it equally popular among the European and north American tourists who crave exotic food and will pay hefty prices for an upbeat expensive restaurant that provides good ambiance and Asian population who loves aromatic and spicy food at affordable prices.</a:t>
            </a:r>
          </a:p>
          <a:p>
            <a:pPr marL="0" marR="0" indent="0">
              <a:lnSpc>
                <a:spcPct val="107000"/>
              </a:lnSpc>
              <a:spcBef>
                <a:spcPts val="0"/>
              </a:spcBef>
              <a:spcAft>
                <a:spcPts val="0"/>
              </a:spcAft>
              <a:buNone/>
            </a:pPr>
            <a:endParaRPr lang="en-US" sz="1800" dirty="0">
              <a:latin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latin typeface="Calibri" panose="020F0502020204030204" pitchFamily="34" charset="0"/>
                <a:cs typeface="Times New Roman" panose="02020603050405020304" pitchFamily="18" charset="0"/>
              </a:rPr>
              <a:t>People in New York is also very diverse in terms of the standard of living and income, so the businessman is thus planning to open two Thai restaurants, an expensive restaurant providing a fine dining experience to wealthy residents and tourists and cheap one for middle class customers.</a:t>
            </a:r>
          </a:p>
          <a:p>
            <a:pPr marL="0" marR="0" indent="0">
              <a:lnSpc>
                <a:spcPct val="107000"/>
              </a:lnSpc>
              <a:spcBef>
                <a:spcPts val="0"/>
              </a:spcBef>
              <a:spcAft>
                <a:spcPts val="800"/>
              </a:spcAft>
              <a:buNone/>
            </a:pPr>
            <a:r>
              <a:rPr lang="en-US" sz="1800" dirty="0">
                <a:latin typeface="Calibri" panose="020F0502020204030204" pitchFamily="34" charset="0"/>
                <a:cs typeface="Times New Roman" panose="02020603050405020304" pitchFamily="18" charset="0"/>
              </a:rPr>
              <a:t>The business man thus decided to hire a data scientist to suggest to him the location for two restaurants, the expensive restaurant in an locality which offers the opportunity for higher tips and better ratings driven by the social media usage of the rich and wealthy and a location for an cheap restaurant offering Thai food at reasonable prices in a neighborhood which has low number of Thai food restaurants.</a:t>
            </a:r>
          </a:p>
          <a:p>
            <a:endParaRPr lang="en-US" sz="17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30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195A-EDC6-4BA1-A0EA-6A4475D3C47D}"/>
              </a:ext>
            </a:extLst>
          </p:cNvPr>
          <p:cNvSpPr>
            <a:spLocks noGrp="1"/>
          </p:cNvSpPr>
          <p:nvPr>
            <p:ph type="title"/>
          </p:nvPr>
        </p:nvSpPr>
        <p:spPr/>
        <p:txBody>
          <a:bodyPr/>
          <a:lstStyle/>
          <a:p>
            <a:r>
              <a:rPr lang="en-US" sz="2800" b="1" dirty="0">
                <a:solidFill>
                  <a:srgbClr val="000000"/>
                </a:solidFill>
                <a:latin typeface="Bookman Old Style" panose="02050604050505020204" pitchFamily="18" charset="0"/>
              </a:rPr>
              <a:t>Target Audience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DDFEA75-40CD-47BD-BB9A-9E4DE6DDEFE9}"/>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Tourists of all classes, those looking for a romantic, business or elaborate dinner and those who are on the move and need a fast food on the go at affordable prices. </a:t>
            </a:r>
          </a:p>
          <a:p>
            <a:endParaRPr lang="en-US" dirty="0"/>
          </a:p>
        </p:txBody>
      </p:sp>
    </p:spTree>
    <p:extLst>
      <p:ext uri="{BB962C8B-B14F-4D97-AF65-F5344CB8AC3E}">
        <p14:creationId xmlns:p14="http://schemas.microsoft.com/office/powerpoint/2010/main" val="144071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4250-D454-43FF-8803-D10C5199DB44}"/>
              </a:ext>
            </a:extLst>
          </p:cNvPr>
          <p:cNvSpPr>
            <a:spLocks noGrp="1"/>
          </p:cNvSpPr>
          <p:nvPr>
            <p:ph type="title"/>
          </p:nvPr>
        </p:nvSpPr>
        <p:spPr>
          <a:xfrm>
            <a:off x="838200" y="335496"/>
            <a:ext cx="10515600" cy="1325563"/>
          </a:xfrm>
        </p:spPr>
        <p:txBody>
          <a:bodyPr/>
          <a:lstStyle/>
          <a:p>
            <a:r>
              <a:rPr lang="en-US" sz="2800" b="1" dirty="0">
                <a:solidFill>
                  <a:srgbClr val="000000"/>
                </a:solidFill>
                <a:latin typeface="Bookman Old Style" panose="02050604050505020204" pitchFamily="18" charset="0"/>
              </a:rPr>
              <a:t>Data Sources</a:t>
            </a:r>
            <a:endParaRPr lang="en-US" dirty="0"/>
          </a:p>
        </p:txBody>
      </p:sp>
      <p:sp>
        <p:nvSpPr>
          <p:cNvPr id="5" name="Content Placeholder 4">
            <a:extLst>
              <a:ext uri="{FF2B5EF4-FFF2-40B4-BE49-F238E27FC236}">
                <a16:creationId xmlns:a16="http://schemas.microsoft.com/office/drawing/2014/main" id="{0A5D3EA9-CC17-4532-AF29-6A1E5EF40E95}"/>
              </a:ext>
            </a:extLst>
          </p:cNvPr>
          <p:cNvSpPr>
            <a:spLocks noGrp="1"/>
          </p:cNvSpPr>
          <p:nvPr>
            <p:ph idx="1"/>
          </p:nvPr>
        </p:nvSpPr>
        <p:spPr>
          <a:xfrm>
            <a:off x="838200" y="1825625"/>
            <a:ext cx="5257800" cy="4351338"/>
          </a:xfrm>
        </p:spPr>
        <p:txBody>
          <a:bodyPr/>
          <a:lstStyle/>
          <a:p>
            <a:r>
              <a:rPr lang="en-US" sz="1800" b="0" i="0" u="none" strike="noStrike" baseline="0" dirty="0">
                <a:solidFill>
                  <a:srgbClr val="000000"/>
                </a:solidFill>
                <a:latin typeface="Franklin Gothic Book" panose="020B0503020102020204" pitchFamily="34" charset="0"/>
              </a:rPr>
              <a:t>Geospatial data of the boroughs</a:t>
            </a:r>
          </a:p>
          <a:p>
            <a:r>
              <a:rPr lang="en-US" sz="1800" b="0" i="0" u="none" strike="noStrike" baseline="0" dirty="0">
                <a:solidFill>
                  <a:srgbClr val="000000"/>
                </a:solidFill>
                <a:latin typeface="Franklin Gothic Book" panose="020B0503020102020204" pitchFamily="34" charset="0"/>
              </a:rPr>
              <a:t>New York population is distributed into 5 boroughs and 306 neighbourhoods. To explore the data, we need to get the access to the data containing the boroughs and their geospatial coordinates. I downloaded the data freely available from the website  </a:t>
            </a:r>
          </a:p>
          <a:p>
            <a:r>
              <a:rPr lang="en-US" sz="1800" b="0" i="0" u="none" strike="noStrike" baseline="0" dirty="0">
                <a:solidFill>
                  <a:srgbClr val="000000"/>
                </a:solidFill>
                <a:latin typeface="Franklin Gothic Book" panose="020B0503020102020204" pitchFamily="34" charset="0"/>
                <a:hlinkClick r:id="rId2"/>
              </a:rPr>
              <a:t>https://cocl.us/new_york_dataset</a:t>
            </a:r>
            <a:endParaRPr lang="en-US" sz="1800" b="0" i="0" u="none" strike="noStrike" baseline="0" dirty="0">
              <a:solidFill>
                <a:srgbClr val="000000"/>
              </a:solidFill>
              <a:latin typeface="Franklin Gothic Book" panose="020B0503020102020204" pitchFamily="34" charset="0"/>
            </a:endParaRPr>
          </a:p>
          <a:p>
            <a:pPr marL="0" indent="0">
              <a:buNone/>
            </a:pPr>
            <a:endParaRPr lang="en-US" sz="1800" b="0" i="0" u="none" strike="noStrike" baseline="0" dirty="0">
              <a:solidFill>
                <a:srgbClr val="000000"/>
              </a:solidFill>
              <a:latin typeface="Franklin Gothic Book" panose="020B0503020102020204" pitchFamily="34" charset="0"/>
            </a:endParaRPr>
          </a:p>
          <a:p>
            <a:r>
              <a:rPr lang="en-US" sz="1800" b="0" i="0" u="none" strike="noStrike" baseline="0" dirty="0">
                <a:solidFill>
                  <a:srgbClr val="000000"/>
                </a:solidFill>
                <a:latin typeface="Franklin Gothic Book" panose="020B0503020102020204" pitchFamily="34" charset="0"/>
              </a:rPr>
              <a:t>in geojason format. This data will be transformed into Pandas data frame for easy data analysis and visualization.</a:t>
            </a:r>
            <a:endParaRPr lang="en-US" dirty="0"/>
          </a:p>
        </p:txBody>
      </p:sp>
      <p:pic>
        <p:nvPicPr>
          <p:cNvPr id="7" name="Picture 6">
            <a:extLst>
              <a:ext uri="{FF2B5EF4-FFF2-40B4-BE49-F238E27FC236}">
                <a16:creationId xmlns:a16="http://schemas.microsoft.com/office/drawing/2014/main" id="{C8CA3B83-36C3-4E1E-96B5-4BC10985E0BB}"/>
              </a:ext>
            </a:extLst>
          </p:cNvPr>
          <p:cNvPicPr>
            <a:picLocks noChangeAspect="1"/>
          </p:cNvPicPr>
          <p:nvPr/>
        </p:nvPicPr>
        <p:blipFill>
          <a:blip r:embed="rId3"/>
          <a:stretch>
            <a:fillRect/>
          </a:stretch>
        </p:blipFill>
        <p:spPr>
          <a:xfrm>
            <a:off x="6911837" y="2232498"/>
            <a:ext cx="3966693" cy="2393004"/>
          </a:xfrm>
          <a:prstGeom prst="rect">
            <a:avLst/>
          </a:prstGeom>
          <a:ln w="6350">
            <a:solidFill>
              <a:schemeClr val="tx1"/>
            </a:solidFill>
          </a:ln>
        </p:spPr>
      </p:pic>
    </p:spTree>
    <p:extLst>
      <p:ext uri="{BB962C8B-B14F-4D97-AF65-F5344CB8AC3E}">
        <p14:creationId xmlns:p14="http://schemas.microsoft.com/office/powerpoint/2010/main" val="1377698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E008-87A2-4903-8F19-677ABAC18DF9}"/>
              </a:ext>
            </a:extLst>
          </p:cNvPr>
          <p:cNvSpPr>
            <a:spLocks noGrp="1"/>
          </p:cNvSpPr>
          <p:nvPr>
            <p:ph type="title"/>
          </p:nvPr>
        </p:nvSpPr>
        <p:spPr/>
        <p:txBody>
          <a:bodyPr/>
          <a:lstStyle/>
          <a:p>
            <a:r>
              <a:rPr lang="en-US" sz="2800" b="1" dirty="0">
                <a:solidFill>
                  <a:srgbClr val="000000"/>
                </a:solidFill>
                <a:latin typeface="Bookman Old Style" panose="02050604050505020204" pitchFamily="18" charset="0"/>
              </a:rPr>
              <a:t>Data</a:t>
            </a:r>
            <a:r>
              <a:rPr lang="en-US" sz="1800" b="0" i="0" u="none" strike="noStrike" baseline="0" dirty="0">
                <a:solidFill>
                  <a:srgbClr val="000000"/>
                </a:solidFill>
                <a:latin typeface="Bookman Old Style" panose="02050604050505020204" pitchFamily="18" charset="0"/>
              </a:rPr>
              <a:t> </a:t>
            </a:r>
            <a:r>
              <a:rPr lang="en-US" sz="2800" b="1" dirty="0">
                <a:solidFill>
                  <a:srgbClr val="000000"/>
                </a:solidFill>
                <a:latin typeface="Bookman Old Style" panose="02050604050505020204" pitchFamily="18" charset="0"/>
              </a:rPr>
              <a:t>Sources (Continued)</a:t>
            </a:r>
          </a:p>
        </p:txBody>
      </p:sp>
      <p:sp>
        <p:nvSpPr>
          <p:cNvPr id="3" name="Content Placeholder 2">
            <a:extLst>
              <a:ext uri="{FF2B5EF4-FFF2-40B4-BE49-F238E27FC236}">
                <a16:creationId xmlns:a16="http://schemas.microsoft.com/office/drawing/2014/main" id="{54E10E5B-39CE-4E58-83B3-A3CBA264FAB9}"/>
              </a:ext>
            </a:extLst>
          </p:cNvPr>
          <p:cNvSpPr>
            <a:spLocks noGrp="1"/>
          </p:cNvSpPr>
          <p:nvPr>
            <p:ph idx="1"/>
          </p:nvPr>
        </p:nvSpPr>
        <p:spPr>
          <a:xfrm>
            <a:off x="1015482" y="2198849"/>
            <a:ext cx="10515600" cy="1430759"/>
          </a:xfrm>
        </p:spPr>
        <p:txBody>
          <a:bodyPr/>
          <a:lstStyle/>
          <a:p>
            <a:r>
              <a:rPr lang="en-US" sz="1800" b="0" i="0" u="none" strike="noStrike" baseline="0" dirty="0">
                <a:solidFill>
                  <a:srgbClr val="000000"/>
                </a:solidFill>
                <a:latin typeface="Franklin Gothic Book" panose="020B0503020102020204" pitchFamily="34" charset="0"/>
              </a:rPr>
              <a:t>Additionally from </a:t>
            </a:r>
            <a:r>
              <a:rPr lang="en-US" sz="1800" b="0" i="0" u="none" strike="noStrike" baseline="0" dirty="0" err="1">
                <a:solidFill>
                  <a:srgbClr val="000000"/>
                </a:solidFill>
                <a:latin typeface="Franklin Gothic Book" panose="020B0503020102020204" pitchFamily="34" charset="0"/>
              </a:rPr>
              <a:t>FourSquareAPI</a:t>
            </a:r>
            <a:r>
              <a:rPr lang="en-US" sz="1800" b="0" i="0" u="none" strike="noStrike" baseline="0" dirty="0">
                <a:solidFill>
                  <a:srgbClr val="000000"/>
                </a:solidFill>
                <a:latin typeface="Franklin Gothic Book" panose="020B0503020102020204" pitchFamily="34" charset="0"/>
              </a:rPr>
              <a:t> , we get Neighborhood names, ID, restaurant names, </a:t>
            </a:r>
            <a:r>
              <a:rPr lang="en-US" sz="1800" b="0" i="0" u="none" strike="noStrike" baseline="0" dirty="0" err="1">
                <a:solidFill>
                  <a:srgbClr val="000000"/>
                </a:solidFill>
                <a:latin typeface="Franklin Gothic Book" panose="020B0503020102020204" pitchFamily="34" charset="0"/>
              </a:rPr>
              <a:t>lat</a:t>
            </a:r>
            <a:r>
              <a:rPr lang="en-US" sz="1800" b="0" i="0" u="none" strike="noStrike" baseline="0" dirty="0">
                <a:solidFill>
                  <a:srgbClr val="000000"/>
                </a:solidFill>
                <a:latin typeface="Franklin Gothic Book" panose="020B0503020102020204" pitchFamily="34" charset="0"/>
              </a:rPr>
              <a:t>/long and restaurant categories. </a:t>
            </a:r>
          </a:p>
          <a:p>
            <a:r>
              <a:rPr lang="en-US" sz="1800" b="0" i="0" u="none" strike="noStrike" baseline="0" dirty="0">
                <a:solidFill>
                  <a:srgbClr val="000000"/>
                </a:solidFill>
                <a:latin typeface="Franklin Gothic Book" panose="020B0503020102020204" pitchFamily="34" charset="0"/>
              </a:rPr>
              <a:t>The data was retrieved from Foursquare API that required a user account and the secret key and Client ID which allows to extract required data from Foursquare API</a:t>
            </a:r>
            <a:endParaRPr lang="en-US" dirty="0"/>
          </a:p>
        </p:txBody>
      </p:sp>
      <p:pic>
        <p:nvPicPr>
          <p:cNvPr id="5" name="Picture 4">
            <a:extLst>
              <a:ext uri="{FF2B5EF4-FFF2-40B4-BE49-F238E27FC236}">
                <a16:creationId xmlns:a16="http://schemas.microsoft.com/office/drawing/2014/main" id="{84922B20-F02A-4615-88D9-770A68F5578A}"/>
              </a:ext>
            </a:extLst>
          </p:cNvPr>
          <p:cNvPicPr>
            <a:picLocks noChangeAspect="1"/>
          </p:cNvPicPr>
          <p:nvPr/>
        </p:nvPicPr>
        <p:blipFill>
          <a:blip r:embed="rId2"/>
          <a:stretch>
            <a:fillRect/>
          </a:stretch>
        </p:blipFill>
        <p:spPr>
          <a:xfrm>
            <a:off x="1173378" y="3744785"/>
            <a:ext cx="9028733" cy="2217476"/>
          </a:xfrm>
          <a:prstGeom prst="rect">
            <a:avLst/>
          </a:prstGeom>
          <a:ln w="6350">
            <a:solidFill>
              <a:schemeClr val="tx1"/>
            </a:solidFill>
          </a:ln>
        </p:spPr>
      </p:pic>
    </p:spTree>
    <p:extLst>
      <p:ext uri="{BB962C8B-B14F-4D97-AF65-F5344CB8AC3E}">
        <p14:creationId xmlns:p14="http://schemas.microsoft.com/office/powerpoint/2010/main" val="2144372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7F02-EDE9-4E12-B3AB-7AD503F1B8C3}"/>
              </a:ext>
            </a:extLst>
          </p:cNvPr>
          <p:cNvSpPr>
            <a:spLocks noGrp="1"/>
          </p:cNvSpPr>
          <p:nvPr>
            <p:ph type="title"/>
          </p:nvPr>
        </p:nvSpPr>
        <p:spPr/>
        <p:txBody>
          <a:bodyPr/>
          <a:lstStyle/>
          <a:p>
            <a:r>
              <a:rPr lang="en-US" sz="2800" b="1" dirty="0">
                <a:solidFill>
                  <a:srgbClr val="000000"/>
                </a:solidFill>
                <a:latin typeface="Bookman Old Style" panose="02050604050505020204" pitchFamily="18" charset="0"/>
              </a:rPr>
              <a:t>Methodology – Data Retrieval</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6D1E1CB-D463-44CC-806E-3AD591AD69E4}"/>
              </a:ext>
            </a:extLst>
          </p:cNvPr>
          <p:cNvSpPr>
            <a:spLocks noGrp="1"/>
          </p:cNvSpPr>
          <p:nvPr>
            <p:ph idx="1"/>
          </p:nvPr>
        </p:nvSpPr>
        <p:spPr>
          <a:xfrm>
            <a:off x="838200" y="1380931"/>
            <a:ext cx="5385318" cy="4702726"/>
          </a:xfrm>
        </p:spPr>
        <p:txBody>
          <a:bodyPr>
            <a:normAutofit/>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0" i="0" u="none" strike="noStrike" baseline="0" dirty="0">
                <a:solidFill>
                  <a:srgbClr val="000000"/>
                </a:solidFill>
                <a:latin typeface="Franklin Gothic Book" panose="020B0503020102020204" pitchFamily="34" charset="0"/>
              </a:rPr>
              <a:t>Data was retrieved from </a:t>
            </a:r>
          </a:p>
          <a:p>
            <a:r>
              <a:rPr lang="en-US" sz="1800" b="0" i="0" u="none" strike="noStrike" baseline="0" dirty="0">
                <a:solidFill>
                  <a:srgbClr val="000000"/>
                </a:solidFill>
                <a:latin typeface="Franklin Gothic Book" panose="020B0503020102020204" pitchFamily="34" charset="0"/>
                <a:hlinkClick r:id="rId2"/>
              </a:rPr>
              <a:t>https://cocl.us/new_york_dataset</a:t>
            </a:r>
            <a:endParaRPr lang="en-US" sz="1800" b="0" i="0" u="none" strike="noStrike" baseline="0" dirty="0">
              <a:solidFill>
                <a:srgbClr val="000000"/>
              </a:solidFill>
              <a:latin typeface="Franklin Gothic Book" panose="020B0503020102020204" pitchFamily="34" charset="0"/>
            </a:endParaRPr>
          </a:p>
          <a:p>
            <a:endParaRPr lang="en-US" sz="1800" b="0" i="0" u="none" strike="noStrike" baseline="0" dirty="0">
              <a:solidFill>
                <a:srgbClr val="000000"/>
              </a:solidFill>
              <a:latin typeface="Franklin Gothic Book" panose="020B0503020102020204" pitchFamily="34" charset="0"/>
            </a:endParaRPr>
          </a:p>
          <a:p>
            <a:r>
              <a:rPr lang="en-US" sz="1800" b="0" i="0" u="none" strike="noStrike" baseline="0" dirty="0">
                <a:solidFill>
                  <a:srgbClr val="000000"/>
                </a:solidFill>
                <a:latin typeface="Franklin Gothic Book" panose="020B0503020102020204" pitchFamily="34" charset="0"/>
              </a:rPr>
              <a:t>The data is automatically downloaded to a file called “nyu_2451_34572-geojason.json”. The file was renamed to newyork.Jasonfor easy referral.</a:t>
            </a:r>
          </a:p>
          <a:p>
            <a:endParaRPr lang="en-US" dirty="0"/>
          </a:p>
        </p:txBody>
      </p:sp>
      <p:pic>
        <p:nvPicPr>
          <p:cNvPr id="5" name="Picture 4">
            <a:extLst>
              <a:ext uri="{FF2B5EF4-FFF2-40B4-BE49-F238E27FC236}">
                <a16:creationId xmlns:a16="http://schemas.microsoft.com/office/drawing/2014/main" id="{26221E1B-CF6B-48F4-8433-A43560907186}"/>
              </a:ext>
            </a:extLst>
          </p:cNvPr>
          <p:cNvPicPr>
            <a:picLocks noChangeAspect="1"/>
          </p:cNvPicPr>
          <p:nvPr/>
        </p:nvPicPr>
        <p:blipFill>
          <a:blip r:embed="rId3"/>
          <a:stretch>
            <a:fillRect/>
          </a:stretch>
        </p:blipFill>
        <p:spPr>
          <a:xfrm>
            <a:off x="6444704" y="2075399"/>
            <a:ext cx="4687910" cy="3080426"/>
          </a:xfrm>
          <a:prstGeom prst="rect">
            <a:avLst/>
          </a:prstGeom>
          <a:ln w="6350">
            <a:solidFill>
              <a:schemeClr val="tx1"/>
            </a:solidFill>
          </a:ln>
        </p:spPr>
      </p:pic>
    </p:spTree>
    <p:extLst>
      <p:ext uri="{BB962C8B-B14F-4D97-AF65-F5344CB8AC3E}">
        <p14:creationId xmlns:p14="http://schemas.microsoft.com/office/powerpoint/2010/main" val="421562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7E9F-6E1D-47D7-A5F6-69F7C83A489A}"/>
              </a:ext>
            </a:extLst>
          </p:cNvPr>
          <p:cNvSpPr>
            <a:spLocks noGrp="1"/>
          </p:cNvSpPr>
          <p:nvPr>
            <p:ph type="title"/>
          </p:nvPr>
        </p:nvSpPr>
        <p:spPr/>
        <p:txBody>
          <a:bodyPr/>
          <a:lstStyle/>
          <a:p>
            <a:r>
              <a:rPr lang="en-US" sz="2800" b="1" dirty="0">
                <a:solidFill>
                  <a:srgbClr val="000000"/>
                </a:solidFill>
                <a:latin typeface="Bookman Old Style" panose="02050604050505020204" pitchFamily="18" charset="0"/>
              </a:rPr>
              <a:t>Data Visualization</a:t>
            </a:r>
          </a:p>
        </p:txBody>
      </p:sp>
      <p:sp>
        <p:nvSpPr>
          <p:cNvPr id="3" name="Content Placeholder 2">
            <a:extLst>
              <a:ext uri="{FF2B5EF4-FFF2-40B4-BE49-F238E27FC236}">
                <a16:creationId xmlns:a16="http://schemas.microsoft.com/office/drawing/2014/main" id="{38004981-ED6F-4DCE-9504-10B0641F9810}"/>
              </a:ext>
            </a:extLst>
          </p:cNvPr>
          <p:cNvSpPr>
            <a:spLocks noGrp="1"/>
          </p:cNvSpPr>
          <p:nvPr>
            <p:ph idx="1"/>
          </p:nvPr>
        </p:nvSpPr>
        <p:spPr>
          <a:xfrm>
            <a:off x="838200" y="1825625"/>
            <a:ext cx="10405188" cy="805608"/>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Plotting the bar graph of the borough, provides a visually easy to interpret the method of having a quick look of how neighborhood are distributed among boroughs.</a:t>
            </a:r>
          </a:p>
          <a:p>
            <a:endParaRPr lang="en-US" dirty="0"/>
          </a:p>
        </p:txBody>
      </p:sp>
      <p:pic>
        <p:nvPicPr>
          <p:cNvPr id="4" name="Picture 3">
            <a:extLst>
              <a:ext uri="{FF2B5EF4-FFF2-40B4-BE49-F238E27FC236}">
                <a16:creationId xmlns:a16="http://schemas.microsoft.com/office/drawing/2014/main" id="{2284B353-0A9E-4489-969B-DAB380F3A45F}"/>
              </a:ext>
            </a:extLst>
          </p:cNvPr>
          <p:cNvPicPr/>
          <p:nvPr/>
        </p:nvPicPr>
        <p:blipFill>
          <a:blip r:embed="rId2"/>
          <a:stretch>
            <a:fillRect/>
          </a:stretch>
        </p:blipFill>
        <p:spPr>
          <a:xfrm>
            <a:off x="2762028" y="2766170"/>
            <a:ext cx="5663514" cy="3477395"/>
          </a:xfrm>
          <a:prstGeom prst="rect">
            <a:avLst/>
          </a:prstGeom>
          <a:noFill/>
          <a:ln w="6350">
            <a:solidFill>
              <a:schemeClr val="tx1"/>
            </a:solidFill>
          </a:ln>
        </p:spPr>
      </p:pic>
    </p:spTree>
    <p:extLst>
      <p:ext uri="{BB962C8B-B14F-4D97-AF65-F5344CB8AC3E}">
        <p14:creationId xmlns:p14="http://schemas.microsoft.com/office/powerpoint/2010/main" val="141252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D80C-D1C7-4483-86D1-926F98400F99}"/>
              </a:ext>
            </a:extLst>
          </p:cNvPr>
          <p:cNvSpPr>
            <a:spLocks noGrp="1"/>
          </p:cNvSpPr>
          <p:nvPr>
            <p:ph type="title"/>
          </p:nvPr>
        </p:nvSpPr>
        <p:spPr/>
        <p:txBody>
          <a:bodyPr/>
          <a:lstStyle/>
          <a:p>
            <a:r>
              <a:rPr lang="en-US" sz="2800" b="1" dirty="0">
                <a:solidFill>
                  <a:srgbClr val="000000"/>
                </a:solidFill>
                <a:latin typeface="Bookman Old Style" panose="02050604050505020204" pitchFamily="18" charset="0"/>
              </a:rPr>
              <a:t>Data Transformation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46B0EA7-F689-4B3B-A472-E5D6AF925A7A}"/>
              </a:ext>
            </a:extLst>
          </p:cNvPr>
          <p:cNvSpPr>
            <a:spLocks noGrp="1"/>
          </p:cNvSpPr>
          <p:nvPr>
            <p:ph idx="1"/>
          </p:nvPr>
        </p:nvSpPr>
        <p:spPr>
          <a:xfrm>
            <a:off x="838200" y="1825625"/>
            <a:ext cx="10515600" cy="954897"/>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Data was transformed from .json format to pandas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2000" dirty="0">
                <a:effectLst/>
                <a:latin typeface="Calibri" panose="020F0502020204030204" pitchFamily="34" charset="0"/>
                <a:ea typeface="Calibri" panose="020F0502020204030204" pitchFamily="34" charset="0"/>
                <a:cs typeface="Times New Roman" panose="02020603050405020304" pitchFamily="18" charset="0"/>
              </a:rPr>
              <a:t> called “neighborhoods”. The transformation into pandas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2000" dirty="0">
                <a:effectLst/>
                <a:latin typeface="Calibri" panose="020F0502020204030204" pitchFamily="34" charset="0"/>
                <a:ea typeface="Calibri" panose="020F0502020204030204" pitchFamily="34" charset="0"/>
                <a:cs typeface="Times New Roman" panose="02020603050405020304" pitchFamily="18" charset="0"/>
              </a:rPr>
              <a:t> provides the opportunity to analyze, clean, and format the data into an analysis and visualization friendly format.</a:t>
            </a:r>
          </a:p>
          <a:p>
            <a:endParaRPr lang="en-US" dirty="0"/>
          </a:p>
        </p:txBody>
      </p:sp>
      <p:pic>
        <p:nvPicPr>
          <p:cNvPr id="4" name="Picture 3">
            <a:extLst>
              <a:ext uri="{FF2B5EF4-FFF2-40B4-BE49-F238E27FC236}">
                <a16:creationId xmlns:a16="http://schemas.microsoft.com/office/drawing/2014/main" id="{17548532-4E38-4CB5-87A8-EFD7E60F7D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5938" y="3065183"/>
            <a:ext cx="5644372" cy="3181993"/>
          </a:xfrm>
          <a:prstGeom prst="rect">
            <a:avLst/>
          </a:prstGeom>
          <a:noFill/>
          <a:ln w="6350">
            <a:solidFill>
              <a:schemeClr val="tx1"/>
            </a:solidFill>
          </a:ln>
        </p:spPr>
      </p:pic>
    </p:spTree>
    <p:extLst>
      <p:ext uri="{BB962C8B-B14F-4D97-AF65-F5344CB8AC3E}">
        <p14:creationId xmlns:p14="http://schemas.microsoft.com/office/powerpoint/2010/main" val="3530158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1130</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Calibri Light</vt:lpstr>
      <vt:lpstr>Franklin Gothic Book</vt:lpstr>
      <vt:lpstr>Office Theme</vt:lpstr>
      <vt:lpstr>  The Battle of Neighborhood</vt:lpstr>
      <vt:lpstr>Introduction</vt:lpstr>
      <vt:lpstr>Business Problem Description </vt:lpstr>
      <vt:lpstr>Target Audience </vt:lpstr>
      <vt:lpstr>Data Sources</vt:lpstr>
      <vt:lpstr>Data Sources (Continued)</vt:lpstr>
      <vt:lpstr>Methodology – Data Retrieval </vt:lpstr>
      <vt:lpstr>Data Visualization</vt:lpstr>
      <vt:lpstr>Data Transformation </vt:lpstr>
      <vt:lpstr>Methodology –Geocoder Locations</vt:lpstr>
      <vt:lpstr>Retrieve Geospatial Data</vt:lpstr>
      <vt:lpstr>Thai Restaurants for each Borough in New York City</vt:lpstr>
      <vt:lpstr>Average Rating of Thai restaurants for each Borough</vt:lpstr>
      <vt:lpstr>Mapping and Data Visualization </vt:lpstr>
      <vt:lpstr>Results</vt:lpstr>
      <vt:lpstr>Discussion  </vt:lpstr>
      <vt:lpstr>Conclusion</vt:lpstr>
      <vt:lpstr>END   Abdul Mohsen Al-Maskeen January 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Abdulmuhsin Abbas</dc:creator>
  <cp:lastModifiedBy>Abdulmuhsin Abbas</cp:lastModifiedBy>
  <cp:revision>6</cp:revision>
  <dcterms:created xsi:type="dcterms:W3CDTF">2021-01-31T09:53:17Z</dcterms:created>
  <dcterms:modified xsi:type="dcterms:W3CDTF">2021-01-31T10:39:24Z</dcterms:modified>
</cp:coreProperties>
</file>