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7" r:id="rId2"/>
    <p:sldId id="332" r:id="rId3"/>
    <p:sldId id="326" r:id="rId4"/>
    <p:sldId id="327" r:id="rId5"/>
    <p:sldId id="328" r:id="rId6"/>
    <p:sldId id="333" r:id="rId7"/>
    <p:sldId id="334" r:id="rId8"/>
    <p:sldId id="330" r:id="rId9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B Nazanin" panose="00000400000000000000" pitchFamily="2" charset="-78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B Mitra" panose="00000400000000000000" pitchFamily="2" charset="-78"/>
      <p:regular r:id="rId20"/>
      <p:bold r:id="rId21"/>
    </p:embeddedFont>
    <p:embeddedFont>
      <p:font typeface="B Yekan" panose="00000400000000000000" pitchFamily="2" charset="-78"/>
      <p:regular r:id="rId22"/>
    </p:embeddedFont>
  </p:embeddedFontLst>
  <p:defaultTextStyle>
    <a:defPPr>
      <a:defRPr lang="fa-I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5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8390A2-F86E-4881-B7B5-E633D0ECF776}" type="datetimeFigureOut">
              <a:rPr lang="fa-IR"/>
              <a:pPr>
                <a:defRPr/>
              </a:pPr>
              <a:t>11/30/1441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EA5C822-6A4C-4DEF-961B-125DE3400176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15480107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C94F80-7A61-45F4-94B8-F4FAE0901DBD}" type="datetimeFigureOut">
              <a:rPr lang="fa-IR"/>
              <a:pPr>
                <a:defRPr/>
              </a:pPr>
              <a:t>11/30/1441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fa-I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6CD00DF4-CC74-42B4-A239-05CF62DCE24B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2635141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CD063-8DD8-4E23-A518-348678401F7C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85813"/>
            <a:ext cx="39449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cs typeface="B Yekan" panose="00000400000000000000" pitchFamily="2" charset="-78"/>
              </a:defRPr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C788A-73B1-4F45-8F7A-FAFAAC33EC57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818985378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F2B21-2101-4A2C-A52D-6911DD3E6812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644CD-A8B1-458A-9C30-C7E2D71A1949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45656917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010D-459A-4C40-9549-FB1F59FBBD63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CA1BF-D738-40C7-93CF-CD0B2D48EE8C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151806942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036" y="974661"/>
            <a:ext cx="5255168" cy="524257"/>
          </a:xfrm>
        </p:spPr>
        <p:txBody>
          <a:bodyPr>
            <a:noAutofit/>
          </a:bodyPr>
          <a:lstStyle>
            <a:lvl1pPr algn="r">
              <a:defRPr sz="2800">
                <a:solidFill>
                  <a:schemeClr val="tx1">
                    <a:lumMod val="95000"/>
                    <a:lumOff val="5000"/>
                  </a:schemeClr>
                </a:solidFill>
                <a:cs typeface="B Yeka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292352"/>
            <a:ext cx="8766048" cy="4884611"/>
          </a:xfrm>
        </p:spPr>
        <p:txBody>
          <a:bodyPr>
            <a:normAutofit/>
          </a:bodyPr>
          <a:lstStyle>
            <a:lvl1pPr marL="0" indent="0" algn="r" rtl="1">
              <a:buNone/>
              <a:defRPr sz="1600">
                <a:cs typeface="B Yekan" panose="00000400000000000000" pitchFamily="2" charset="-78"/>
              </a:defRPr>
            </a:lvl1pPr>
            <a:lvl2pPr marL="457200" indent="0" algn="r" rtl="1">
              <a:buNone/>
              <a:defRPr sz="1600">
                <a:cs typeface="B Yekan" panose="00000400000000000000" pitchFamily="2" charset="-78"/>
              </a:defRPr>
            </a:lvl2pPr>
            <a:lvl3pPr marL="914400" indent="0" algn="r" rtl="1">
              <a:buNone/>
              <a:defRPr sz="1600">
                <a:cs typeface="B Yekan" panose="00000400000000000000" pitchFamily="2" charset="-78"/>
              </a:defRPr>
            </a:lvl3pPr>
            <a:lvl4pPr marL="1371600" indent="0" algn="r" rtl="1">
              <a:buNone/>
              <a:defRPr sz="1600">
                <a:cs typeface="B Yekan" panose="00000400000000000000" pitchFamily="2" charset="-78"/>
              </a:defRPr>
            </a:lvl4pPr>
            <a:lvl5pPr marL="1828800" indent="0" algn="r" rtl="1">
              <a:buNone/>
              <a:defRPr sz="1600">
                <a:cs typeface="B Yekan" panose="00000400000000000000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71CE2-5747-4210-8C98-6497A01DFFA6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3213" y="6288088"/>
            <a:ext cx="31908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cs typeface="B Yekan" panose="00000400000000000000" pitchFamily="2" charset="-78"/>
              </a:defRPr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52925" y="6176963"/>
            <a:ext cx="438150" cy="474662"/>
          </a:xfrm>
        </p:spPr>
        <p:txBody>
          <a:bodyPr/>
          <a:lstStyle>
            <a:lvl1pPr algn="ctr">
              <a:defRPr sz="1600">
                <a:solidFill>
                  <a:srgbClr val="0D0D0D"/>
                </a:solidFill>
                <a:cs typeface="B Yekan" pitchFamily="2" charset="-78"/>
              </a:defRPr>
            </a:lvl1pPr>
          </a:lstStyle>
          <a:p>
            <a:pPr>
              <a:defRPr/>
            </a:pPr>
            <a:fld id="{96A90DC0-F820-4EA8-AB76-C88DA4554150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241715845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B3E30-B266-43B5-A1B0-46F09B1DEFF1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00" y="784225"/>
            <a:ext cx="40179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cs typeface="B Yekan" panose="00000400000000000000" pitchFamily="2" charset="-78"/>
              </a:defRPr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8BD36-1D02-4F03-BD44-335026E1B8EB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873371415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F299-DF21-4E67-AF79-134D842D78EF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77B25-26AF-4B9A-8BB4-1F60952D2D8D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521704323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712FA-0652-40EE-8103-0E915A1EF5FA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366E-2B5E-4C2C-899D-EFDAF3CE4B36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691251496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D956-3B9E-4D69-9F6D-1EF720D1D029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F1A3-269E-48E6-B64B-FA920F1361EC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2066077572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16A8F-9A2E-463B-BF61-540D277291B0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9896A-2FDA-4A9B-B8AA-EA1831E53898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3427324187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8B64C-963A-40D9-AC9B-5FAE280A7EBB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656AA-6652-45E9-BE4C-6FEE51DDC228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1869234927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FF2B0-324A-408E-9040-2FB0625217A6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478DA-361E-405E-A497-D6DC99BB714B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  <p:extLst>
      <p:ext uri="{BB962C8B-B14F-4D97-AF65-F5344CB8AC3E}">
        <p14:creationId xmlns:p14="http://schemas.microsoft.com/office/powerpoint/2010/main" val="1589868105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076DBF-3AFC-439F-ADEE-EF0FD3286CB0}" type="datetime8">
              <a:rPr lang="fa-IR"/>
              <a:pPr>
                <a:defRPr/>
              </a:pPr>
              <a:t>ژوئيه 20، 20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35A5FF10-E61F-4B16-B81B-B9D4E237267D}" type="slidenum">
              <a:rPr lang="fa-IR" altLang="en-US"/>
              <a:pPr>
                <a:defRPr/>
              </a:pPr>
              <a:t>‹#›</a:t>
            </a:fld>
            <a:endParaRPr lang="fa-I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ransition spd="slow" advClick="0"/>
  <p:timing>
    <p:tnLst>
      <p:par>
        <p:cTn id="1" dur="indefinite" restart="never" nodeType="tmRoot"/>
      </p:par>
    </p:tnLst>
  </p:timing>
  <p:hf hdr="0" dt="0"/>
  <p:txStyles>
    <p:titleStyle>
      <a:lvl1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2pPr>
      <a:lvl3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3pPr>
      <a:lvl4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4pPr>
      <a:lvl5pPr algn="l" rtl="1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5pPr>
      <a:lvl6pPr marL="457200" algn="l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6pPr>
      <a:lvl7pPr marL="914400" algn="l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7pPr>
      <a:lvl8pPr marL="1371600" algn="l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8pPr>
      <a:lvl9pPr marL="1828800" algn="l" rtl="1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cs typeface="Times New Roman" pitchFamily="18" charset="0"/>
        </a:defRPr>
      </a:lvl9pPr>
    </p:titleStyle>
    <p:bodyStyle>
      <a:lvl1pPr marL="228600" indent="-228600" algn="r" rtl="1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واحد ارائه دهنده: مدیریت اتوماسیون صنعتی و فاوا</a:t>
            </a: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9AB11BB5-F438-4408-84FB-541084116E9A}" type="slidenum">
              <a:rPr lang="fa-IR" altLang="en-US" smtClean="0">
                <a:solidFill>
                  <a:srgbClr val="0D0D0D"/>
                </a:solidFill>
                <a:cs typeface="B Yekan" pitchFamily="2" charset="-78"/>
              </a:rPr>
              <a:pPr/>
              <a:t>1</a:t>
            </a:fld>
            <a:endParaRPr lang="fa-IR" altLang="en-US" smtClean="0">
              <a:solidFill>
                <a:srgbClr val="0D0D0D"/>
              </a:solidFill>
              <a:cs typeface="B Yekan" pitchFamily="2" charset="-78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863" y="1156613"/>
            <a:ext cx="3574511" cy="524257"/>
          </a:xfr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a-IR" dirty="0" smtClean="0"/>
              <a:t>سامانه مدیریت عملکرد </a:t>
            </a:r>
            <a:endParaRPr lang="fa-I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860814"/>
              </p:ext>
            </p:extLst>
          </p:nvPr>
        </p:nvGraphicFramePr>
        <p:xfrm>
          <a:off x="261938" y="2018380"/>
          <a:ext cx="8620124" cy="3056481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661462">
                  <a:extLst>
                    <a:ext uri="{9D8B030D-6E8A-4147-A177-3AD203B41FA5}">
                      <a16:colId xmlns:a16="http://schemas.microsoft.com/office/drawing/2014/main" val="3253704956"/>
                    </a:ext>
                  </a:extLst>
                </a:gridCol>
                <a:gridCol w="1258200">
                  <a:extLst>
                    <a:ext uri="{9D8B030D-6E8A-4147-A177-3AD203B41FA5}">
                      <a16:colId xmlns:a16="http://schemas.microsoft.com/office/drawing/2014/main" val="369502889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23386293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65486258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447358719"/>
                    </a:ext>
                  </a:extLst>
                </a:gridCol>
              </a:tblGrid>
              <a:tr h="398268"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مدیریت عملکرد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>
                          <a:effectLst/>
                          <a:cs typeface="B Mitra" panose="00000400000000000000" pitchFamily="2" charset="-78"/>
                        </a:rPr>
                        <a:t>تاریخ شروع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تاریخ پایان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درصد پیشرفت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نفر</a:t>
                      </a:r>
                      <a:r>
                        <a:rPr lang="fa-IR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 ساعت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0784216"/>
                  </a:ext>
                </a:extLst>
              </a:tr>
              <a:tr h="71245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شناخت ، مستندسازی نیازمندیها ،  تحلیل سیستم ، تایید و اعتبار سنجی مستندات و الزامات توسط ذینفعان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1398/03/06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1398/05/31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882782"/>
                  </a:ext>
                </a:extLst>
              </a:tr>
              <a:tr h="524829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آماده سازی </a:t>
                      </a:r>
                      <a:r>
                        <a:rPr lang="en-US" sz="2000" dirty="0">
                          <a:effectLst/>
                          <a:cs typeface="B Mitra" panose="00000400000000000000" pitchFamily="2" charset="-78"/>
                        </a:rPr>
                        <a:t>UI Prototype</a:t>
                      </a: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 و تایید آن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1398/05/31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1398/06/31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>
                          <a:effectLst/>
                          <a:cs typeface="B Mitra" panose="00000400000000000000" pitchFamily="2" charset="-78"/>
                        </a:rPr>
                        <a:t>100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700628"/>
                  </a:ext>
                </a:extLst>
              </a:tr>
              <a:tr h="38499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برنامه نویسی سیستم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solidFill>
                            <a:schemeClr val="tx1"/>
                          </a:solidFill>
                          <a:effectLst/>
                          <a:cs typeface="B Mitra" panose="00000400000000000000" pitchFamily="2" charset="-78"/>
                        </a:rPr>
                        <a:t>1398/07/01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1399/04/31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90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1250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813767"/>
                  </a:ext>
                </a:extLst>
              </a:tr>
              <a:tr h="38499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تست و استقرار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1399/04/31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cs typeface="B Mitra" panose="00000400000000000000" pitchFamily="2" charset="-78"/>
                        </a:rPr>
                        <a:t>1399/06/31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>
                          <a:effectLst/>
                          <a:cs typeface="B Mitra" panose="00000400000000000000" pitchFamily="2" charset="-78"/>
                        </a:rPr>
                        <a:t>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6599443"/>
                  </a:ext>
                </a:extLst>
              </a:tr>
              <a:tr h="38499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جمع</a:t>
                      </a:r>
                      <a:r>
                        <a:rPr lang="fa-IR" sz="2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82%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a-I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1610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23002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0DC0-F820-4EA8-AB76-C88DA4554150}" type="slidenum">
              <a:rPr lang="fa-IR" altLang="en-US" smtClean="0"/>
              <a:pPr>
                <a:defRPr/>
              </a:pPr>
              <a:t>2</a:t>
            </a:fld>
            <a:endParaRPr lang="fa-IR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6693" y="6369322"/>
            <a:ext cx="3222625" cy="365125"/>
          </a:xfrm>
        </p:spPr>
        <p:txBody>
          <a:bodyPr/>
          <a:lstStyle/>
          <a:p>
            <a:pPr>
              <a:defRPr/>
            </a:pPr>
            <a:r>
              <a:rPr lang="fa-IR" sz="1100" dirty="0"/>
              <a:t>واحد ارائه دهنده: توسعه و پشتیبانی سیستم های اطلاعاتی</a:t>
            </a:r>
          </a:p>
          <a:p>
            <a:pPr>
              <a:defRPr/>
            </a:pPr>
            <a:endParaRPr lang="fa-IR" sz="1100" dirty="0"/>
          </a:p>
        </p:txBody>
      </p:sp>
    </p:spTree>
    <p:extLst>
      <p:ext uri="{BB962C8B-B14F-4D97-AF65-F5344CB8AC3E}">
        <p14:creationId xmlns:p14="http://schemas.microsoft.com/office/powerpoint/2010/main" val="22085524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6693" y="6369322"/>
            <a:ext cx="3222625" cy="365125"/>
          </a:xfrm>
        </p:spPr>
        <p:txBody>
          <a:bodyPr/>
          <a:lstStyle/>
          <a:p>
            <a:pPr>
              <a:defRPr/>
            </a:pPr>
            <a:r>
              <a:rPr lang="fa-IR" sz="1100" dirty="0"/>
              <a:t>واحد ارائه دهنده: توسعه و پشتیبانی سیستم های اطلاعاتی</a:t>
            </a:r>
          </a:p>
          <a:p>
            <a:pPr>
              <a:defRPr/>
            </a:pPr>
            <a:endParaRPr lang="fa-IR" sz="1100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7BE655A-AC1B-4217-80F7-A26D2C8B0268}" type="slidenum">
              <a:rPr lang="fa-IR" altLang="en-US" smtClean="0">
                <a:solidFill>
                  <a:srgbClr val="0D0D0D"/>
                </a:solidFill>
                <a:cs typeface="B Yekan" pitchFamily="2" charset="-78"/>
              </a:rPr>
              <a:pPr/>
              <a:t>3</a:t>
            </a:fld>
            <a:endParaRPr lang="fa-IR" altLang="en-US" smtClean="0">
              <a:solidFill>
                <a:srgbClr val="0D0D0D"/>
              </a:solidFill>
              <a:cs typeface="B Yekan" pitchFamily="2" charset="-78"/>
            </a:endParaRPr>
          </a:p>
        </p:txBody>
      </p:sp>
      <p:sp>
        <p:nvSpPr>
          <p:cNvPr id="11353" name="Title 1"/>
          <p:cNvSpPr txBox="1">
            <a:spLocks/>
          </p:cNvSpPr>
          <p:nvPr/>
        </p:nvSpPr>
        <p:spPr bwMode="auto">
          <a:xfrm>
            <a:off x="3553691" y="1143000"/>
            <a:ext cx="526804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6858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B Yekan" panose="00000400000000000000" pitchFamily="2" charset="-7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8758"/>
              </p:ext>
            </p:extLst>
          </p:nvPr>
        </p:nvGraphicFramePr>
        <p:xfrm>
          <a:off x="304800" y="1420492"/>
          <a:ext cx="8739187" cy="494883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47662">
                  <a:extLst>
                    <a:ext uri="{9D8B030D-6E8A-4147-A177-3AD203B41FA5}">
                      <a16:colId xmlns:a16="http://schemas.microsoft.com/office/drawing/2014/main" val="53154632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4">
                  <a:extLst>
                    <a:ext uri="{9D8B030D-6E8A-4147-A177-3AD203B41FA5}">
                      <a16:colId xmlns:a16="http://schemas.microsoft.com/office/drawing/2014/main" val="645515297"/>
                    </a:ext>
                  </a:extLst>
                </a:gridCol>
                <a:gridCol w="277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69">
                  <a:extLst>
                    <a:ext uri="{9D8B030D-6E8A-4147-A177-3AD203B41FA5}">
                      <a16:colId xmlns:a16="http://schemas.microsoft.com/office/drawing/2014/main" val="3365600266"/>
                    </a:ext>
                  </a:extLst>
                </a:gridCol>
                <a:gridCol w="2581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34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تغییر وضعیت واحد سازمانی(چارت)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جستجوی لیستی براساس معاونت/ریاست/واحد به صورت سلسله مراتبی جهت تخصیص </a:t>
                      </a:r>
                      <a:r>
                        <a:rPr lang="en-US" sz="1100" dirty="0">
                          <a:effectLst/>
                          <a:cs typeface="B Mitra" panose="00000400000000000000" pitchFamily="2" charset="-78"/>
                        </a:rPr>
                        <a:t>KPI/</a:t>
                      </a: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هدف/برنامه عملیاتی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اختصاص اهداف و فعالیت ها از دو منبع وظایف شکسته شده و متنی به طور همزمان به نفرات مستقیم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انتصاب پرسنل(چارت)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تخصیص لیستی </a:t>
                      </a:r>
                      <a:r>
                        <a:rPr lang="en-US" sz="1100" dirty="0">
                          <a:effectLst/>
                          <a:cs typeface="B Mitra" panose="00000400000000000000" pitchFamily="2" charset="-78"/>
                        </a:rPr>
                        <a:t>KPI/</a:t>
                      </a: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هدف/برنامه عملیاتی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امکان فیلتر به صورت سلسله مراتبی جهت مشاهده کلیه وظایف اختصاصی کارمند مورد نظر و همچنین امکان مشاهده کلیه وظایف اختصاصی زیر مجموعه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4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تغییر وضعیت کارمندان(چارت)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تعیین وزن </a:t>
                      </a:r>
                      <a:r>
                        <a:rPr lang="en-US" sz="1100" dirty="0">
                          <a:effectLst/>
                          <a:cs typeface="B Mitra" panose="00000400000000000000" pitchFamily="2" charset="-78"/>
                        </a:rPr>
                        <a:t>KPI/</a:t>
                      </a: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هدف/برنامه عملیاتی تخصیص داده شده و شاخص های مرتبط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اختصاص اهداف و فعالیت ها به صورت متنی به نفرات غیر مستقیم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تعریف دوره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تعیین نمره </a:t>
                      </a:r>
                      <a:r>
                        <a:rPr lang="en-US" sz="1100" dirty="0">
                          <a:effectLst/>
                          <a:cs typeface="B Mitra" panose="00000400000000000000" pitchFamily="2" charset="-78"/>
                        </a:rPr>
                        <a:t>KPI/</a:t>
                      </a: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هدف/برنامه عملیاتی تخصیص داده شده و شاخص های مرتبط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وزن دهی اهداف و فعالیت هایی که توسط خود مربی اختصاص داده شده اند(اصلی/فرعی) به تفکیک مسئولیت های سازمانی اش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4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تعریف طیف لیکرت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تعریف بانک شایستگی رفتاری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نمره دهی اهداف و فعالیت هایی زیر مجموعه سطح اول و سطح دوم و همچنین نمره دهی نفراتی که مربی فرعی آنان می باشد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391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تعیین روش وزن دهی و نمره دهی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تعریف بانک وظایف عمومی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امکان فیلتر به صورت سلسله مراتبی جهت مشاهده کلیه شایستگی های رفتاری اختصاصی به کارمند مورد نظر و همچنین امکان مشاهده کلیه شایستگی های رفتاری اختصاصی زیر مجموعه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564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تعریف وزن شایستگی های رفتاری در مقایسه با وظایف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تخصیص شایستگی های رفتاری عمومی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اختصاص شایستگی های رفتاری به زیر مجموعه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تعریف ضرایب ارزیابی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تخصیص وظایف عمومی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وزن دهی شایستگی های رفتاری که توسط خود مربی اختصاص داده شده اند(اصلی/فرعی) به تفکیک مسئولیت های سازمانی اش (مربی)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تایید/عدم تایید چارت (مربی)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محدود کردن تخصیص وزن برای ادمین برنامه ریزی با توجه به وظایف عمومی تخصیص یافته توسط ادمین سرمایه انسانی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نمره دهی شایستگی های رفتاری زیر مجموعه سطح اول و سطح دوم و همچنین نمره دهی نفراتی که مربی فرعی آنان می باشد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564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تعریف </a:t>
                      </a:r>
                      <a:r>
                        <a:rPr lang="en-US" sz="1100">
                          <a:effectLst/>
                          <a:cs typeface="B Mitra" panose="00000400000000000000" pitchFamily="2" charset="-78"/>
                        </a:rPr>
                        <a:t>KPI/</a:t>
                      </a:r>
                      <a:r>
                        <a:rPr lang="fa-IR" sz="1100">
                          <a:effectLst/>
                          <a:cs typeface="B Mitra" panose="00000400000000000000" pitchFamily="2" charset="-78"/>
                        </a:rPr>
                        <a:t>هدف/برنامه عملیاتی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مشاهده وظایف ابلاغی و شکست آن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>
                          <a:effectLst/>
                          <a:cs typeface="B Mitra" panose="00000400000000000000" pitchFamily="2" charset="-78"/>
                        </a:rPr>
                        <a:t>نمایش و امکان فیلترینگ وظایف اختصاصی به کارمند جهت تفاهم نامه (کارمند)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087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a-I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2" marR="9522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a-I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2" marR="9522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352925" y="304800"/>
            <a:ext cx="371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  <a:lvl2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2pPr>
            <a:lvl3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3pPr>
            <a:lvl4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4pPr>
            <a:lvl5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5pPr>
            <a:lvl6pPr marL="4572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6pPr>
            <a:lvl7pPr marL="9144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7pPr>
            <a:lvl8pPr marL="13716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8pPr>
            <a:lvl9pPr marL="18288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sz="1400" dirty="0" smtClean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1369" y="1041463"/>
            <a:ext cx="8766048" cy="726948"/>
          </a:xfrm>
        </p:spPr>
        <p:txBody>
          <a:bodyPr/>
          <a:lstStyle/>
          <a:p>
            <a:r>
              <a:rPr lang="fa-IR" dirty="0" smtClean="0"/>
              <a:t>فعالیت های انجام شده در فاز برنامه نویسی :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58886482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78242" y="6346952"/>
            <a:ext cx="3605372" cy="365125"/>
          </a:xfrm>
        </p:spPr>
        <p:txBody>
          <a:bodyPr/>
          <a:lstStyle/>
          <a:p>
            <a:pPr>
              <a:defRPr/>
            </a:pPr>
            <a:r>
              <a:rPr lang="fa-IR" dirty="0"/>
              <a:t>واحد ارائه دهنده: توسعه و پشتیبانی سیستم های اطلاعاتی</a:t>
            </a:r>
          </a:p>
          <a:p>
            <a:pPr>
              <a:defRPr/>
            </a:pP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0DC0-F820-4EA8-AB76-C88DA4554150}" type="slidenum">
              <a:rPr lang="fa-IR" altLang="en-US" smtClean="0"/>
              <a:pPr>
                <a:defRPr/>
              </a:pPr>
              <a:t>4</a:t>
            </a:fld>
            <a:endParaRPr lang="fa-IR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352925" y="304800"/>
            <a:ext cx="371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  <a:lvl2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2pPr>
            <a:lvl3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3pPr>
            <a:lvl4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4pPr>
            <a:lvl5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5pPr>
            <a:lvl6pPr marL="4572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6pPr>
            <a:lvl7pPr marL="9144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7pPr>
            <a:lvl8pPr marL="13716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8pPr>
            <a:lvl9pPr marL="18288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sz="1400" dirty="0" smtClean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31387"/>
              </p:ext>
            </p:extLst>
          </p:nvPr>
        </p:nvGraphicFramePr>
        <p:xfrm>
          <a:off x="243840" y="975580"/>
          <a:ext cx="8739187" cy="5377594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47662">
                  <a:extLst>
                    <a:ext uri="{9D8B030D-6E8A-4147-A177-3AD203B41FA5}">
                      <a16:colId xmlns:a16="http://schemas.microsoft.com/office/drawing/2014/main" val="53154632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4">
                  <a:extLst>
                    <a:ext uri="{9D8B030D-6E8A-4147-A177-3AD203B41FA5}">
                      <a16:colId xmlns:a16="http://schemas.microsoft.com/office/drawing/2014/main" val="645515297"/>
                    </a:ext>
                  </a:extLst>
                </a:gridCol>
                <a:gridCol w="277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69">
                  <a:extLst>
                    <a:ext uri="{9D8B030D-6E8A-4147-A177-3AD203B41FA5}">
                      <a16:colId xmlns:a16="http://schemas.microsoft.com/office/drawing/2014/main" val="3365600266"/>
                    </a:ext>
                  </a:extLst>
                </a:gridCol>
                <a:gridCol w="2581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80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تایید/عدم تایید تفاهم نامه وظایف اختصاصی وارسال پیام اطلاع رسانی جهت تغییر وضعیت آن به مربی (کارمند)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خود ارزیابی وظایف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محاسبات پایانی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0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تغییر تفاهم نامه وظایف اختصاصی به وضعیت دستوری یا صرف نظر و ارسال پیام اطلاع رسانی به کارمند (مربی)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خود ارزیابی شایستگی های رفتاری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نمایش محاسبات پایانی(مربی)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0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تایید/عدم تایید تفاهم نامه شایستگی های رفتاری اختصاصی وارسال پیام اطلاع رسانی جهت تغییر وضعیت آن به مربی (کارمند)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مشاهده نمرات وظایف زیرمجموعه(مربی)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عقبگرد محاسبات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0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تغییر تفاهم نامه شایستگی های رفتاری اختصاصی به وضعیت دستوری یا صرف نظر و ارسال پیام اطلاع رسانی به کارمند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مشاهده نمرات شایستگی های رفتاری زیرمجموعه(مربی)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نهایی کردن محاسبات(مربی)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نمایش وظایفی که کارمند به عنوان سایر ارزیاب آن تعیین شده و امکان فیلترینگ(کارمند)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مشاهده نمرات وظایف به عنوان سایر ارزیاب(کارمند)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محاسبات پایانی(ادمین برنامه ریزی)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0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نمایش شایستگی های رفتاری که کارمند به عنوان سایر ارزیاب آن تعیین شده و امکان فیلترینگ(کارمند)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مشاهده نمرات شایستگی های رفتاری به عنوان سایر ارزیاب(کارمند)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نمایش محاسبات پایانی(ادمین برنامه ریزی)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80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پذیرش/عدم پذیرش به عنوان سایر ارزیاب وظایف و امکان مشاهده وضعیت آن در مربی(کارمند و مربی)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مشاهده نمرات وظایف به عنوان کارمند(کارمند)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عقبگرد محاسبات (ادمین برنامه ریزی)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80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پذیرش/عدم پذیرش به عنوان سایر ارزیاب شایستگی های رفتاری و امکان مشاهده وضعیت توسط مربی(کارمند و مربی)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مشاهده نمرات شایستگی های رفتاری به عنوان کارمند(کارمند)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نهایی کردن محاسبات(ادمین برنامه ریزی)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863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نمره دهی وظایف به عنوان سایر ارزیاب وظایف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امکان مشاهده نمرات توسط ادمین برنامه ریزی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ثبت وقایع حساس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86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نمره دهی شایستگی های رفتاری به عنوان سایر ارزیاب شایستگی های رفتاری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تعیین شیوه محاسبه در صورت فقدان نمره توسط مربی(ادمین سرمایه انسانی)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Mitra" panose="00000400000000000000" pitchFamily="2" charset="-78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Mitra" panose="00000400000000000000" pitchFamily="2" charset="-78"/>
                        </a:rPr>
                        <a:t>محاسبات پایانی (مربی)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37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a-I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2" marR="9522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a-I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B Nazanin"/>
                        <a:ea typeface="+mn-ea"/>
                        <a:cs typeface="B Mitra" panose="00000400000000000000" pitchFamily="2" charset="-78"/>
                      </a:endParaRPr>
                    </a:p>
                  </a:txBody>
                  <a:tcPr marL="9522" marR="9522" marT="9525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943461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149" y="1145054"/>
            <a:ext cx="3280029" cy="524257"/>
          </a:xfr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a-IR" sz="2000" dirty="0" smtClean="0"/>
              <a:t>فعالیت های باقی مانده : </a:t>
            </a:r>
            <a:endParaRPr lang="en-US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83354"/>
              </p:ext>
            </p:extLst>
          </p:nvPr>
        </p:nvGraphicFramePr>
        <p:xfrm>
          <a:off x="1666875" y="2219629"/>
          <a:ext cx="6761798" cy="176309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3380899">
                  <a:extLst>
                    <a:ext uri="{9D8B030D-6E8A-4147-A177-3AD203B41FA5}">
                      <a16:colId xmlns:a16="http://schemas.microsoft.com/office/drawing/2014/main" val="2986289706"/>
                    </a:ext>
                  </a:extLst>
                </a:gridCol>
                <a:gridCol w="3380899">
                  <a:extLst>
                    <a:ext uri="{9D8B030D-6E8A-4147-A177-3AD203B41FA5}">
                      <a16:colId xmlns:a16="http://schemas.microsoft.com/office/drawing/2014/main" val="60020304"/>
                    </a:ext>
                  </a:extLst>
                </a:gridCol>
              </a:tblGrid>
              <a:tr h="361646"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تعیین وزن برای نفراتی که دارای چند مربی اند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600" u="none" strike="noStrike" dirty="0" smtClean="0">
                          <a:effectLst/>
                          <a:cs typeface="B Mitra" panose="00000400000000000000" pitchFamily="2" charset="-78"/>
                        </a:rPr>
                        <a:t>3روز کاری</a:t>
                      </a:r>
                      <a:endParaRPr lang="fa-IR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994170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مشاهده و ثبت اعتراض نمرات ارزیابی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600" u="none" strike="noStrike" dirty="0" smtClean="0">
                          <a:effectLst/>
                          <a:cs typeface="B Mitra" panose="00000400000000000000" pitchFamily="2" charset="-78"/>
                        </a:rPr>
                        <a:t>5روز کاری</a:t>
                      </a:r>
                      <a:endParaRPr lang="fa-IR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905153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تعریف عوامل عمومی موثر در عملکرد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600" u="none" strike="noStrike" dirty="0" smtClean="0">
                          <a:effectLst/>
                          <a:cs typeface="B Mitra" panose="00000400000000000000" pitchFamily="2" charset="-78"/>
                        </a:rPr>
                        <a:t>2 روز کاری</a:t>
                      </a:r>
                      <a:endParaRPr lang="fa-IR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625338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اعمال عوامل عمومی موثر در عملکرد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600" u="none" strike="noStrike" dirty="0" smtClean="0">
                          <a:effectLst/>
                          <a:cs typeface="B Mitra" panose="00000400000000000000" pitchFamily="2" charset="-78"/>
                        </a:rPr>
                        <a:t>3 روز کاری </a:t>
                      </a:r>
                      <a:endParaRPr lang="fa-IR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457973"/>
                  </a:ext>
                </a:extLst>
              </a:tr>
              <a:tr h="350361"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تمدید برای گروه/افراد خاص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a-IR" sz="1600" u="none" strike="noStrike" dirty="0" smtClean="0">
                          <a:effectLst/>
                          <a:cs typeface="B Mitra" panose="00000400000000000000" pitchFamily="2" charset="-78"/>
                        </a:rPr>
                        <a:t>3 روز کاری</a:t>
                      </a:r>
                      <a:endParaRPr lang="fa-IR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37046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91101" y="6288088"/>
            <a:ext cx="3582988" cy="365125"/>
          </a:xfrm>
        </p:spPr>
        <p:txBody>
          <a:bodyPr/>
          <a:lstStyle/>
          <a:p>
            <a:pPr>
              <a:defRPr/>
            </a:pPr>
            <a:r>
              <a:rPr lang="fa-IR" dirty="0" smtClean="0"/>
              <a:t>واحد ارائه دهنده: توسعه و پشتیبانی سیستم های اطلاعاتی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0DC0-F820-4EA8-AB76-C88DA4554150}" type="slidenum">
              <a:rPr lang="fa-IR" altLang="en-US" smtClean="0"/>
              <a:pPr>
                <a:defRPr/>
              </a:pPr>
              <a:t>5</a:t>
            </a:fld>
            <a:endParaRPr lang="fa-IR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352925" y="304800"/>
            <a:ext cx="371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  <a:lvl2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2pPr>
            <a:lvl3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3pPr>
            <a:lvl4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4pPr>
            <a:lvl5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5pPr>
            <a:lvl6pPr marL="4572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6pPr>
            <a:lvl7pPr marL="9144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7pPr>
            <a:lvl8pPr marL="13716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8pPr>
            <a:lvl9pPr marL="18288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sz="1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23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066800"/>
            <a:ext cx="5334271" cy="658965"/>
          </a:xfr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a-IR" sz="2000" dirty="0"/>
              <a:t>مزایای </a:t>
            </a:r>
            <a:r>
              <a:rPr lang="fa-IR" sz="2000" dirty="0" smtClean="0"/>
              <a:t>عمده سیستم جدید نسبت به سیستم فعلی :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414433"/>
              </p:ext>
            </p:extLst>
          </p:nvPr>
        </p:nvGraphicFramePr>
        <p:xfrm>
          <a:off x="257040" y="2018768"/>
          <a:ext cx="8629920" cy="36867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67360">
                  <a:extLst>
                    <a:ext uri="{9D8B030D-6E8A-4147-A177-3AD203B41FA5}">
                      <a16:colId xmlns:a16="http://schemas.microsoft.com/office/drawing/2014/main" val="3306790940"/>
                    </a:ext>
                  </a:extLst>
                </a:gridCol>
                <a:gridCol w="4162560">
                  <a:extLst>
                    <a:ext uri="{9D8B030D-6E8A-4147-A177-3AD203B41FA5}">
                      <a16:colId xmlns:a16="http://schemas.microsoft.com/office/drawing/2014/main" val="313974970"/>
                    </a:ext>
                  </a:extLst>
                </a:gridCol>
              </a:tblGrid>
              <a:tr h="62901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فعلی صرفا دو رده (مثلا مدیران و روسا) قابلیت فعالیت دارند ولی نرم افزار جدید کل سطوح (مدیرعامل تا کارشناسان) را در برمی گیرد.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امکان تعریف چارت در همه رده های </a:t>
                      </a:r>
                      <a:r>
                        <a:rPr lang="fa-IR" sz="1600" dirty="0" smtClean="0">
                          <a:effectLst/>
                          <a:cs typeface="B Mitra" panose="00000400000000000000" pitchFamily="2" charset="-78"/>
                        </a:rPr>
                        <a:t>سازمانی</a:t>
                      </a:r>
                      <a:r>
                        <a:rPr lang="en-US" sz="1600" dirty="0">
                          <a:effectLst/>
                          <a:cs typeface="B Mitra" panose="00000400000000000000" pitchFamily="2" charset="-78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828774418"/>
                  </a:ext>
                </a:extLst>
              </a:tr>
              <a:tr h="66255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فعلی دسترسی فقط برای مدیران و روسا فعال است ولی نرم افزار جدید کل افراد دسترسی دارند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ایجاد دسترسی برای کلیه پرسنل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3081151885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جدید این امکان وجود دارد که یک فرد در چند باکس قرار گیرد (مانند کارگروه ها و و کمیته ها، نیروهای ماتریسی، پروژه ها و ...)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امکان تعریف یک فرد در چند جایگاه سازمانی به صورت همزمان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19912969"/>
                  </a:ext>
                </a:extLst>
              </a:tr>
              <a:tr h="62236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فعلی فقط مافوقان امکان ارزیابی دارند ولی در نرم افزار جدید ارزیابی چندگانه </a:t>
                      </a:r>
                      <a:r>
                        <a:rPr lang="fa-IR" sz="1400" dirty="0">
                          <a:solidFill>
                            <a:schemeClr val="tx1"/>
                          </a:solidFill>
                          <a:effectLst/>
                          <a:cs typeface="B Mitra" panose="00000400000000000000" pitchFamily="2" charset="-78"/>
                        </a:rPr>
                        <a:t>(زیردستان، همرده، خود ارزیابی و ...) فراهم </a:t>
                      </a: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شده است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ایجاد امکان ارزیابی چند وجهی (مانند 360درجه)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34074490"/>
                  </a:ext>
                </a:extLst>
              </a:tr>
              <a:tr h="6429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جدید این امکان فراهم شده است که وظایف عمومی برای تمام یا بخشی از کارکنان توسط ادمین وارد شود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امکان تعریف وظیفه و شایستگی رفتاری عمومی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635918047"/>
                  </a:ext>
                </a:extLst>
              </a:tr>
              <a:tr h="4781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solidFill>
                            <a:schemeClr val="tx1"/>
                          </a:solidFill>
                          <a:effectLst/>
                          <a:cs typeface="B Mitra" panose="00000400000000000000" pitchFamily="2" charset="-78"/>
                        </a:rPr>
                        <a:t>این امکان در نرم افزار فعلی ایجاد شده و می توان فرایند خودارزیابی در سیستم تضمین کیفیت را به این سیستم منتقل کرد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ایجاد امکان خود ارزیابی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1256893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0DC0-F820-4EA8-AB76-C88DA4554150}" type="slidenum">
              <a:rPr lang="fa-IR" altLang="en-US" smtClean="0"/>
              <a:pPr>
                <a:defRPr/>
              </a:pPr>
              <a:t>6</a:t>
            </a:fld>
            <a:endParaRPr lang="fa-IR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49888" y="6395244"/>
            <a:ext cx="3190875" cy="365125"/>
          </a:xfrm>
        </p:spPr>
        <p:txBody>
          <a:bodyPr/>
          <a:lstStyle/>
          <a:p>
            <a:pPr>
              <a:defRPr/>
            </a:pPr>
            <a:r>
              <a:rPr lang="fa-IR" sz="1100" dirty="0"/>
              <a:t>واحد ارائه دهنده: توسعه و پشتیبانی سیستم های اطلاعاتی</a:t>
            </a:r>
          </a:p>
          <a:p>
            <a:pPr>
              <a:defRPr/>
            </a:pPr>
            <a:endParaRPr lang="fa-IR" sz="1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583965" y="0"/>
            <a:ext cx="1454245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032169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50" y="1066800"/>
            <a:ext cx="5277121" cy="658965"/>
          </a:xfr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fa-IR" sz="2000" dirty="0"/>
              <a:t>مزایای </a:t>
            </a:r>
            <a:r>
              <a:rPr lang="fa-IR" sz="2000" dirty="0" smtClean="0"/>
              <a:t>عمده سیستم جدید  نسبت به سیستم فعلی : 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894798"/>
              </p:ext>
            </p:extLst>
          </p:nvPr>
        </p:nvGraphicFramePr>
        <p:xfrm>
          <a:off x="190365" y="1725765"/>
          <a:ext cx="8629920" cy="46719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00685">
                  <a:extLst>
                    <a:ext uri="{9D8B030D-6E8A-4147-A177-3AD203B41FA5}">
                      <a16:colId xmlns:a16="http://schemas.microsoft.com/office/drawing/2014/main" val="3306790940"/>
                    </a:ext>
                  </a:extLst>
                </a:gridCol>
                <a:gridCol w="4229235">
                  <a:extLst>
                    <a:ext uri="{9D8B030D-6E8A-4147-A177-3AD203B41FA5}">
                      <a16:colId xmlns:a16="http://schemas.microsoft.com/office/drawing/2014/main" val="313974970"/>
                    </a:ext>
                  </a:extLst>
                </a:gridCol>
              </a:tblGrid>
              <a:tr h="75441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solidFill>
                            <a:schemeClr val="tx1"/>
                          </a:solidFill>
                          <a:effectLst/>
                          <a:cs typeface="B Mitra" panose="00000400000000000000" pitchFamily="2" charset="-78"/>
                        </a:rPr>
                        <a:t>در نرم افزار فعلی روش ارزیابی و وزن دهی به صورت ایستا است (یعنی لزوما باید بین صفر تا صد) ارزیابی انجام شود ولی در نرم افزار جدید امکان تعریف روشهای دیگر (مانند طیف لیکرت) وجود دارد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امکان تعریف روشهای ارزیابی و وزن دهی به صورت منعطف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529691794"/>
                  </a:ext>
                </a:extLst>
              </a:tr>
              <a:tr h="78629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 smtClean="0">
                          <a:effectLst/>
                          <a:cs typeface="B Mitra" panose="00000400000000000000" pitchFamily="2" charset="-78"/>
                        </a:rPr>
                        <a:t>ضرایب ارزیابی در نرم افزار فعلی به صورت ایستا برای همه دوره ها تعریف می شود ولی در نرم افزار جدید امکان پویا نمودن و متفاوت کردن این ضرایب در دوره های مختلف وجود دارد.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امکان تعریف ضرایب ارزیابی به صورت متفاوت در دوره های مختلف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3615385105"/>
                  </a:ext>
                </a:extLst>
              </a:tr>
              <a:tr h="52167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جدید این امکان فراهم شده است که افراد بتوانند تفاهم نامه های خود ار مشاهده و تایید/عدم تایید نمایند.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ایجاد امکان تایید تفاهم نامه ها برای کارکنان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481295262"/>
                  </a:ext>
                </a:extLst>
              </a:tr>
              <a:tr h="88197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فعلی بازه های زمانی (ابتدا-حین و پایان دوره) برای کل شرکت یکسان است و لی در نرم افزار جدید این امکان وجود دارد  که این بازه های برای گروه ها و افراد مختلف به صورت متفاوت دیده شود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امکان تعریف بازه های زمانی متفاوت برای گروههای متفاوت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690644847"/>
                  </a:ext>
                </a:extLst>
              </a:tr>
              <a:tr h="6811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در نرم افزار جدید این امکان فراهم شده است تا مربیان بتوانند برای کارکنان غیرمستقیم خود نیز وظیفه تعریف کنند. البته استفاده از این قابلیت بسته به سیاستهای شرکت است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ایجاد امکان تعریف وظیفه برای کارکنان غیرمستقیم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674827648"/>
                  </a:ext>
                </a:extLst>
              </a:tr>
              <a:tr h="58987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این امکان وجود دارد که افراد ثالثی به عنوان سایر ارزیاب شایستگی رفتاری یا وظایف انتخاب شوند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ایجاد امکان سایر ارزیاب برای وظایف و شایستگی های رفتاری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2080033982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  <a:cs typeface="B Mitra" panose="00000400000000000000" pitchFamily="2" charset="-78"/>
                        </a:rPr>
                        <a:t>با توجه به استفاده از فضای کاربرپسندتر استفاده از نرم افزار ساده تر و جذاب تر شده است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fa-IR" sz="1600" dirty="0">
                          <a:effectLst/>
                          <a:cs typeface="B Mitra" panose="00000400000000000000" pitchFamily="2" charset="-78"/>
                        </a:rPr>
                        <a:t>بهبود فضای کاربری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Mitra" panose="00000400000000000000" pitchFamily="2" charset="-78"/>
                      </a:endParaRPr>
                    </a:p>
                  </a:txBody>
                  <a:tcPr marL="62678" marR="62678" marT="0" marB="0" anchor="ctr"/>
                </a:tc>
                <a:extLst>
                  <a:ext uri="{0D108BD9-81ED-4DB2-BD59-A6C34878D82A}">
                    <a16:rowId xmlns:a16="http://schemas.microsoft.com/office/drawing/2014/main" val="414260596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0DC0-F820-4EA8-AB76-C88DA4554150}" type="slidenum">
              <a:rPr lang="fa-IR" altLang="en-US" smtClean="0"/>
              <a:pPr>
                <a:defRPr/>
              </a:pPr>
              <a:t>7</a:t>
            </a:fld>
            <a:endParaRPr lang="fa-IR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49888" y="6395244"/>
            <a:ext cx="3190875" cy="365125"/>
          </a:xfrm>
        </p:spPr>
        <p:txBody>
          <a:bodyPr/>
          <a:lstStyle/>
          <a:p>
            <a:pPr>
              <a:defRPr/>
            </a:pPr>
            <a:r>
              <a:rPr lang="fa-IR" sz="1100" dirty="0"/>
              <a:t>واحد ارائه دهنده: توسعه و پشتیبانی سیستم های اطلاعاتی</a:t>
            </a:r>
          </a:p>
          <a:p>
            <a:pPr>
              <a:defRPr/>
            </a:pPr>
            <a:endParaRPr lang="fa-IR" sz="11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2583965" y="0"/>
            <a:ext cx="1454245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9659387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166380"/>
            <a:ext cx="8766048" cy="475340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a-IR" dirty="0" smtClean="0"/>
          </a:p>
          <a:p>
            <a:endParaRPr lang="en-US" dirty="0">
              <a:latin typeface="Calibri" pitchFamily="34" charset="0"/>
              <a:cs typeface="B Mitra" panose="00000400000000000000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0DC0-F820-4EA8-AB76-C88DA4554150}" type="slidenum">
              <a:rPr lang="fa-IR" altLang="en-US" smtClean="0"/>
              <a:pPr>
                <a:defRPr/>
              </a:pPr>
              <a:t>8</a:t>
            </a:fld>
            <a:endParaRPr lang="fa-IR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352925" y="304800"/>
            <a:ext cx="371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  <a:lvl2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2pPr>
            <a:lvl3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3pPr>
            <a:lvl4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4pPr>
            <a:lvl5pPr algn="l" rtl="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5pPr>
            <a:lvl6pPr marL="4572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6pPr>
            <a:lvl7pPr marL="9144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7pPr>
            <a:lvl8pPr marL="13716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8pPr>
            <a:lvl9pPr marL="1828800" algn="l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cs typeface="Times New Roman" pitchFamily="18" charset="0"/>
              </a:defRPr>
            </a:lvl9pPr>
          </a:lstStyle>
          <a:p>
            <a:pPr>
              <a:defRPr/>
            </a:pPr>
            <a:endParaRPr lang="en-US" sz="1400" dirty="0" smtClean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82601" y="1791861"/>
            <a:ext cx="63004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تکمیل و تحلیل کامل برنامه و تهیه مستندات فنی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ایجاد پروتوتایپ سیستم و اخذ تایید از درخواست کننده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استفاده ازآخرین </a:t>
            </a:r>
            <a:r>
              <a:rPr lang="en-US" dirty="0" smtClean="0">
                <a:cs typeface="B Mitra" panose="00000400000000000000" pitchFamily="2" charset="-78"/>
              </a:rPr>
              <a:t>solution </a:t>
            </a:r>
            <a:r>
              <a:rPr lang="fa-IR" dirty="0" smtClean="0">
                <a:cs typeface="B Mitra" panose="00000400000000000000" pitchFamily="2" charset="-78"/>
              </a:rPr>
              <a:t> های مایکروسافت جهت توسعه سامانه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استفاده از آخرین چارجوب های برنامه نویسی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جهت ارتباط با دیتابیس از </a:t>
            </a:r>
            <a:r>
              <a:rPr lang="en-US" dirty="0" smtClean="0">
                <a:cs typeface="B Mitra" panose="00000400000000000000" pitchFamily="2" charset="-78"/>
              </a:rPr>
              <a:t>ORM Entity Framework</a:t>
            </a:r>
            <a:r>
              <a:rPr lang="fa-IR" dirty="0" smtClean="0">
                <a:cs typeface="B Mitra" panose="00000400000000000000" pitchFamily="2" charset="-78"/>
              </a:rPr>
              <a:t> استفاده شده است که کارایی را افزایش می دهد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تکنولوژی آن </a:t>
            </a:r>
            <a:r>
              <a:rPr lang="en-US" dirty="0" smtClean="0">
                <a:cs typeface="B Mitra" panose="00000400000000000000" pitchFamily="2" charset="-78"/>
              </a:rPr>
              <a:t>Ajax</a:t>
            </a:r>
            <a:endParaRPr lang="fa-IR" dirty="0" smtClean="0">
              <a:cs typeface="B Mitra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Mitra" panose="00000400000000000000" pitchFamily="2" charset="-78"/>
              </a:rPr>
              <a:t>صفحات </a:t>
            </a:r>
            <a:r>
              <a:rPr lang="en-US" dirty="0" smtClean="0">
                <a:cs typeface="B Mitra" panose="00000400000000000000" pitchFamily="2" charset="-78"/>
              </a:rPr>
              <a:t>responsive</a:t>
            </a:r>
            <a:r>
              <a:rPr lang="fa-IR" dirty="0" smtClean="0">
                <a:cs typeface="B Mitra" panose="00000400000000000000" pitchFamily="2" charset="-78"/>
              </a:rPr>
              <a:t> می باشد ( متناسب با هر رزولوشنی قابل تغییر است ) </a:t>
            </a:r>
          </a:p>
          <a:p>
            <a:pPr marL="285750" indent="-285750" algn="r" rtl="1">
              <a:buFontTx/>
              <a:buChar char="-"/>
            </a:pPr>
            <a:endParaRPr lang="fa-IR" dirty="0" smtClean="0">
              <a:cs typeface="B Mitra" panose="00000400000000000000" pitchFamily="2" charset="-78"/>
            </a:endParaRPr>
          </a:p>
          <a:p>
            <a:pPr marL="285750" indent="-285750" algn="r" rtl="1">
              <a:buFontTx/>
              <a:buChar char="-"/>
            </a:pPr>
            <a:endParaRPr lang="fa-IR" dirty="0">
              <a:cs typeface="B Mitra" panose="00000400000000000000" pitchFamily="2" charset="-78"/>
            </a:endParaRPr>
          </a:p>
          <a:p>
            <a:pPr algn="r" rtl="1"/>
            <a:endParaRPr lang="fa-IR" dirty="0">
              <a:cs typeface="B Mitra" panose="00000400000000000000" pitchFamily="2" charset="-7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21506"/>
              </p:ext>
            </p:extLst>
          </p:nvPr>
        </p:nvGraphicFramePr>
        <p:xfrm>
          <a:off x="1264435" y="4453685"/>
          <a:ext cx="7248524" cy="12592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12131">
                  <a:extLst>
                    <a:ext uri="{9D8B030D-6E8A-4147-A177-3AD203B41FA5}">
                      <a16:colId xmlns:a16="http://schemas.microsoft.com/office/drawing/2014/main" val="1855021397"/>
                    </a:ext>
                  </a:extLst>
                </a:gridCol>
                <a:gridCol w="1812131">
                  <a:extLst>
                    <a:ext uri="{9D8B030D-6E8A-4147-A177-3AD203B41FA5}">
                      <a16:colId xmlns:a16="http://schemas.microsoft.com/office/drawing/2014/main" val="977671266"/>
                    </a:ext>
                  </a:extLst>
                </a:gridCol>
                <a:gridCol w="1812131">
                  <a:extLst>
                    <a:ext uri="{9D8B030D-6E8A-4147-A177-3AD203B41FA5}">
                      <a16:colId xmlns:a16="http://schemas.microsoft.com/office/drawing/2014/main" val="1234153962"/>
                    </a:ext>
                  </a:extLst>
                </a:gridCol>
                <a:gridCol w="1812131">
                  <a:extLst>
                    <a:ext uri="{9D8B030D-6E8A-4147-A177-3AD203B41FA5}">
                      <a16:colId xmlns:a16="http://schemas.microsoft.com/office/drawing/2014/main" val="3155587231"/>
                    </a:ext>
                  </a:extLst>
                </a:gridCol>
              </a:tblGrid>
              <a:tr h="419739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08995"/>
                  </a:ext>
                </a:extLst>
              </a:tr>
              <a:tr h="419739">
                <a:tc>
                  <a:txBody>
                    <a:bodyPr/>
                    <a:lstStyle/>
                    <a:p>
                      <a:pPr rtl="1"/>
                      <a:r>
                        <a:rPr lang="fa-IR" sz="1800" dirty="0" smtClean="0">
                          <a:cs typeface="B Mitra" panose="00000400000000000000" pitchFamily="2" charset="-78"/>
                        </a:rPr>
                        <a:t>سیستم قبل 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1800" dirty="0" smtClean="0">
                          <a:cs typeface="B Mitra" panose="00000400000000000000" pitchFamily="2" charset="-78"/>
                        </a:rPr>
                        <a:t>معماری</a:t>
                      </a:r>
                      <a:r>
                        <a:rPr lang="fa-IR" sz="1800" baseline="0" dirty="0" smtClean="0">
                          <a:cs typeface="B Mitra" panose="00000400000000000000" pitchFamily="2" charset="-78"/>
                        </a:rPr>
                        <a:t> ندارد 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>
                          <a:cs typeface="B Mitra" panose="00000400000000000000" pitchFamily="2" charset="-78"/>
                        </a:rPr>
                        <a:t>Asp.net 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>
                          <a:cs typeface="B Mitra" panose="00000400000000000000" pitchFamily="2" charset="-78"/>
                        </a:rPr>
                        <a:t>Sql</a:t>
                      </a:r>
                      <a:r>
                        <a:rPr lang="en-US" sz="1800" dirty="0" smtClean="0">
                          <a:cs typeface="B Mitra" panose="00000400000000000000" pitchFamily="2" charset="-78"/>
                        </a:rPr>
                        <a:t> Server2008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40709"/>
                  </a:ext>
                </a:extLst>
              </a:tr>
              <a:tr h="419739">
                <a:tc>
                  <a:txBody>
                    <a:bodyPr/>
                    <a:lstStyle/>
                    <a:p>
                      <a:pPr rtl="1"/>
                      <a:r>
                        <a:rPr lang="fa-IR" sz="1800" dirty="0" smtClean="0">
                          <a:cs typeface="B Mitra" panose="00000400000000000000" pitchFamily="2" charset="-78"/>
                        </a:rPr>
                        <a:t>سیستم جدید 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1800" dirty="0" smtClean="0">
                          <a:cs typeface="B Mitra" panose="00000400000000000000" pitchFamily="2" charset="-78"/>
                        </a:rPr>
                        <a:t>معماری</a:t>
                      </a:r>
                      <a:r>
                        <a:rPr lang="fa-IR" sz="1800" baseline="0" dirty="0" smtClean="0">
                          <a:cs typeface="B Mitra" panose="00000400000000000000" pitchFamily="2" charset="-78"/>
                        </a:rPr>
                        <a:t> </a:t>
                      </a:r>
                      <a:r>
                        <a:rPr lang="en-US" sz="1800" baseline="0" dirty="0" smtClean="0">
                          <a:cs typeface="B Mitra" panose="00000400000000000000" pitchFamily="2" charset="-78"/>
                        </a:rPr>
                        <a:t>MVC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>
                          <a:cs typeface="B Mitra" panose="00000400000000000000" pitchFamily="2" charset="-78"/>
                        </a:rPr>
                        <a:t>.Net</a:t>
                      </a:r>
                      <a:r>
                        <a:rPr lang="en-US" sz="1800" baseline="0" dirty="0" smtClean="0">
                          <a:cs typeface="B Mitra" panose="00000400000000000000" pitchFamily="2" charset="-78"/>
                        </a:rPr>
                        <a:t> core 2.2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>
                          <a:cs typeface="B Mitra" panose="00000400000000000000" pitchFamily="2" charset="-78"/>
                        </a:rPr>
                        <a:t>Sql</a:t>
                      </a:r>
                      <a:r>
                        <a:rPr lang="en-US" sz="1800" dirty="0" smtClean="0">
                          <a:cs typeface="B Mitra" panose="00000400000000000000" pitchFamily="2" charset="-78"/>
                        </a:rPr>
                        <a:t> server 2019</a:t>
                      </a:r>
                      <a:endParaRPr lang="fa-IR" sz="1800" dirty="0">
                        <a:cs typeface="B Mitra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53801"/>
                  </a:ext>
                </a:extLst>
              </a:tr>
            </a:tbl>
          </a:graphicData>
        </a:graphic>
      </p:graphicFrame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49888" y="6395244"/>
            <a:ext cx="3190875" cy="365125"/>
          </a:xfrm>
        </p:spPr>
        <p:txBody>
          <a:bodyPr/>
          <a:lstStyle/>
          <a:p>
            <a:pPr>
              <a:defRPr/>
            </a:pPr>
            <a:r>
              <a:rPr lang="fa-IR" sz="1100" dirty="0"/>
              <a:t>واحد ارائه دهنده: توسعه و پشتیبانی سیستم های اطلاعاتی</a:t>
            </a:r>
          </a:p>
          <a:p>
            <a:pPr>
              <a:defRPr/>
            </a:pPr>
            <a:endParaRPr lang="fa-IR" sz="1100" dirty="0"/>
          </a:p>
        </p:txBody>
      </p:sp>
      <p:sp>
        <p:nvSpPr>
          <p:cNvPr id="14" name="Rectangle 13"/>
          <p:cNvSpPr/>
          <p:nvPr/>
        </p:nvSpPr>
        <p:spPr>
          <a:xfrm>
            <a:off x="5886450" y="1088510"/>
            <a:ext cx="2596558" cy="551239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90000"/>
              </a:lnSpc>
            </a:pP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cs typeface="B Yekan" panose="00000400000000000000" pitchFamily="2" charset="-78"/>
              </a:rPr>
              <a:t>مزایای فنی سیستم  :</a:t>
            </a:r>
          </a:p>
        </p:txBody>
      </p:sp>
    </p:spTree>
    <p:extLst>
      <p:ext uri="{BB962C8B-B14F-4D97-AF65-F5344CB8AC3E}">
        <p14:creationId xmlns:p14="http://schemas.microsoft.com/office/powerpoint/2010/main" val="3302237500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8401</TotalTime>
  <Words>1477</Words>
  <Application>Microsoft Office PowerPoint</Application>
  <PresentationFormat>On-screen Show (4:3)</PresentationFormat>
  <Paragraphs>222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Times New Roman</vt:lpstr>
      <vt:lpstr>Courier New</vt:lpstr>
      <vt:lpstr>Calibri Light</vt:lpstr>
      <vt:lpstr>B Nazanin</vt:lpstr>
      <vt:lpstr>Calibri</vt:lpstr>
      <vt:lpstr>B Mitra</vt:lpstr>
      <vt:lpstr>B Yekan</vt:lpstr>
      <vt:lpstr>Wingdings</vt:lpstr>
      <vt:lpstr>Office Theme</vt:lpstr>
      <vt:lpstr>PowerPoint Presentation</vt:lpstr>
      <vt:lpstr>سامانه مدیریت عملکرد </vt:lpstr>
      <vt:lpstr>PowerPoint Presentation</vt:lpstr>
      <vt:lpstr>PowerPoint Presentation</vt:lpstr>
      <vt:lpstr>فعالیت های باقی مانده : </vt:lpstr>
      <vt:lpstr>مزایای عمده سیستم جدید نسبت به سیستم فعلی : </vt:lpstr>
      <vt:lpstr>مزایای عمده سیستم جدید  نسبت به سیستم فعلی : </vt:lpstr>
      <vt:lpstr>PowerPoint Presentation</vt:lpstr>
    </vt:vector>
  </TitlesOfParts>
  <Company>NRFCo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Mohamadi_Amin</dc:creator>
  <cp:lastModifiedBy>Khabazian_Zohre</cp:lastModifiedBy>
  <cp:revision>526</cp:revision>
  <dcterms:created xsi:type="dcterms:W3CDTF">2015-01-11T09:48:12Z</dcterms:created>
  <dcterms:modified xsi:type="dcterms:W3CDTF">2020-07-20T08:44:51Z</dcterms:modified>
</cp:coreProperties>
</file>