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7" r:id="rId2"/>
    <p:sldId id="327" r:id="rId3"/>
    <p:sldId id="283" r:id="rId4"/>
    <p:sldId id="329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7BBED"/>
    <a:srgbClr val="585BA4"/>
    <a:srgbClr val="52CBCE"/>
    <a:srgbClr val="00BCE7"/>
    <a:srgbClr val="4C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0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208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31" Type="http://schemas.microsoft.com/office/2015/10/relationships/revisionInfo" Target="revisionInfo.xml"/><Relationship Id="rId1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ACE91-96EA-4495-BA13-44CA1395CF77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37BA2-8C0A-4455-8AAA-7F610C05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1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4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2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66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4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321170" y="3943325"/>
            <a:ext cx="5572662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807352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21170" y="2030959"/>
            <a:ext cx="5572663" cy="1720077"/>
          </a:xfrm>
        </p:spPr>
        <p:txBody>
          <a:bodyPr>
            <a:noAutofit/>
          </a:bodyPr>
          <a:lstStyle>
            <a:lvl1pPr algn="ctr">
              <a:defRPr sz="4000" baseline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r>
              <a:rPr lang="zh-CN" altLang="en-US" dirty="0"/>
              <a:t>单击此处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</a:p>
        </p:txBody>
      </p:sp>
      <p:sp>
        <p:nvSpPr>
          <p:cNvPr id="9" name="图文框 8"/>
          <p:cNvSpPr/>
          <p:nvPr/>
        </p:nvSpPr>
        <p:spPr>
          <a:xfrm>
            <a:off x="3200400" y="1881552"/>
            <a:ext cx="5823877" cy="2926080"/>
          </a:xfrm>
          <a:prstGeom prst="frame">
            <a:avLst>
              <a:gd name="adj1" fmla="val 42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000">
        <p14:vortex dir="r"/>
      </p:transition>
    </mc:Choice>
    <mc:Fallback xmlns="">
      <p:transition spd="slow" advTm="6000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000">
        <p14:vortex dir="r"/>
      </p:transition>
    </mc:Choice>
    <mc:Fallback xmlns="">
      <p:transition spd="slow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7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7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000">
        <p14:vortex dir="r"/>
      </p:transition>
    </mc:Choice>
    <mc:Fallback xmlns="">
      <p:transition spd="slow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6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000">
        <p14:vortex dir="r"/>
      </p:transition>
    </mc:Choice>
    <mc:Fallback xmlns="">
      <p:transition spd="slow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366052" y="2464108"/>
            <a:ext cx="5446644" cy="1235075"/>
          </a:xfrm>
          <a:ln w="571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371849" y="4108757"/>
            <a:ext cx="5440847" cy="453718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000">
        <p14:vortex dir="r"/>
      </p:transition>
    </mc:Choice>
    <mc:Fallback xmlns="">
      <p:transition spd="slow" advTm="600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58801" y="1423990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20745" y="1423990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2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000">
        <p14:vortex dir="r"/>
      </p:transition>
    </mc:Choice>
    <mc:Fallback xmlns="">
      <p:transition spd="slow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546361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8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000">
        <p14:vortex dir="r"/>
      </p:transition>
    </mc:Choice>
    <mc:Fallback xmlns="">
      <p:transition spd="slow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000">
        <p14:vortex dir="r"/>
      </p:transition>
    </mc:Choice>
    <mc:Fallback xmlns="">
      <p:transition spd="slow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55"/>
          <a:stretch/>
        </p:blipFill>
        <p:spPr>
          <a:xfrm>
            <a:off x="0" y="0"/>
            <a:ext cx="12192000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1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000">
        <p14:vortex dir="r"/>
      </p:transition>
    </mc:Choice>
    <mc:Fallback xmlns="">
      <p:transition spd="slow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0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000">
        <p14:vortex dir="r"/>
      </p:transition>
    </mc:Choice>
    <mc:Fallback xmlns="">
      <p:transition spd="slow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779-6271-4AF0-842B-711B53DA69BA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8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000">
        <p14:vortex dir="r"/>
      </p:transition>
    </mc:Choice>
    <mc:Fallback xmlns="">
      <p:transition spd="slow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15991" y="376039"/>
            <a:ext cx="10739887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715992" y="1344974"/>
            <a:ext cx="10739887" cy="492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5015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4000" advTm="6000">
        <p14:vortex dir="r"/>
      </p:transition>
    </mc:Choice>
    <mc:Fallback xmlns="">
      <p:transition spd="slow" advTm="600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 kern="1200" baseline="0">
          <a:solidFill>
            <a:schemeClr val="accent2">
              <a:lumMod val="75000"/>
            </a:schemeClr>
          </a:solidFill>
          <a:latin typeface="+mj-ea"/>
          <a:ea typeface="+mj-ea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slideLayout" Target="../slideLayouts/slideLayout7.xml"/><Relationship Id="rId9" Type="http://schemas.openxmlformats.org/officeDocument/2006/relationships/notesSlide" Target="../notesSlides/notesSlide1.xml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3.xml"/><Relationship Id="rId8" Type="http://schemas.openxmlformats.org/officeDocument/2006/relationships/image" Target="../media/image3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文本框 8"/>
          <p:cNvSpPr txBox="1"/>
          <p:nvPr>
            <p:custDataLst>
              <p:tags r:id="rId2"/>
            </p:custDataLst>
          </p:nvPr>
        </p:nvSpPr>
        <p:spPr>
          <a:xfrm>
            <a:off x="3841287" y="2780928"/>
            <a:ext cx="6242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Go</a:t>
            </a:r>
            <a:r>
              <a:rPr lang="zh-CN" altLang="en-US" sz="6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sz="6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Web</a:t>
            </a:r>
            <a:r>
              <a:rPr lang="zh-CN" altLang="en-US" sz="6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开发入门</a:t>
            </a:r>
            <a:endParaRPr lang="zh-CN" altLang="en-US" sz="6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5" name="PA_矩形 12"/>
          <p:cNvSpPr/>
          <p:nvPr>
            <p:custDataLst>
              <p:tags r:id="rId3"/>
            </p:custDataLst>
          </p:nvPr>
        </p:nvSpPr>
        <p:spPr>
          <a:xfrm>
            <a:off x="6152002" y="4208894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简易图书管理系统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PA_矩形 13"/>
          <p:cNvSpPr/>
          <p:nvPr>
            <p:custDataLst>
              <p:tags r:id="rId4"/>
            </p:custDataLst>
          </p:nvPr>
        </p:nvSpPr>
        <p:spPr>
          <a:xfrm>
            <a:off x="6218524" y="4525963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Menahem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90666" y="4012615"/>
            <a:ext cx="5543625" cy="45719"/>
            <a:chOff x="3182554" y="3904019"/>
            <a:chExt cx="5543625" cy="45719"/>
          </a:xfrm>
        </p:grpSpPr>
        <p:sp>
          <p:nvSpPr>
            <p:cNvPr id="34" name="PA_矩形 11"/>
            <p:cNvSpPr/>
            <p:nvPr>
              <p:custDataLst>
                <p:tags r:id="rId5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PA_矩形 11"/>
            <p:cNvSpPr/>
            <p:nvPr>
              <p:custDataLst>
                <p:tags r:id="rId6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PA_矩形 11"/>
            <p:cNvSpPr/>
            <p:nvPr>
              <p:custDataLst>
                <p:tags r:id="rId7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7" name="图片 16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7"/>
          <a:stretch/>
        </p:blipFill>
        <p:spPr>
          <a:xfrm>
            <a:off x="-24680" y="116632"/>
            <a:ext cx="5974513" cy="6465124"/>
          </a:xfrm>
          <a:prstGeom prst="rect">
            <a:avLst/>
          </a:prstGeom>
        </p:spPr>
      </p:pic>
      <p:pic>
        <p:nvPicPr>
          <p:cNvPr id="18" name="图片 17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7"/>
          <a:stretch/>
        </p:blipFill>
        <p:spPr>
          <a:xfrm flipH="1">
            <a:off x="10310355" y="3933838"/>
            <a:ext cx="1849735" cy="20824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881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3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7"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66425" y="332656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Go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73" b="2677"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cxnSp>
        <p:nvCxnSpPr>
          <p:cNvPr id="30" name="直接连接符 2"/>
          <p:cNvCxnSpPr>
            <a:cxnSpLocks noChangeShapeType="1"/>
          </p:cNvCxnSpPr>
          <p:nvPr/>
        </p:nvCxnSpPr>
        <p:spPr bwMode="auto">
          <a:xfrm>
            <a:off x="962025" y="3829061"/>
            <a:ext cx="9742488" cy="0"/>
          </a:xfrm>
          <a:prstGeom prst="line">
            <a:avLst/>
          </a:prstGeom>
          <a:noFill/>
          <a:ln w="28575">
            <a:solidFill>
              <a:srgbClr val="37BBED"/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 useBgFill="1">
        <p:nvSpPr>
          <p:cNvPr id="31" name="椭圆 3"/>
          <p:cNvSpPr>
            <a:spLocks noChangeArrowheads="1"/>
          </p:cNvSpPr>
          <p:nvPr/>
        </p:nvSpPr>
        <p:spPr bwMode="auto">
          <a:xfrm>
            <a:off x="8458200" y="3213111"/>
            <a:ext cx="1284288" cy="1282700"/>
          </a:xfrm>
          <a:prstGeom prst="ellipse">
            <a:avLst/>
          </a:prstGeom>
          <a:ln>
            <a:solidFill>
              <a:srgbClr val="37BBED"/>
            </a:solidFill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 useBgFill="1">
        <p:nvSpPr>
          <p:cNvPr id="32" name="椭圆 26"/>
          <p:cNvSpPr>
            <a:spLocks noChangeArrowheads="1"/>
          </p:cNvSpPr>
          <p:nvPr/>
        </p:nvSpPr>
        <p:spPr bwMode="auto">
          <a:xfrm>
            <a:off x="6221413" y="3254386"/>
            <a:ext cx="1284287" cy="1282700"/>
          </a:xfrm>
          <a:prstGeom prst="ellipse">
            <a:avLst/>
          </a:prstGeom>
          <a:ln>
            <a:solidFill>
              <a:srgbClr val="37BBED"/>
            </a:solidFill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 useBgFill="1">
        <p:nvSpPr>
          <p:cNvPr id="33" name="椭圆 27"/>
          <p:cNvSpPr>
            <a:spLocks noChangeArrowheads="1"/>
          </p:cNvSpPr>
          <p:nvPr/>
        </p:nvSpPr>
        <p:spPr bwMode="auto">
          <a:xfrm>
            <a:off x="3984625" y="3254386"/>
            <a:ext cx="1284288" cy="1282700"/>
          </a:xfrm>
          <a:prstGeom prst="ellipse">
            <a:avLst/>
          </a:prstGeom>
          <a:ln>
            <a:solidFill>
              <a:srgbClr val="37BBED"/>
            </a:solidFill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 useBgFill="1">
        <p:nvSpPr>
          <p:cNvPr id="34" name="椭圆 28"/>
          <p:cNvSpPr>
            <a:spLocks noChangeArrowheads="1"/>
          </p:cNvSpPr>
          <p:nvPr/>
        </p:nvSpPr>
        <p:spPr bwMode="auto">
          <a:xfrm>
            <a:off x="1749425" y="3254386"/>
            <a:ext cx="1282700" cy="1282700"/>
          </a:xfrm>
          <a:prstGeom prst="ellipse">
            <a:avLst/>
          </a:prstGeom>
          <a:ln>
            <a:solidFill>
              <a:srgbClr val="37BBED"/>
            </a:solidFill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文本框 4"/>
          <p:cNvSpPr txBox="1">
            <a:spLocks noChangeArrowheads="1"/>
          </p:cNvSpPr>
          <p:nvPr/>
        </p:nvSpPr>
        <p:spPr bwMode="auto">
          <a:xfrm>
            <a:off x="1973263" y="3706438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2009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7" name="文本框 33"/>
          <p:cNvSpPr txBox="1">
            <a:spLocks noChangeArrowheads="1"/>
          </p:cNvSpPr>
          <p:nvPr/>
        </p:nvSpPr>
        <p:spPr bwMode="auto">
          <a:xfrm>
            <a:off x="4186238" y="3706438"/>
            <a:ext cx="76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2012</a:t>
            </a:r>
            <a:endParaRPr lang="zh-CN" altLang="en-US" b="1">
              <a:solidFill>
                <a:schemeClr val="bg1">
                  <a:lumMod val="8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9" name="文本框 49"/>
          <p:cNvSpPr txBox="1">
            <a:spLocks noChangeArrowheads="1"/>
          </p:cNvSpPr>
          <p:nvPr/>
        </p:nvSpPr>
        <p:spPr bwMode="auto">
          <a:xfrm>
            <a:off x="6551613" y="3706438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2015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5" name="文本框 51"/>
          <p:cNvSpPr txBox="1">
            <a:spLocks noChangeArrowheads="1"/>
          </p:cNvSpPr>
          <p:nvPr/>
        </p:nvSpPr>
        <p:spPr bwMode="auto">
          <a:xfrm>
            <a:off x="8742363" y="3706438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至今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47" name="组合 53"/>
          <p:cNvGrpSpPr>
            <a:grpSpLocks/>
          </p:cNvGrpSpPr>
          <p:nvPr/>
        </p:nvGrpSpPr>
        <p:grpSpPr bwMode="auto">
          <a:xfrm>
            <a:off x="1492250" y="1774443"/>
            <a:ext cx="2403475" cy="688370"/>
            <a:chOff x="0" y="45691"/>
            <a:chExt cx="3046360" cy="688709"/>
          </a:xfrm>
        </p:grpSpPr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52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</a:t>
              </a: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语言是谷歌</a:t>
              </a:r>
              <a:r>
                <a:rPr lang="en-US" altLang="zh-CN" sz="10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2009</a:t>
              </a:r>
              <a:r>
                <a:rPr lang="zh-CN" altLang="en-US" sz="10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0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11</a:t>
              </a:r>
              <a:r>
                <a:rPr lang="zh-CN" altLang="en-US" sz="10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月发布</a:t>
              </a: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的第二款开源编程语言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0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" name="组合 57"/>
          <p:cNvGrpSpPr>
            <a:grpSpLocks/>
          </p:cNvGrpSpPr>
          <p:nvPr/>
        </p:nvGrpSpPr>
        <p:grpSpPr bwMode="auto">
          <a:xfrm>
            <a:off x="3640138" y="4818771"/>
            <a:ext cx="2403475" cy="688370"/>
            <a:chOff x="0" y="45691"/>
            <a:chExt cx="3046360" cy="688709"/>
          </a:xfrm>
        </p:grpSpPr>
        <p:sp>
          <p:nvSpPr>
            <p:cNvPr id="52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52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2012</a:t>
              </a: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年</a:t>
              </a: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月</a:t>
              </a: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28</a:t>
              </a: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日，</a:t>
              </a: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</a:t>
              </a: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语言的第一个正式版本</a:t>
              </a: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Go1</a:t>
              </a: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发布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4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61"/>
          <p:cNvGrpSpPr>
            <a:grpSpLocks/>
          </p:cNvGrpSpPr>
          <p:nvPr/>
        </p:nvGrpSpPr>
        <p:grpSpPr bwMode="auto">
          <a:xfrm>
            <a:off x="6043613" y="1774443"/>
            <a:ext cx="2403475" cy="688370"/>
            <a:chOff x="0" y="45691"/>
            <a:chExt cx="3046360" cy="688709"/>
          </a:xfrm>
        </p:grpSpPr>
        <p:sp>
          <p:nvSpPr>
            <p:cNvPr id="56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52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</a:t>
              </a: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语言</a:t>
              </a: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 1.5</a:t>
              </a: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版发布，本次更新中移除了”最后残余的</a:t>
              </a: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</a:t>
              </a: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代码”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8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" name="组合 65"/>
          <p:cNvGrpSpPr>
            <a:grpSpLocks/>
          </p:cNvGrpSpPr>
          <p:nvPr/>
        </p:nvGrpSpPr>
        <p:grpSpPr bwMode="auto">
          <a:xfrm>
            <a:off x="8568944" y="4843811"/>
            <a:ext cx="2403475" cy="946645"/>
            <a:chOff x="0" y="45691"/>
            <a:chExt cx="3046360" cy="947112"/>
          </a:xfrm>
        </p:grpSpPr>
        <p:sp>
          <p:nvSpPr>
            <p:cNvPr id="60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785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发布到</a:t>
              </a:r>
              <a:r>
                <a:rPr lang="en-US" altLang="zh-CN" sz="10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1.11</a:t>
              </a:r>
              <a:r>
                <a:rPr lang="zh-CN" altLang="en-US" sz="10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版本 即将推出</a:t>
              </a:r>
              <a:r>
                <a:rPr lang="en-US" altLang="zh-CN" sz="10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Go2</a:t>
              </a:r>
              <a:r>
                <a:rPr lang="zh-CN" altLang="en-US" sz="10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，在国内使用场景非常火爆，区块链，分布式，微服务，</a:t>
              </a:r>
              <a:r>
                <a:rPr lang="en-US" altLang="zh-CN" sz="10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web</a:t>
              </a:r>
              <a:r>
                <a:rPr lang="zh-CN" altLang="en-US" sz="10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开发。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62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1527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9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文本框 8"/>
          <p:cNvSpPr txBox="1"/>
          <p:nvPr>
            <p:custDataLst>
              <p:tags r:id="rId2"/>
            </p:custDataLst>
          </p:nvPr>
        </p:nvSpPr>
        <p:spPr>
          <a:xfrm>
            <a:off x="5055456" y="2493831"/>
            <a:ext cx="5661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本套课程通过简易的图书系统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实例带领大家感受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go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语言开发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Web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，感受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go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语言开发的魅力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课程讲解的过程中会穿插对一些基础知识进行补充讲解加深记忆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所用到的技术，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Html/</a:t>
            </a:r>
            <a:r>
              <a:rPr lang="en-US" altLang="zh-CN" sz="24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</a:t>
            </a:r>
            <a:r>
              <a:rPr lang="en-US" altLang="zh-CN" sz="2400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ss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Go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，数据库采用</a:t>
            </a:r>
            <a:r>
              <a:rPr lang="en-US" altLang="zh-CN" sz="2400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postgres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114603" y="5128019"/>
            <a:ext cx="5543625" cy="45719"/>
            <a:chOff x="3182554" y="3904019"/>
            <a:chExt cx="5543625" cy="45719"/>
          </a:xfrm>
        </p:grpSpPr>
        <p:sp>
          <p:nvSpPr>
            <p:cNvPr id="34" name="PA_矩形 11"/>
            <p:cNvSpPr/>
            <p:nvPr>
              <p:custDataLst>
                <p:tags r:id="rId3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PA_矩形 11"/>
            <p:cNvSpPr/>
            <p:nvPr>
              <p:custDataLst>
                <p:tags r:id="rId4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PA_矩形 11"/>
            <p:cNvSpPr/>
            <p:nvPr>
              <p:custDataLst>
                <p:tags r:id="rId5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6" name="图片 5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7"/>
          <a:stretch/>
        </p:blipFill>
        <p:spPr>
          <a:xfrm>
            <a:off x="0" y="188640"/>
            <a:ext cx="5974513" cy="64651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927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7"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366531" y="332656"/>
              <a:ext cx="21996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Go</a:t>
              </a:r>
              <a:r>
                <a:rPr lang="zh-CN" altLang="en-US" sz="2800" dirty="0" smtClean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  开发工具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73" b="2677"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23" name="组合 2"/>
          <p:cNvGrpSpPr>
            <a:grpSpLocks/>
          </p:cNvGrpSpPr>
          <p:nvPr/>
        </p:nvGrpSpPr>
        <p:grpSpPr bwMode="auto">
          <a:xfrm>
            <a:off x="4560347" y="2574166"/>
            <a:ext cx="2520074" cy="2512514"/>
            <a:chOff x="0" y="0"/>
            <a:chExt cx="3704266" cy="3693405"/>
          </a:xfrm>
        </p:grpSpPr>
        <p:sp>
          <p:nvSpPr>
            <p:cNvPr id="24" name="菱形 1"/>
            <p:cNvSpPr>
              <a:spLocks noChangeArrowheads="1"/>
            </p:cNvSpPr>
            <p:nvPr/>
          </p:nvSpPr>
          <p:spPr bwMode="auto">
            <a:xfrm>
              <a:off x="969264" y="0"/>
              <a:ext cx="1746119" cy="1746119"/>
            </a:xfrm>
            <a:prstGeom prst="diamond">
              <a:avLst/>
            </a:prstGeom>
            <a:noFill/>
            <a:ln w="9525">
              <a:solidFill>
                <a:srgbClr val="37BBED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5" name="菱形 5"/>
            <p:cNvSpPr>
              <a:spLocks noChangeArrowheads="1"/>
            </p:cNvSpPr>
            <p:nvPr/>
          </p:nvSpPr>
          <p:spPr bwMode="auto">
            <a:xfrm>
              <a:off x="0" y="973643"/>
              <a:ext cx="1746119" cy="1746119"/>
            </a:xfrm>
            <a:prstGeom prst="diamond">
              <a:avLst/>
            </a:prstGeom>
            <a:noFill/>
            <a:ln w="9525">
              <a:solidFill>
                <a:srgbClr val="37BBED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" name="菱形 6"/>
            <p:cNvSpPr>
              <a:spLocks noChangeArrowheads="1"/>
            </p:cNvSpPr>
            <p:nvPr/>
          </p:nvSpPr>
          <p:spPr bwMode="auto">
            <a:xfrm>
              <a:off x="969264" y="1947286"/>
              <a:ext cx="1746119" cy="1746119"/>
            </a:xfrm>
            <a:prstGeom prst="diamond">
              <a:avLst/>
            </a:prstGeom>
            <a:noFill/>
            <a:ln w="9525">
              <a:solidFill>
                <a:srgbClr val="37BBED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7" name="菱形 7"/>
            <p:cNvSpPr>
              <a:spLocks noChangeArrowheads="1"/>
            </p:cNvSpPr>
            <p:nvPr/>
          </p:nvSpPr>
          <p:spPr bwMode="auto">
            <a:xfrm>
              <a:off x="1958147" y="973643"/>
              <a:ext cx="1746119" cy="1746119"/>
            </a:xfrm>
            <a:prstGeom prst="diamond">
              <a:avLst/>
            </a:prstGeom>
            <a:noFill/>
            <a:ln w="9525">
              <a:solidFill>
                <a:srgbClr val="37BBED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0" name="组合 21"/>
          <p:cNvGrpSpPr>
            <a:grpSpLocks/>
          </p:cNvGrpSpPr>
          <p:nvPr/>
        </p:nvGrpSpPr>
        <p:grpSpPr bwMode="auto">
          <a:xfrm>
            <a:off x="1075446" y="1550045"/>
            <a:ext cx="3212418" cy="2758806"/>
            <a:chOff x="103604" y="-168624"/>
            <a:chExt cx="3046360" cy="2197059"/>
          </a:xfrm>
        </p:grpSpPr>
        <p:sp>
          <p:nvSpPr>
            <p:cNvPr id="31" name="矩形 13"/>
            <p:cNvSpPr>
              <a:spLocks noChangeArrowheads="1"/>
            </p:cNvSpPr>
            <p:nvPr/>
          </p:nvSpPr>
          <p:spPr bwMode="auto">
            <a:xfrm>
              <a:off x="103604" y="261611"/>
              <a:ext cx="3046360" cy="1766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000" dirty="0" err="1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Vscode</a:t>
              </a:r>
              <a:endPara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Sublime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Atom</a:t>
              </a:r>
            </a:p>
            <a:p>
              <a:pPr eaLnBrk="1" hangingPunct="1">
                <a:lnSpc>
                  <a:spcPct val="150000"/>
                </a:lnSpc>
              </a:pPr>
              <a:endParaRPr lang="en-US" altLang="zh-CN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文本框 83"/>
            <p:cNvSpPr txBox="1">
              <a:spLocks noChangeArrowheads="1"/>
            </p:cNvSpPr>
            <p:nvPr/>
          </p:nvSpPr>
          <p:spPr bwMode="auto">
            <a:xfrm>
              <a:off x="146523" y="-168624"/>
              <a:ext cx="954090" cy="39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 dirty="0" smtClean="0">
                  <a:solidFill>
                    <a:schemeClr val="bg1">
                      <a:lumMod val="85000"/>
                    </a:schemeClr>
                  </a:solidFill>
                </a:rPr>
                <a:t>编辑器</a:t>
              </a:r>
              <a:endParaRPr lang="zh-CN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3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5" name="组合 21"/>
          <p:cNvGrpSpPr>
            <a:grpSpLocks/>
          </p:cNvGrpSpPr>
          <p:nvPr/>
        </p:nvGrpSpPr>
        <p:grpSpPr bwMode="auto">
          <a:xfrm>
            <a:off x="7623350" y="1353227"/>
            <a:ext cx="3046412" cy="1754326"/>
            <a:chOff x="89726" y="-155662"/>
            <a:chExt cx="3046360" cy="1752483"/>
          </a:xfrm>
        </p:grpSpPr>
        <p:sp>
          <p:nvSpPr>
            <p:cNvPr id="47" name="矩形 13"/>
            <p:cNvSpPr>
              <a:spLocks noChangeArrowheads="1"/>
            </p:cNvSpPr>
            <p:nvPr/>
          </p:nvSpPr>
          <p:spPr bwMode="auto">
            <a:xfrm>
              <a:off x="89726" y="-155662"/>
              <a:ext cx="3046360" cy="1752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IDE</a:t>
              </a:r>
              <a:endParaRPr lang="en-US" altLang="zh-CN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400" dirty="0" err="1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Goland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49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" name="组合 21"/>
          <p:cNvGrpSpPr>
            <a:grpSpLocks/>
          </p:cNvGrpSpPr>
          <p:nvPr/>
        </p:nvGrpSpPr>
        <p:grpSpPr bwMode="auto">
          <a:xfrm>
            <a:off x="5135044" y="5589240"/>
            <a:ext cx="3890753" cy="1122258"/>
            <a:chOff x="0" y="0"/>
            <a:chExt cx="3046360" cy="372587"/>
          </a:xfrm>
        </p:grpSpPr>
        <p:sp>
          <p:nvSpPr>
            <p:cNvPr id="51" name="矩形 13"/>
            <p:cNvSpPr>
              <a:spLocks noChangeArrowheads="1"/>
            </p:cNvSpPr>
            <p:nvPr/>
          </p:nvSpPr>
          <p:spPr bwMode="auto">
            <a:xfrm>
              <a:off x="0" y="207586"/>
              <a:ext cx="3046360" cy="165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Vim</a:t>
              </a:r>
              <a:r>
                <a:rPr lang="zh-CN" altLang="en-US" sz="20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</a:t>
              </a:r>
              <a:r>
                <a:rPr lang="en-US" altLang="zh-CN" sz="2000" dirty="0" err="1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Emacs</a:t>
              </a:r>
              <a:endParaRPr lang="zh-CN" alt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文本框 83"/>
            <p:cNvSpPr txBox="1">
              <a:spLocks noChangeArrowheads="1"/>
            </p:cNvSpPr>
            <p:nvPr/>
          </p:nvSpPr>
          <p:spPr bwMode="auto">
            <a:xfrm>
              <a:off x="103603" y="0"/>
              <a:ext cx="1138583" cy="132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 dirty="0" smtClean="0">
                  <a:solidFill>
                    <a:schemeClr val="bg1">
                      <a:lumMod val="85000"/>
                    </a:schemeClr>
                  </a:solidFill>
                </a:rPr>
                <a:t>改善生活</a:t>
              </a:r>
              <a:endParaRPr lang="zh-CN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53" name="直接连接符 120"/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4894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大数据商务科技云计算互联网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heme/theme1.xml><?xml version="1.0" encoding="utf-8"?>
<a:theme xmlns:a="http://schemas.openxmlformats.org/drawingml/2006/main" name="A000120140530A99PPBG">
  <a:themeElements>
    <a:clrScheme name="自定义 657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67B58C"/>
      </a:accent1>
      <a:accent2>
        <a:srgbClr val="9DB670"/>
      </a:accent2>
      <a:accent3>
        <a:srgbClr val="4AAED2"/>
      </a:accent3>
      <a:accent4>
        <a:srgbClr val="6494B4"/>
      </a:accent4>
      <a:accent5>
        <a:srgbClr val="FFC000"/>
      </a:accent5>
      <a:accent6>
        <a:srgbClr val="FF3737"/>
      </a:accent6>
      <a:hlink>
        <a:srgbClr val="55C4F8"/>
      </a:hlink>
      <a:folHlink>
        <a:srgbClr val="C6EBFC"/>
      </a:folHlink>
    </a:clrScheme>
    <a:fontScheme name="自定义 44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A000120150822A06KPBG</Template>
  <TotalTime>298</TotalTime>
  <Words>158</Words>
  <Application>Microsoft Macintosh PowerPoint</Application>
  <PresentationFormat>宽屏</PresentationFormat>
  <Paragraphs>28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Baskerville Old Face</vt:lpstr>
      <vt:lpstr>Calibri</vt:lpstr>
      <vt:lpstr>Wingdings</vt:lpstr>
      <vt:lpstr>等线</vt:lpstr>
      <vt:lpstr>方正兰亭超细黑简体</vt:lpstr>
      <vt:lpstr>宋体</vt:lpstr>
      <vt:lpstr>微软雅黑</vt:lpstr>
      <vt:lpstr>幼圆</vt:lpstr>
      <vt:lpstr>Arial</vt:lpstr>
      <vt:lpstr>A000120140530A99PPBG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大数据商务科技云计算互联网PPT模板</dc:title>
  <dc:creator>Administrator</dc:creator>
  <cp:lastModifiedBy>Microsoft Office 用户</cp:lastModifiedBy>
  <cp:revision>49</cp:revision>
  <dcterms:created xsi:type="dcterms:W3CDTF">2017-02-20T09:50:07Z</dcterms:created>
  <dcterms:modified xsi:type="dcterms:W3CDTF">2018-12-22T08:53:19Z</dcterms:modified>
</cp:coreProperties>
</file>