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EA260D0-D5B9-4FDE-B5E7-CDB5DCCE697D}"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C9D385-B55C-4D14-A07D-66C0B5CBF7C5}"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9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260D0-D5B9-4FDE-B5E7-CDB5DCCE697D}"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C9D385-B55C-4D14-A07D-66C0B5CBF7C5}" type="slidenum">
              <a:rPr lang="en-CA" smtClean="0"/>
              <a:t>‹#›</a:t>
            </a:fld>
            <a:endParaRPr lang="en-CA"/>
          </a:p>
        </p:txBody>
      </p:sp>
    </p:spTree>
    <p:extLst>
      <p:ext uri="{BB962C8B-B14F-4D97-AF65-F5344CB8AC3E}">
        <p14:creationId xmlns:p14="http://schemas.microsoft.com/office/powerpoint/2010/main" val="317495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260D0-D5B9-4FDE-B5E7-CDB5DCCE697D}"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C9D385-B55C-4D14-A07D-66C0B5CBF7C5}" type="slidenum">
              <a:rPr lang="en-CA" smtClean="0"/>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39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260D0-D5B9-4FDE-B5E7-CDB5DCCE697D}"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C9D385-B55C-4D14-A07D-66C0B5CBF7C5}" type="slidenum">
              <a:rPr lang="en-CA" smtClean="0"/>
              <a:t>‹#›</a:t>
            </a:fld>
            <a:endParaRPr lang="en-CA"/>
          </a:p>
        </p:txBody>
      </p:sp>
    </p:spTree>
    <p:extLst>
      <p:ext uri="{BB962C8B-B14F-4D97-AF65-F5344CB8AC3E}">
        <p14:creationId xmlns:p14="http://schemas.microsoft.com/office/powerpoint/2010/main" val="159908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260D0-D5B9-4FDE-B5E7-CDB5DCCE697D}"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C9D385-B55C-4D14-A07D-66C0B5CBF7C5}"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22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260D0-D5B9-4FDE-B5E7-CDB5DCCE697D}" type="datetimeFigureOut">
              <a:rPr lang="en-CA" smtClean="0"/>
              <a:t>2021-12-01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DC9D385-B55C-4D14-A07D-66C0B5CBF7C5}" type="slidenum">
              <a:rPr lang="en-CA" smtClean="0"/>
              <a:t>‹#›</a:t>
            </a:fld>
            <a:endParaRPr lang="en-CA"/>
          </a:p>
        </p:txBody>
      </p:sp>
    </p:spTree>
    <p:extLst>
      <p:ext uri="{BB962C8B-B14F-4D97-AF65-F5344CB8AC3E}">
        <p14:creationId xmlns:p14="http://schemas.microsoft.com/office/powerpoint/2010/main" val="120094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260D0-D5B9-4FDE-B5E7-CDB5DCCE697D}" type="datetimeFigureOut">
              <a:rPr lang="en-CA" smtClean="0"/>
              <a:t>2021-12-01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DC9D385-B55C-4D14-A07D-66C0B5CBF7C5}" type="slidenum">
              <a:rPr lang="en-CA" smtClean="0"/>
              <a:t>‹#›</a:t>
            </a:fld>
            <a:endParaRPr lang="en-CA"/>
          </a:p>
        </p:txBody>
      </p:sp>
    </p:spTree>
    <p:extLst>
      <p:ext uri="{BB962C8B-B14F-4D97-AF65-F5344CB8AC3E}">
        <p14:creationId xmlns:p14="http://schemas.microsoft.com/office/powerpoint/2010/main" val="338571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A260D0-D5B9-4FDE-B5E7-CDB5DCCE697D}" type="datetimeFigureOut">
              <a:rPr lang="en-CA" smtClean="0"/>
              <a:t>2021-12-01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DC9D385-B55C-4D14-A07D-66C0B5CBF7C5}" type="slidenum">
              <a:rPr lang="en-CA" smtClean="0"/>
              <a:t>‹#›</a:t>
            </a:fld>
            <a:endParaRPr lang="en-CA"/>
          </a:p>
        </p:txBody>
      </p:sp>
    </p:spTree>
    <p:extLst>
      <p:ext uri="{BB962C8B-B14F-4D97-AF65-F5344CB8AC3E}">
        <p14:creationId xmlns:p14="http://schemas.microsoft.com/office/powerpoint/2010/main" val="106512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260D0-D5B9-4FDE-B5E7-CDB5DCCE697D}" type="datetimeFigureOut">
              <a:rPr lang="en-CA" smtClean="0"/>
              <a:t>2021-12-01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DC9D385-B55C-4D14-A07D-66C0B5CBF7C5}" type="slidenum">
              <a:rPr lang="en-CA" smtClean="0"/>
              <a:t>‹#›</a:t>
            </a:fld>
            <a:endParaRPr lang="en-CA"/>
          </a:p>
        </p:txBody>
      </p:sp>
    </p:spTree>
    <p:extLst>
      <p:ext uri="{BB962C8B-B14F-4D97-AF65-F5344CB8AC3E}">
        <p14:creationId xmlns:p14="http://schemas.microsoft.com/office/powerpoint/2010/main" val="61200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260D0-D5B9-4FDE-B5E7-CDB5DCCE697D}" type="datetimeFigureOut">
              <a:rPr lang="en-CA" smtClean="0"/>
              <a:t>2021-12-01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DC9D385-B55C-4D14-A07D-66C0B5CBF7C5}" type="slidenum">
              <a:rPr lang="en-CA" smtClean="0"/>
              <a:t>‹#›</a:t>
            </a:fld>
            <a:endParaRPr lang="en-CA"/>
          </a:p>
        </p:txBody>
      </p:sp>
    </p:spTree>
    <p:extLst>
      <p:ext uri="{BB962C8B-B14F-4D97-AF65-F5344CB8AC3E}">
        <p14:creationId xmlns:p14="http://schemas.microsoft.com/office/powerpoint/2010/main" val="28659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A260D0-D5B9-4FDE-B5E7-CDB5DCCE697D}" type="datetimeFigureOut">
              <a:rPr lang="en-CA" smtClean="0"/>
              <a:t>2021-12-01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DC9D385-B55C-4D14-A07D-66C0B5CBF7C5}"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EA260D0-D5B9-4FDE-B5E7-CDB5DCCE697D}" type="datetimeFigureOut">
              <a:rPr lang="en-CA" smtClean="0"/>
              <a:t>2021-12-01</a:t>
            </a:fld>
            <a:endParaRPr lang="en-C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C9D385-B55C-4D14-A07D-66C0B5CBF7C5}" type="slidenum">
              <a:rPr lang="en-CA" smtClean="0"/>
              <a:t>‹#›</a:t>
            </a:fld>
            <a:endParaRPr lang="en-C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659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5543-61B1-4B3D-B6DC-7D750490A443}"/>
              </a:ext>
            </a:extLst>
          </p:cNvPr>
          <p:cNvSpPr>
            <a:spLocks noGrp="1"/>
          </p:cNvSpPr>
          <p:nvPr>
            <p:ph type="ctrTitle"/>
          </p:nvPr>
        </p:nvSpPr>
        <p:spPr/>
        <p:txBody>
          <a:bodyPr>
            <a:normAutofit/>
          </a:bodyPr>
          <a:lstStyle/>
          <a:p>
            <a:pPr algn="l"/>
            <a:r>
              <a:rPr lang="en-US" sz="3600" dirty="0"/>
              <a:t>CIND 820:</a:t>
            </a:r>
            <a:br>
              <a:rPr lang="en-US" sz="3600" dirty="0"/>
            </a:br>
            <a:r>
              <a:rPr lang="en-US" sz="3600" dirty="0"/>
              <a:t>Predictive Analytics of Bank Customers Credit: A Case Study of Germany</a:t>
            </a:r>
            <a:endParaRPr lang="en-CA" sz="3600" dirty="0"/>
          </a:p>
        </p:txBody>
      </p:sp>
      <p:sp>
        <p:nvSpPr>
          <p:cNvPr id="3" name="Subtitle 2">
            <a:extLst>
              <a:ext uri="{FF2B5EF4-FFF2-40B4-BE49-F238E27FC236}">
                <a16:creationId xmlns:a16="http://schemas.microsoft.com/office/drawing/2014/main" id="{08EE2639-2A13-4747-BAFE-E6D67558ED83}"/>
              </a:ext>
            </a:extLst>
          </p:cNvPr>
          <p:cNvSpPr>
            <a:spLocks noGrp="1"/>
          </p:cNvSpPr>
          <p:nvPr>
            <p:ph type="subTitle" idx="1"/>
          </p:nvPr>
        </p:nvSpPr>
        <p:spPr/>
        <p:txBody>
          <a:bodyPr/>
          <a:lstStyle/>
          <a:p>
            <a:r>
              <a:rPr lang="en-CA" dirty="0" err="1"/>
              <a:t>Professor:</a:t>
            </a:r>
            <a:r>
              <a:rPr lang="en-CA" sz="1800" dirty="0" err="1">
                <a:effectLst/>
                <a:latin typeface="Times New Roman" panose="02020603050405020304" pitchFamily="18" charset="0"/>
                <a:ea typeface="Times New Roman" panose="02020603050405020304" pitchFamily="18" charset="0"/>
              </a:rPr>
              <a:t>Dr</a:t>
            </a:r>
            <a:r>
              <a:rPr lang="en-CA" sz="1800" dirty="0">
                <a:effectLst/>
                <a:latin typeface="Times New Roman" panose="02020603050405020304" pitchFamily="18" charset="0"/>
                <a:ea typeface="Times New Roman" panose="02020603050405020304" pitchFamily="18" charset="0"/>
              </a:rPr>
              <a:t> </a:t>
            </a:r>
            <a:r>
              <a:rPr lang="en-CA" sz="1800" dirty="0" err="1">
                <a:effectLst/>
                <a:latin typeface="Times New Roman" panose="02020603050405020304" pitchFamily="18" charset="0"/>
                <a:ea typeface="Times New Roman" panose="02020603050405020304" pitchFamily="18" charset="0"/>
              </a:rPr>
              <a:t>Derya</a:t>
            </a:r>
            <a:r>
              <a:rPr lang="en-CA" sz="1800" dirty="0">
                <a:effectLst/>
                <a:latin typeface="Times New Roman" panose="02020603050405020304" pitchFamily="18" charset="0"/>
                <a:ea typeface="Times New Roman" panose="02020603050405020304" pitchFamily="18" charset="0"/>
              </a:rPr>
              <a:t> </a:t>
            </a:r>
            <a:r>
              <a:rPr lang="en-CA" sz="1800" dirty="0" err="1">
                <a:effectLst/>
                <a:latin typeface="Times New Roman" panose="02020603050405020304" pitchFamily="18" charset="0"/>
                <a:ea typeface="Times New Roman" panose="02020603050405020304" pitchFamily="18" charset="0"/>
              </a:rPr>
              <a:t>Kici</a:t>
            </a:r>
            <a:endParaRPr lang="en-CA" dirty="0"/>
          </a:p>
          <a:p>
            <a:r>
              <a:rPr lang="en-CA" dirty="0" err="1"/>
              <a:t>Student:Mohsen</a:t>
            </a:r>
            <a:r>
              <a:rPr lang="en-CA" dirty="0"/>
              <a:t> </a:t>
            </a:r>
            <a:r>
              <a:rPr lang="en-CA" dirty="0" err="1"/>
              <a:t>Sesleleh</a:t>
            </a:r>
            <a:endParaRPr lang="en-CA" dirty="0"/>
          </a:p>
          <a:p>
            <a:r>
              <a:rPr lang="en-CA" dirty="0"/>
              <a:t>Fall 2021</a:t>
            </a:r>
          </a:p>
        </p:txBody>
      </p:sp>
      <p:pic>
        <p:nvPicPr>
          <p:cNvPr id="4" name="Content Placeholder 3">
            <a:extLst>
              <a:ext uri="{FF2B5EF4-FFF2-40B4-BE49-F238E27FC236}">
                <a16:creationId xmlns:a16="http://schemas.microsoft.com/office/drawing/2014/main" id="{898A9BEA-141A-4BB6-BB44-4F882F3670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9303" y="324465"/>
            <a:ext cx="8514736" cy="3873909"/>
          </a:xfrm>
          <a:prstGeom prst="rect">
            <a:avLst/>
          </a:prstGeom>
          <a:noFill/>
          <a:ln>
            <a:noFill/>
          </a:ln>
        </p:spPr>
      </p:pic>
    </p:spTree>
    <p:extLst>
      <p:ext uri="{BB962C8B-B14F-4D97-AF65-F5344CB8AC3E}">
        <p14:creationId xmlns:p14="http://schemas.microsoft.com/office/powerpoint/2010/main" val="119475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242D-02F1-4598-80DC-45185CBF1060}"/>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4D936E80-638C-40A9-970C-80775D6C4569}"/>
              </a:ext>
            </a:extLst>
          </p:cNvPr>
          <p:cNvSpPr>
            <a:spLocks noGrp="1"/>
          </p:cNvSpPr>
          <p:nvPr>
            <p:ph idx="1"/>
          </p:nvPr>
        </p:nvSpPr>
        <p:spPr/>
        <p:txBody>
          <a:bodyPr>
            <a:normAutofit/>
          </a:bodyPr>
          <a:lstStyle/>
          <a:p>
            <a:r>
              <a:rPr lang="en-US" dirty="0"/>
              <a:t>Bank credit means amount of money that a person could borrow from a bank or other financial institution. The bank decides on basis borrower’s credit rating, income, assets, debts, etc. This process for banks always has risk of failure, when borrower neglects to pay the money obtained. Therefore, credit scoring is a challenging management issue. </a:t>
            </a:r>
          </a:p>
        </p:txBody>
      </p:sp>
    </p:spTree>
    <p:extLst>
      <p:ext uri="{BB962C8B-B14F-4D97-AF65-F5344CB8AC3E}">
        <p14:creationId xmlns:p14="http://schemas.microsoft.com/office/powerpoint/2010/main" val="24281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53B0-38CC-4D8A-8DFC-6D922918DE31}"/>
              </a:ext>
            </a:extLst>
          </p:cNvPr>
          <p:cNvSpPr>
            <a:spLocks noGrp="1"/>
          </p:cNvSpPr>
          <p:nvPr>
            <p:ph type="title"/>
          </p:nvPr>
        </p:nvSpPr>
        <p:spPr/>
        <p:txBody>
          <a:bodyPr/>
          <a:lstStyle/>
          <a:p>
            <a:r>
              <a:rPr lang="en-CA" dirty="0"/>
              <a:t>Goal and Questions</a:t>
            </a:r>
          </a:p>
        </p:txBody>
      </p:sp>
      <p:sp>
        <p:nvSpPr>
          <p:cNvPr id="3" name="Content Placeholder 2">
            <a:extLst>
              <a:ext uri="{FF2B5EF4-FFF2-40B4-BE49-F238E27FC236}">
                <a16:creationId xmlns:a16="http://schemas.microsoft.com/office/drawing/2014/main" id="{8EF4D198-8B91-4C8E-8630-CB541CEFBC59}"/>
              </a:ext>
            </a:extLst>
          </p:cNvPr>
          <p:cNvSpPr>
            <a:spLocks noGrp="1"/>
          </p:cNvSpPr>
          <p:nvPr>
            <p:ph idx="1"/>
          </p:nvPr>
        </p:nvSpPr>
        <p:spPr/>
        <p:txBody>
          <a:bodyPr/>
          <a:lstStyle/>
          <a:p>
            <a:r>
              <a:rPr lang="en-US" dirty="0"/>
              <a:t>My goal is comparing performance different machine learning algorithms for classification and prediction customer credit.</a:t>
            </a:r>
          </a:p>
          <a:p>
            <a:r>
              <a:rPr lang="en-US" dirty="0"/>
              <a:t>The main part of my study is detection good and bad customers which is an imperative task for the banks.</a:t>
            </a:r>
          </a:p>
          <a:p>
            <a:r>
              <a:rPr lang="en-US" dirty="0"/>
              <a:t>I will try to answer these questions: </a:t>
            </a:r>
          </a:p>
          <a:p>
            <a:r>
              <a:rPr lang="en-US" dirty="0"/>
              <a:t>Traditional models or ensemble models are better at prediction customer credit?</a:t>
            </a:r>
          </a:p>
          <a:p>
            <a:r>
              <a:rPr lang="en-US" dirty="0"/>
              <a:t> Which model has a better performance at prediction of credit customer?</a:t>
            </a:r>
          </a:p>
          <a:p>
            <a:r>
              <a:rPr lang="en-US" dirty="0"/>
              <a:t> Is there significant relation between independent variables?</a:t>
            </a:r>
            <a:endParaRPr lang="en-CA" dirty="0"/>
          </a:p>
          <a:p>
            <a:endParaRPr lang="en-CA" dirty="0"/>
          </a:p>
        </p:txBody>
      </p:sp>
    </p:spTree>
    <p:extLst>
      <p:ext uri="{BB962C8B-B14F-4D97-AF65-F5344CB8AC3E}">
        <p14:creationId xmlns:p14="http://schemas.microsoft.com/office/powerpoint/2010/main" val="26720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D543-8844-4281-943E-D404CC5C4ACC}"/>
              </a:ext>
            </a:extLst>
          </p:cNvPr>
          <p:cNvSpPr>
            <a:spLocks noGrp="1"/>
          </p:cNvSpPr>
          <p:nvPr>
            <p:ph type="title"/>
          </p:nvPr>
        </p:nvSpPr>
        <p:spPr/>
        <p:txBody>
          <a:bodyPr/>
          <a:lstStyle/>
          <a:p>
            <a:r>
              <a:rPr lang="en-CA" dirty="0"/>
              <a:t>Literature review</a:t>
            </a:r>
          </a:p>
        </p:txBody>
      </p:sp>
      <p:sp>
        <p:nvSpPr>
          <p:cNvPr id="3" name="Content Placeholder 2">
            <a:extLst>
              <a:ext uri="{FF2B5EF4-FFF2-40B4-BE49-F238E27FC236}">
                <a16:creationId xmlns:a16="http://schemas.microsoft.com/office/drawing/2014/main" id="{E1674639-3E9D-442F-AE2B-234C6739C386}"/>
              </a:ext>
            </a:extLst>
          </p:cNvPr>
          <p:cNvSpPr>
            <a:spLocks noGrp="1"/>
          </p:cNvSpPr>
          <p:nvPr>
            <p:ph idx="1"/>
          </p:nvPr>
        </p:nvSpPr>
        <p:spPr/>
        <p:txBody>
          <a:bodyPr/>
          <a:lstStyle/>
          <a:p>
            <a:r>
              <a:rPr lang="en-US" dirty="0"/>
              <a:t>There are a lot of researches that study machine learning algorithms in banking field and make a great improvement.</a:t>
            </a:r>
          </a:p>
          <a:p>
            <a:r>
              <a:rPr lang="en-US" dirty="0"/>
              <a:t>My research is unique because It tries to compare traditional</a:t>
            </a:r>
            <a:r>
              <a:rPr lang="en-CA" dirty="0"/>
              <a:t> supervised learning (neural network, </a:t>
            </a:r>
            <a:r>
              <a:rPr lang="en-CA" dirty="0" err="1"/>
              <a:t>svm</a:t>
            </a:r>
            <a:r>
              <a:rPr lang="en-CA" dirty="0"/>
              <a:t>, logistic regression analysis, </a:t>
            </a:r>
            <a:r>
              <a:rPr lang="en-CA" dirty="0" err="1"/>
              <a:t>knn</a:t>
            </a:r>
            <a:r>
              <a:rPr lang="en-CA" dirty="0"/>
              <a:t>, and naïve bayes)</a:t>
            </a:r>
            <a:r>
              <a:rPr lang="en-US" dirty="0"/>
              <a:t> algorithms with ensemble algorithms </a:t>
            </a:r>
            <a:r>
              <a:rPr lang="en-CA" dirty="0"/>
              <a:t>(gradient boosting , random forest, decision tree) </a:t>
            </a:r>
          </a:p>
        </p:txBody>
      </p:sp>
    </p:spTree>
    <p:extLst>
      <p:ext uri="{BB962C8B-B14F-4D97-AF65-F5344CB8AC3E}">
        <p14:creationId xmlns:p14="http://schemas.microsoft.com/office/powerpoint/2010/main" val="329575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7304-C35E-4B8B-B09C-DA491775432A}"/>
              </a:ext>
            </a:extLst>
          </p:cNvPr>
          <p:cNvSpPr>
            <a:spLocks noGrp="1"/>
          </p:cNvSpPr>
          <p:nvPr>
            <p:ph type="title"/>
          </p:nvPr>
        </p:nvSpPr>
        <p:spPr>
          <a:xfrm>
            <a:off x="838200" y="365126"/>
            <a:ext cx="10166405" cy="946840"/>
          </a:xfrm>
        </p:spPr>
        <p:txBody>
          <a:bodyPr/>
          <a:lstStyle/>
          <a:p>
            <a:r>
              <a:rPr lang="en-CA" dirty="0"/>
              <a:t>Methodology </a:t>
            </a:r>
          </a:p>
        </p:txBody>
      </p:sp>
      <p:sp>
        <p:nvSpPr>
          <p:cNvPr id="3" name="Content Placeholder 2">
            <a:extLst>
              <a:ext uri="{FF2B5EF4-FFF2-40B4-BE49-F238E27FC236}">
                <a16:creationId xmlns:a16="http://schemas.microsoft.com/office/drawing/2014/main" id="{26D0B4F5-D3DA-4532-B997-10A445419B96}"/>
              </a:ext>
            </a:extLst>
          </p:cNvPr>
          <p:cNvSpPr>
            <a:spLocks noGrp="1"/>
          </p:cNvSpPr>
          <p:nvPr>
            <p:ph idx="1"/>
          </p:nvPr>
        </p:nvSpPr>
        <p:spPr>
          <a:xfrm>
            <a:off x="838200" y="1311966"/>
            <a:ext cx="10515600" cy="4864997"/>
          </a:xfrm>
        </p:spPr>
        <p:txBody>
          <a:bodyPr>
            <a:normAutofit/>
          </a:bodyPr>
          <a:lstStyle/>
          <a:p>
            <a:r>
              <a:rPr lang="en-US" dirty="0"/>
              <a:t>This research is a supervised machine learning which there are pre-defined set(labeled) of “training examples”,</a:t>
            </a:r>
          </a:p>
          <a:p>
            <a:r>
              <a:rPr lang="en-US" dirty="0"/>
              <a:t> I extract data set from UCI website, transform and extract and load it to python software. </a:t>
            </a:r>
          </a:p>
          <a:p>
            <a:r>
              <a:rPr lang="en-US" dirty="0"/>
              <a:t>I preprocessed the data set in a few stages as:</a:t>
            </a:r>
          </a:p>
          <a:p>
            <a:r>
              <a:rPr lang="en-US" dirty="0"/>
              <a:t> data preparation, check missing data, </a:t>
            </a:r>
          </a:p>
          <a:p>
            <a:r>
              <a:rPr lang="en-US" dirty="0"/>
              <a:t>data visualization, handling outliers, correlations and heatmap, handling multicollinearity (drop two independent variables; Duration in month, Age in years that had high correlation with other variables), handling imbalanced data set with under sampling method (randomly throwing out samples from the majority class until the class fractions are equal , or at least less imbalanced).</a:t>
            </a:r>
          </a:p>
          <a:p>
            <a:r>
              <a:rPr lang="en-US" dirty="0"/>
              <a:t>Finally, I did data analysis with different classification algorithms with cross-validation method to increase accuracy for prediction customer credit.</a:t>
            </a:r>
            <a:endParaRPr lang="en-CA" dirty="0"/>
          </a:p>
          <a:p>
            <a:endParaRPr lang="en-CA" dirty="0"/>
          </a:p>
          <a:p>
            <a:endParaRPr lang="en-US" dirty="0"/>
          </a:p>
          <a:p>
            <a:endParaRPr lang="en-CA" dirty="0"/>
          </a:p>
        </p:txBody>
      </p:sp>
    </p:spTree>
    <p:extLst>
      <p:ext uri="{BB962C8B-B14F-4D97-AF65-F5344CB8AC3E}">
        <p14:creationId xmlns:p14="http://schemas.microsoft.com/office/powerpoint/2010/main" val="184921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C9A3-8740-45F0-8E37-6CB07062EDBC}"/>
              </a:ext>
            </a:extLst>
          </p:cNvPr>
          <p:cNvSpPr>
            <a:spLocks noGrp="1"/>
          </p:cNvSpPr>
          <p:nvPr>
            <p:ph type="title"/>
          </p:nvPr>
        </p:nvSpPr>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46DC6419-1DDF-4AF6-A91A-B4DD1B6CA81B}"/>
              </a:ext>
            </a:extLst>
          </p:cNvPr>
          <p:cNvSpPr>
            <a:spLocks noGrp="1"/>
          </p:cNvSpPr>
          <p:nvPr>
            <p:ph idx="1"/>
          </p:nvPr>
        </p:nvSpPr>
        <p:spPr/>
        <p:txBody>
          <a:bodyPr/>
          <a:lstStyle/>
          <a:p>
            <a:r>
              <a:rPr lang="en-US" dirty="0"/>
              <a:t>The dataset sourced from UCI machine learning repository. This dataset classifies people described by a set of attributes as good or bad credit risks by a German bank in 1994, it consists of 1000 customers. The data set is highly imbalanced and skewed. We have 21 attributes; twenty attributes are independent variable, and we have one dependent variable. 7 variables are quantitative and 13 are qualitative.</a:t>
            </a:r>
          </a:p>
          <a:p>
            <a:endParaRPr lang="en-CA" dirty="0"/>
          </a:p>
        </p:txBody>
      </p:sp>
      <p:pic>
        <p:nvPicPr>
          <p:cNvPr id="4" name="Picture 3" descr="Chart, pie chart&#10;&#10;Description automatically generated">
            <a:extLst>
              <a:ext uri="{FF2B5EF4-FFF2-40B4-BE49-F238E27FC236}">
                <a16:creationId xmlns:a16="http://schemas.microsoft.com/office/drawing/2014/main" id="{7D2CD043-D1CD-43D2-8766-502CDF871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0467" y="4065108"/>
            <a:ext cx="2016892" cy="1903073"/>
          </a:xfrm>
          <a:prstGeom prst="rect">
            <a:avLst/>
          </a:prstGeom>
          <a:noFill/>
          <a:ln>
            <a:noFill/>
          </a:ln>
        </p:spPr>
      </p:pic>
      <p:pic>
        <p:nvPicPr>
          <p:cNvPr id="2050" name="Picture 2">
            <a:extLst>
              <a:ext uri="{FF2B5EF4-FFF2-40B4-BE49-F238E27FC236}">
                <a16:creationId xmlns:a16="http://schemas.microsoft.com/office/drawing/2014/main" id="{C53C92AF-DAAB-48A9-9364-0A423FB60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846" y="4014978"/>
            <a:ext cx="3133868" cy="214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33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DB4E3-A905-4117-840F-25D0125C7EC0}"/>
              </a:ext>
            </a:extLst>
          </p:cNvPr>
          <p:cNvSpPr>
            <a:spLocks noGrp="1"/>
          </p:cNvSpPr>
          <p:nvPr>
            <p:ph type="title"/>
          </p:nvPr>
        </p:nvSpPr>
        <p:spPr>
          <a:xfrm>
            <a:off x="1024128" y="4971088"/>
            <a:ext cx="9720072" cy="1499616"/>
          </a:xfrm>
        </p:spPr>
        <p:txBody>
          <a:bodyPr>
            <a:normAutofit/>
          </a:bodyPr>
          <a:lstStyle/>
          <a:p>
            <a:r>
              <a:rPr lang="en-CA" sz="2000" dirty="0">
                <a:solidFill>
                  <a:srgbClr val="FFFFFF"/>
                </a:solidFill>
              </a:rPr>
              <a:t>Result:</a:t>
            </a:r>
            <a:r>
              <a:rPr lang="en-US" sz="2000" dirty="0">
                <a:solidFill>
                  <a:srgbClr val="FFFFFF"/>
                </a:solidFill>
              </a:rPr>
              <a:t> First, there was multicollinearity between independent variables and I handle </a:t>
            </a:r>
            <a:r>
              <a:rPr lang="en-US" sz="2000" dirty="0" err="1">
                <a:solidFill>
                  <a:srgbClr val="FFFFFF"/>
                </a:solidFill>
              </a:rPr>
              <a:t>it.Then</a:t>
            </a:r>
            <a:r>
              <a:rPr lang="en-US" sz="2000" dirty="0">
                <a:solidFill>
                  <a:srgbClr val="FFFFFF"/>
                </a:solidFill>
              </a:rPr>
              <a:t>,</a:t>
            </a:r>
            <a:br>
              <a:rPr lang="en-US" sz="2000" dirty="0">
                <a:solidFill>
                  <a:srgbClr val="FFFFFF"/>
                </a:solidFill>
              </a:rPr>
            </a:br>
            <a:r>
              <a:rPr lang="en-US" sz="2000" dirty="0">
                <a:solidFill>
                  <a:srgbClr val="FFFFFF"/>
                </a:solidFill>
              </a:rPr>
              <a:t>I could see that there is not significant difference between ensemble methods and traditional methods for prediction customer credit at my data set. All the methods had good metrics for classification and prediction. Although, random forest and neural network had the highest accuracy</a:t>
            </a:r>
            <a:endParaRPr lang="en-CA" sz="2000" dirty="0">
              <a:solidFill>
                <a:srgbClr val="FFFFFF"/>
              </a:solidFill>
            </a:endParaRPr>
          </a:p>
        </p:txBody>
      </p:sp>
      <p:cxnSp>
        <p:nvCxnSpPr>
          <p:cNvPr id="13" name="Straight Connector 12">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78952044-F906-40AB-A1E8-6B735DF89ED3}"/>
              </a:ext>
            </a:extLst>
          </p:cNvPr>
          <p:cNvGraphicFramePr>
            <a:graphicFrameLocks noGrp="1"/>
          </p:cNvGraphicFramePr>
          <p:nvPr>
            <p:ph idx="1"/>
            <p:extLst>
              <p:ext uri="{D42A27DB-BD31-4B8C-83A1-F6EECF244321}">
                <p14:modId xmlns:p14="http://schemas.microsoft.com/office/powerpoint/2010/main" val="1612729075"/>
              </p:ext>
            </p:extLst>
          </p:nvPr>
        </p:nvGraphicFramePr>
        <p:xfrm>
          <a:off x="2436033" y="642938"/>
          <a:ext cx="7310412" cy="3355137"/>
        </p:xfrm>
        <a:graphic>
          <a:graphicData uri="http://schemas.openxmlformats.org/drawingml/2006/table">
            <a:tbl>
              <a:tblPr firstRow="1" firstCol="1" bandRow="1">
                <a:tableStyleId>{5C22544A-7EE6-4342-B048-85BDC9FD1C3A}</a:tableStyleId>
              </a:tblPr>
              <a:tblGrid>
                <a:gridCol w="1562667">
                  <a:extLst>
                    <a:ext uri="{9D8B030D-6E8A-4147-A177-3AD203B41FA5}">
                      <a16:colId xmlns:a16="http://schemas.microsoft.com/office/drawing/2014/main" val="886735618"/>
                    </a:ext>
                  </a:extLst>
                </a:gridCol>
                <a:gridCol w="1501883">
                  <a:extLst>
                    <a:ext uri="{9D8B030D-6E8A-4147-A177-3AD203B41FA5}">
                      <a16:colId xmlns:a16="http://schemas.microsoft.com/office/drawing/2014/main" val="3954546559"/>
                    </a:ext>
                  </a:extLst>
                </a:gridCol>
                <a:gridCol w="1357835">
                  <a:extLst>
                    <a:ext uri="{9D8B030D-6E8A-4147-A177-3AD203B41FA5}">
                      <a16:colId xmlns:a16="http://schemas.microsoft.com/office/drawing/2014/main" val="1016494799"/>
                    </a:ext>
                  </a:extLst>
                </a:gridCol>
                <a:gridCol w="1492724">
                  <a:extLst>
                    <a:ext uri="{9D8B030D-6E8A-4147-A177-3AD203B41FA5}">
                      <a16:colId xmlns:a16="http://schemas.microsoft.com/office/drawing/2014/main" val="1624917175"/>
                    </a:ext>
                  </a:extLst>
                </a:gridCol>
                <a:gridCol w="1395303">
                  <a:extLst>
                    <a:ext uri="{9D8B030D-6E8A-4147-A177-3AD203B41FA5}">
                      <a16:colId xmlns:a16="http://schemas.microsoft.com/office/drawing/2014/main" val="1761624537"/>
                    </a:ext>
                  </a:extLst>
                </a:gridCol>
              </a:tblGrid>
              <a:tr h="187681">
                <a:tc>
                  <a:txBody>
                    <a:bodyPr/>
                    <a:lstStyle/>
                    <a:p>
                      <a:pPr algn="just">
                        <a:lnSpc>
                          <a:spcPct val="107000"/>
                        </a:lnSpc>
                        <a:spcAft>
                          <a:spcPts val="1000"/>
                        </a:spcAft>
                      </a:pPr>
                      <a:r>
                        <a:rPr lang="en-CA" sz="1000">
                          <a:effectLst/>
                        </a:rPr>
                        <a:t>Algorithms</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Accuracy</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AUC</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Precision</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Recall</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1196707451"/>
                  </a:ext>
                </a:extLst>
              </a:tr>
              <a:tr h="465349">
                <a:tc>
                  <a:txBody>
                    <a:bodyPr/>
                    <a:lstStyle/>
                    <a:p>
                      <a:pPr algn="just">
                        <a:lnSpc>
                          <a:spcPct val="107000"/>
                        </a:lnSpc>
                        <a:spcAft>
                          <a:spcPts val="1000"/>
                        </a:spcAft>
                      </a:pPr>
                      <a:r>
                        <a:rPr lang="en-CA" sz="1000">
                          <a:effectLst/>
                        </a:rPr>
                        <a:t>XG</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68.09</a:t>
                      </a:r>
                      <a:endParaRPr lang="en-CA" sz="900">
                        <a:effectLst/>
                      </a:endParaRPr>
                    </a:p>
                    <a:p>
                      <a:pPr algn="just">
                        <a:lnSpc>
                          <a:spcPct val="107000"/>
                        </a:lnSpc>
                        <a:spcAft>
                          <a:spcPts val="1000"/>
                        </a:spcAft>
                      </a:pPr>
                      <a:r>
                        <a:rPr lang="en-CA" sz="1000">
                          <a:effectLst/>
                        </a:rPr>
                        <a:t> </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68.02</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68.18</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65.15</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3069486819"/>
                  </a:ext>
                </a:extLst>
              </a:tr>
              <a:tr h="465349">
                <a:tc>
                  <a:txBody>
                    <a:bodyPr/>
                    <a:lstStyle/>
                    <a:p>
                      <a:pPr algn="just">
                        <a:lnSpc>
                          <a:spcPct val="107000"/>
                        </a:lnSpc>
                        <a:spcAft>
                          <a:spcPts val="1000"/>
                        </a:spcAft>
                      </a:pPr>
                      <a:r>
                        <a:rPr lang="en-CA" sz="1000">
                          <a:effectLst/>
                        </a:rPr>
                        <a:t>RF</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75.5</a:t>
                      </a:r>
                      <a:endParaRPr lang="en-CA" sz="900">
                        <a:effectLst/>
                      </a:endParaRPr>
                    </a:p>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 </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71.0</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58.78</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58.67</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599519656"/>
                  </a:ext>
                </a:extLst>
              </a:tr>
              <a:tr h="187681">
                <a:tc>
                  <a:txBody>
                    <a:bodyPr/>
                    <a:lstStyle/>
                    <a:p>
                      <a:pPr algn="just">
                        <a:lnSpc>
                          <a:spcPct val="107000"/>
                        </a:lnSpc>
                        <a:spcAft>
                          <a:spcPts val="1000"/>
                        </a:spcAft>
                      </a:pPr>
                      <a:r>
                        <a:rPr lang="en-CA" sz="1000">
                          <a:effectLst/>
                        </a:rPr>
                        <a:t>KNN</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62</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61.8</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59</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70</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1940466099"/>
                  </a:ext>
                </a:extLst>
              </a:tr>
              <a:tr h="465349">
                <a:tc>
                  <a:txBody>
                    <a:bodyPr/>
                    <a:lstStyle/>
                    <a:p>
                      <a:pPr algn="just">
                        <a:lnSpc>
                          <a:spcPct val="107000"/>
                        </a:lnSpc>
                        <a:spcAft>
                          <a:spcPts val="1000"/>
                        </a:spcAft>
                      </a:pPr>
                      <a:r>
                        <a:rPr lang="en-CA" sz="1000">
                          <a:effectLst/>
                        </a:rPr>
                        <a:t>DT</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61.7</a:t>
                      </a:r>
                      <a:endParaRPr lang="en-CA" sz="900">
                        <a:effectLst/>
                      </a:endParaRPr>
                    </a:p>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 </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77.0</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63</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52.17</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1803003157"/>
                  </a:ext>
                </a:extLst>
              </a:tr>
              <a:tr h="465349">
                <a:tc>
                  <a:txBody>
                    <a:bodyPr/>
                    <a:lstStyle/>
                    <a:p>
                      <a:pPr algn="just">
                        <a:lnSpc>
                          <a:spcPct val="107000"/>
                        </a:lnSpc>
                        <a:spcAft>
                          <a:spcPts val="1000"/>
                        </a:spcAft>
                      </a:pPr>
                      <a:r>
                        <a:rPr lang="en-CA" sz="1000">
                          <a:effectLst/>
                        </a:rPr>
                        <a:t>SVM</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53</a:t>
                      </a:r>
                      <a:endParaRPr lang="en-CA" sz="900">
                        <a:effectLst/>
                      </a:endParaRPr>
                    </a:p>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 </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51.72</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50</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82.08</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1403720437"/>
                  </a:ext>
                </a:extLst>
              </a:tr>
              <a:tr h="187681">
                <a:tc>
                  <a:txBody>
                    <a:bodyPr/>
                    <a:lstStyle/>
                    <a:p>
                      <a:pPr algn="just">
                        <a:lnSpc>
                          <a:spcPct val="107000"/>
                        </a:lnSpc>
                        <a:spcAft>
                          <a:spcPts val="1000"/>
                        </a:spcAft>
                      </a:pPr>
                      <a:r>
                        <a:rPr lang="en-CA" sz="1000">
                          <a:effectLst/>
                        </a:rPr>
                        <a:t>ANN</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77</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68.02</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68.18</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65.21</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2127820790"/>
                  </a:ext>
                </a:extLst>
              </a:tr>
              <a:tr h="465349">
                <a:tc>
                  <a:txBody>
                    <a:bodyPr/>
                    <a:lstStyle/>
                    <a:p>
                      <a:pPr algn="just">
                        <a:lnSpc>
                          <a:spcPct val="107000"/>
                        </a:lnSpc>
                        <a:spcAft>
                          <a:spcPts val="1000"/>
                        </a:spcAft>
                      </a:pPr>
                      <a:r>
                        <a:rPr lang="en-CA" sz="1000">
                          <a:effectLst/>
                        </a:rPr>
                        <a:t>NB</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54.18</a:t>
                      </a:r>
                      <a:endParaRPr lang="en-CA" sz="900">
                        <a:effectLst/>
                      </a:endParaRPr>
                    </a:p>
                    <a:p>
                      <a:pPr algn="just">
                        <a:lnSpc>
                          <a:spcPct val="107000"/>
                        </a:lnSpc>
                        <a:spcAft>
                          <a:spcPts val="1000"/>
                        </a:spcAft>
                      </a:pPr>
                      <a:r>
                        <a:rPr lang="en-CA" sz="1000">
                          <a:effectLst/>
                        </a:rPr>
                        <a:t> </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68.02</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68.00</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65.17</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1691830179"/>
                  </a:ext>
                </a:extLst>
              </a:tr>
              <a:tr h="465349">
                <a:tc>
                  <a:txBody>
                    <a:bodyPr/>
                    <a:lstStyle/>
                    <a:p>
                      <a:pPr algn="just">
                        <a:lnSpc>
                          <a:spcPct val="107000"/>
                        </a:lnSpc>
                        <a:spcAft>
                          <a:spcPts val="1000"/>
                        </a:spcAft>
                      </a:pPr>
                      <a:r>
                        <a:rPr lang="en-CA" sz="1000">
                          <a:effectLst/>
                        </a:rPr>
                        <a:t>LR</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57.5</a:t>
                      </a:r>
                      <a:endParaRPr lang="en-CA" sz="900">
                        <a:effectLst/>
                      </a:endParaRPr>
                    </a:p>
                    <a:p>
                      <a:pPr>
                        <a:lnSpc>
                          <a:spcPct val="107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a:effectLst/>
                        </a:rPr>
                        <a:t> </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68.02</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68.00</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tc>
                  <a:txBody>
                    <a:bodyPr/>
                    <a:lstStyle/>
                    <a:p>
                      <a:pPr algn="just">
                        <a:lnSpc>
                          <a:spcPct val="107000"/>
                        </a:lnSpc>
                        <a:spcAft>
                          <a:spcPts val="1000"/>
                        </a:spcAft>
                      </a:pPr>
                      <a:r>
                        <a:rPr lang="en-CA" sz="1000">
                          <a:effectLst/>
                        </a:rPr>
                        <a:t>65.21</a:t>
                      </a:r>
                      <a:endParaRPr lang="en-CA" sz="900">
                        <a:effectLst/>
                        <a:latin typeface="Arial" panose="020B0604020202020204" pitchFamily="34" charset="0"/>
                        <a:ea typeface="Times New Roman" panose="02020603050405020304" pitchFamily="18" charset="0"/>
                        <a:cs typeface="Times New Roman" panose="02020603050405020304" pitchFamily="18" charset="0"/>
                      </a:endParaRPr>
                    </a:p>
                  </a:txBody>
                  <a:tcPr marL="59009" marR="59009" marT="0" marB="0"/>
                </a:tc>
                <a:extLst>
                  <a:ext uri="{0D108BD9-81ED-4DB2-BD59-A6C34878D82A}">
                    <a16:rowId xmlns:a16="http://schemas.microsoft.com/office/drawing/2014/main" val="3241586826"/>
                  </a:ext>
                </a:extLst>
              </a:tr>
            </a:tbl>
          </a:graphicData>
        </a:graphic>
      </p:graphicFrame>
    </p:spTree>
    <p:extLst>
      <p:ext uri="{BB962C8B-B14F-4D97-AF65-F5344CB8AC3E}">
        <p14:creationId xmlns:p14="http://schemas.microsoft.com/office/powerpoint/2010/main" val="1285371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52</TotalTime>
  <Words>572</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Tw Cen MT</vt:lpstr>
      <vt:lpstr>Tw Cen MT Condensed</vt:lpstr>
      <vt:lpstr>Wingdings 3</vt:lpstr>
      <vt:lpstr>Integral</vt:lpstr>
      <vt:lpstr>CIND 820: Predictive Analytics of Bank Customers Credit: A Case Study of Germany</vt:lpstr>
      <vt:lpstr>Introduction</vt:lpstr>
      <vt:lpstr>Goal and Questions</vt:lpstr>
      <vt:lpstr>Literature review</vt:lpstr>
      <vt:lpstr>Methodology </vt:lpstr>
      <vt:lpstr>Dataset</vt:lpstr>
      <vt:lpstr>Result: First, there was multicollinearity between independent variables and I handle it.Then, I could see that there is not significant difference between ensemble methods and traditional methods for prediction customer credit at my data set. All the methods had good metrics for classification and prediction. Although, random forest and neural network had the highest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CIND 820: Predictive Analytics of Bank Customers Credit: A Case Study of Germany</dc:title>
  <dc:creator>Mohsen Selseleh</dc:creator>
  <cp:lastModifiedBy>Mohsen Selseleh</cp:lastModifiedBy>
  <cp:revision>6</cp:revision>
  <dcterms:created xsi:type="dcterms:W3CDTF">2021-12-01T15:07:35Z</dcterms:created>
  <dcterms:modified xsi:type="dcterms:W3CDTF">2021-12-01T16:00:08Z</dcterms:modified>
</cp:coreProperties>
</file>