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76" r:id="rId2"/>
    <p:sldId id="279" r:id="rId3"/>
    <p:sldId id="280" r:id="rId4"/>
    <p:sldId id="260" r:id="rId5"/>
    <p:sldId id="261" r:id="rId6"/>
    <p:sldId id="271" r:id="rId7"/>
    <p:sldId id="263" r:id="rId8"/>
    <p:sldId id="281" r:id="rId9"/>
    <p:sldId id="269" r:id="rId10"/>
    <p:sldId id="282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4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7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17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8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60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8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40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7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08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19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8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9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40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1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5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1A78-6001-43C1-BBA1-4665272844E2}" type="datetimeFigureOut">
              <a:rPr lang="en-CA" smtClean="0"/>
              <a:t>2022-08-04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72F32E-67E4-440E-B40B-183DC0420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C49D-32E3-304A-45E3-A2F6908A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Science 6600</a:t>
            </a:r>
            <a:br>
              <a:rPr lang="en-US" dirty="0"/>
            </a:br>
            <a:r>
              <a:rPr lang="en-US" dirty="0"/>
              <a:t>the application of targeted maximum likelihood estimation to the estimation of causal effects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1BF0-AFAA-026F-BD36-C9D14917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Professor: </a:t>
            </a:r>
            <a:r>
              <a:rPr lang="en-CA" dirty="0" err="1"/>
              <a:t>Dr.Alysha</a:t>
            </a:r>
            <a:r>
              <a:rPr lang="en-CA" dirty="0"/>
              <a:t> Cooper</a:t>
            </a:r>
          </a:p>
          <a:p>
            <a:pPr marL="0" indent="0" algn="ctr">
              <a:buNone/>
            </a:pPr>
            <a:r>
              <a:rPr lang="en-CA" dirty="0" err="1"/>
              <a:t>STUDENT:Mohsen</a:t>
            </a:r>
            <a:r>
              <a:rPr lang="en-CA" dirty="0"/>
              <a:t> Selseleh</a:t>
            </a:r>
          </a:p>
          <a:p>
            <a:pPr marL="0" indent="0" algn="ctr">
              <a:buNone/>
            </a:pPr>
            <a:r>
              <a:rPr lang="en-CA" dirty="0"/>
              <a:t>Summer 2022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13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3357-F8B0-A573-AC6A-16DC6728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2CDB-40DB-4BF9-00EA-54F6F72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estimating the average effect of a binary treatment(or exposure) on an outcome, methods propensity scores, G-formula or targeted maximum likelihood estimation(TMLE) are preferred over naïve regression ,which biased under misspecification of a parametric model. In contrast propensity </a:t>
            </a:r>
            <a:r>
              <a:rPr lang="en-CA" dirty="0" err="1"/>
              <a:t>socre</a:t>
            </a:r>
            <a:r>
              <a:rPr lang="en-CA" dirty="0"/>
              <a:t> methods require the correct specification of an exposure model. Double-robust methods require the correct specification of an exposure model.it improves the chance of correct model specification by allowing for flexible estimation using machine learning </a:t>
            </a:r>
            <a:r>
              <a:rPr lang="en-CA" dirty="0" err="1"/>
              <a:t>methods.therefore</a:t>
            </a:r>
            <a:r>
              <a:rPr lang="en-CA" dirty="0"/>
              <a:t> it needs weaker assumptions.</a:t>
            </a:r>
          </a:p>
        </p:txBody>
      </p:sp>
    </p:spTree>
    <p:extLst>
      <p:ext uri="{BB962C8B-B14F-4D97-AF65-F5344CB8AC3E}">
        <p14:creationId xmlns:p14="http://schemas.microsoft.com/office/powerpoint/2010/main" val="1282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5EE0-D9CA-B77C-C2F0-DAF2310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CEC7C6C-7890-4DB2-4ECD-3DB41EEE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47650"/>
            <a:ext cx="10877549" cy="5341938"/>
          </a:xfrm>
        </p:spPr>
      </p:pic>
    </p:spTree>
    <p:extLst>
      <p:ext uri="{BB962C8B-B14F-4D97-AF65-F5344CB8AC3E}">
        <p14:creationId xmlns:p14="http://schemas.microsoft.com/office/powerpoint/2010/main" val="42339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D44-8456-E2DA-7D79-11A6A9E3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4277-0D24-EFD2-D5D8-3162BB19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Gruber, S., &amp; Van Der </a:t>
            </a:r>
            <a:r>
              <a:rPr lang="en-US" dirty="0" err="1"/>
              <a:t>Laan</a:t>
            </a:r>
            <a:r>
              <a:rPr lang="en-US" dirty="0"/>
              <a:t>, M. J. (2009). Targeted maximum likelihood estimation: A gentle introduction.</a:t>
            </a:r>
          </a:p>
          <a:p>
            <a:r>
              <a:rPr lang="en-CA" dirty="0" err="1"/>
              <a:t>Luque</a:t>
            </a:r>
            <a:r>
              <a:rPr lang="en-CA" dirty="0"/>
              <a:t>‐Fernandez, M. A., </a:t>
            </a:r>
            <a:r>
              <a:rPr lang="en-CA" dirty="0" err="1"/>
              <a:t>Schomaker</a:t>
            </a:r>
            <a:r>
              <a:rPr lang="en-CA" dirty="0"/>
              <a:t>, M., Rachet, B., &amp; Schnitzer, M. E. (2018). Targeted maximum likelihood estimation for a binary treatment: A tutorial. Statistics in medicine, 37(16), 2530-2546.</a:t>
            </a:r>
          </a:p>
          <a:p>
            <a:r>
              <a:rPr lang="en-US" dirty="0"/>
              <a:t>Schuler, M. S., &amp; Rose, S. (2017). Targeted maximum likelihood estimation for causal inference in observational studies. American journal of epidemiology, 185(1), 65-73.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4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9049-7D66-F765-7DF3-5F7D9D06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 of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B720-C2EC-BCC5-DD37-CBE6B50C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treatment has an average effect on the outcome for individuals </a:t>
            </a:r>
            <a:r>
              <a:rPr lang="en-CA" dirty="0" err="1"/>
              <a:t>i</a:t>
            </a:r>
            <a:r>
              <a:rPr lang="en-CA" dirty="0"/>
              <a:t> if their potential outcomes are not equal for a dichotomous treatment.</a:t>
            </a:r>
          </a:p>
          <a:p>
            <a:r>
              <a:rPr lang="en-CA" dirty="0"/>
              <a:t>Counterfactual framework provides a basis for defining effects such as difference in mean outcomes between treatment and control groups.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37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E2C6-38D9-A759-2B3C-34B402DB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 of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E12F-0CA4-16BB-2215-6D2179C6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can treat an observational study as a conditionally randomized experiment if the following assumptions are met:</a:t>
            </a:r>
          </a:p>
          <a:p>
            <a:r>
              <a:rPr lang="en-CA" dirty="0"/>
              <a:t>Consistency:</a:t>
            </a:r>
            <a:r>
              <a:rPr lang="en-US" dirty="0"/>
              <a:t>The consistency assumption implies that an individual's potential outcome under his or her observed exposure history is the outcome that will actually be observed for that person</a:t>
            </a:r>
            <a:endParaRPr lang="en-CA" dirty="0"/>
          </a:p>
          <a:p>
            <a:r>
              <a:rPr lang="en-CA" dirty="0"/>
              <a:t>Exchangeability(no unmeasured confounding)</a:t>
            </a:r>
          </a:p>
          <a:p>
            <a:r>
              <a:rPr lang="en-CA" dirty="0" err="1"/>
              <a:t>Posivtity</a:t>
            </a:r>
            <a:r>
              <a:rPr lang="en-CA" dirty="0"/>
              <a:t>:</a:t>
            </a:r>
            <a:r>
              <a:rPr lang="en-US" dirty="0"/>
              <a:t>Positivity is the assumption that any individual has a positive probability of receiving all values of the treatment variable: </a:t>
            </a:r>
            <a:r>
              <a:rPr lang="en-US" dirty="0" err="1"/>
              <a:t>Pr</a:t>
            </a:r>
            <a:r>
              <a:rPr lang="en-US" dirty="0"/>
              <a:t>(A=a) &gt; 0 for all values of a. In other words, you need to have both people who smoke, and people who don't smoke.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543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E305-3ED2-61D1-E4A6-2D41F36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FCCFD-0F63-C18C-30B5-AF24D6035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34" y="2160588"/>
            <a:ext cx="591457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2FF-898D-E879-66DE-64C375F5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Impact = factual — counterfactual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DA43CD-024D-6D26-49FE-04F358653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25" y="2160588"/>
            <a:ext cx="662078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0366-5C8E-48A6-80CE-A57760B6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98FFE-74AA-F4CD-882A-FF261E531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3" y="1270000"/>
            <a:ext cx="9226054" cy="45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8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21C-15C3-B82C-3793-38B0ADFA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F145-1979-ED15-8105-1CB35A60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66826"/>
            <a:ext cx="9603275" cy="4199520"/>
          </a:xfrm>
        </p:spPr>
        <p:txBody>
          <a:bodyPr>
            <a:normAutofit/>
          </a:bodyPr>
          <a:lstStyle/>
          <a:p>
            <a:r>
              <a:rPr lang="en-US" dirty="0"/>
              <a:t>Maximum likelihood estimation fits a model to data, minimizing a global measure, such as mean squared error (MSE). TMLE targets the MLE estimate of the parameter of interest in a way that reduces bias but increase variance of estimates(trade-off)</a:t>
            </a:r>
          </a:p>
          <a:p>
            <a:r>
              <a:rPr lang="en-US" dirty="0"/>
              <a:t>TMLE is related to G-computation and propensity score methods in that TMLE involves estimation of both </a:t>
            </a:r>
          </a:p>
          <a:p>
            <a:r>
              <a:rPr lang="en-US" dirty="0"/>
              <a:t>E (Y | A, X  ) ; relies on estimation of the outcome mechanism—namely the conditional expectation of the outcome given the exposure and covariates, denoted(similar to G-computation)</a:t>
            </a:r>
          </a:p>
          <a:p>
            <a:r>
              <a:rPr lang="en-US" dirty="0"/>
              <a:t>and P (A= 1| X).; estimation of the exposure mechanism—namely the conditional probability of being exposed given the observed confounders X, denoted(similar to propensity score method)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641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81B7-93E9-49CF-F28B-11C434D0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F909-4FF5-415A-5F7C-712D3252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many applications of causal effect estimation use propensity score methods or G-computation, targeted maximum likelihood estimation(TMLE) is a well-established alternative method . TMLE is a doubly robust maximum-likelihood-based approach that includes a secondary targeting step that optimizes the bias-variance </a:t>
            </a:r>
            <a:r>
              <a:rPr lang="en-CA" dirty="0" err="1"/>
              <a:t>tradeoff</a:t>
            </a:r>
            <a:r>
              <a:rPr lang="en-CA" dirty="0"/>
              <a:t> for the target parameter.</a:t>
            </a:r>
          </a:p>
          <a:p>
            <a:r>
              <a:rPr lang="en-CA" dirty="0"/>
              <a:t>G-computation calculate ATE as mean difference in predicted outcome pairs across </a:t>
            </a:r>
            <a:r>
              <a:rPr lang="en-CA" dirty="0" err="1"/>
              <a:t>individulas</a:t>
            </a:r>
            <a:endParaRPr lang="en-CA" dirty="0"/>
          </a:p>
          <a:p>
            <a:r>
              <a:rPr lang="en-CA" dirty="0"/>
              <a:t>Inverse probability weighting calculate ATE as mean difference between </a:t>
            </a:r>
            <a:r>
              <a:rPr lang="en-CA" dirty="0" err="1"/>
              <a:t>weithted</a:t>
            </a:r>
            <a:r>
              <a:rPr lang="en-CA" dirty="0"/>
              <a:t> outcomes among exposed </a:t>
            </a:r>
            <a:r>
              <a:rPr lang="en-CA"/>
              <a:t>and unexposed</a:t>
            </a:r>
            <a:endParaRPr lang="en-CA" dirty="0"/>
          </a:p>
          <a:p>
            <a:r>
              <a:rPr lang="en-CA" dirty="0"/>
              <a:t>TMLE calculate ATE as mean difference in targeted outcome pairs across individuals</a:t>
            </a:r>
          </a:p>
        </p:txBody>
      </p:sp>
    </p:spTree>
    <p:extLst>
      <p:ext uri="{BB962C8B-B14F-4D97-AF65-F5344CB8AC3E}">
        <p14:creationId xmlns:p14="http://schemas.microsoft.com/office/powerpoint/2010/main" val="348711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5ECB-9E8E-F0F2-9A3C-46741AF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34C151E-F412-3936-57CD-7C446D30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3" y="346230"/>
            <a:ext cx="10413506" cy="5119534"/>
          </a:xfrm>
        </p:spPr>
      </p:pic>
    </p:spTree>
    <p:extLst>
      <p:ext uri="{BB962C8B-B14F-4D97-AF65-F5344CB8AC3E}">
        <p14:creationId xmlns:p14="http://schemas.microsoft.com/office/powerpoint/2010/main" val="1956303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2226</TotalTime>
  <Words>618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Data Science 6600 the application of targeted maximum likelihood estimation to the estimation of causal effects </vt:lpstr>
      <vt:lpstr>Definition of Causation</vt:lpstr>
      <vt:lpstr>Assumption of causal inference</vt:lpstr>
      <vt:lpstr>PowerPoint Presentation</vt:lpstr>
      <vt:lpstr>Impact = factual — counterfactual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Maximum Likelihood Estimation</dc:title>
  <dc:creator>Mohsen Selseleh</dc:creator>
  <cp:lastModifiedBy>Mohsen Selseleh</cp:lastModifiedBy>
  <cp:revision>26</cp:revision>
  <dcterms:created xsi:type="dcterms:W3CDTF">2022-07-31T18:02:50Z</dcterms:created>
  <dcterms:modified xsi:type="dcterms:W3CDTF">2022-08-04T13:55:41Z</dcterms:modified>
</cp:coreProperties>
</file>