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3AD9-CF97-4DCD-AABC-349AC3BE8F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3CFC31B-8A7B-4D79-9DF8-9D4365C322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7E507C0-EFC6-4479-9020-55CFC92F558A}"/>
              </a:ext>
            </a:extLst>
          </p:cNvPr>
          <p:cNvSpPr>
            <a:spLocks noGrp="1"/>
          </p:cNvSpPr>
          <p:nvPr>
            <p:ph type="dt" sz="half" idx="10"/>
          </p:nvPr>
        </p:nvSpPr>
        <p:spPr/>
        <p:txBody>
          <a:bodyPr/>
          <a:lstStyle/>
          <a:p>
            <a:fld id="{961304E8-392D-468B-A24D-409E8F6434C3}" type="datetimeFigureOut">
              <a:rPr lang="en-CA" smtClean="0"/>
              <a:t>2020-09-04</a:t>
            </a:fld>
            <a:endParaRPr lang="en-CA"/>
          </a:p>
        </p:txBody>
      </p:sp>
      <p:sp>
        <p:nvSpPr>
          <p:cNvPr id="5" name="Footer Placeholder 4">
            <a:extLst>
              <a:ext uri="{FF2B5EF4-FFF2-40B4-BE49-F238E27FC236}">
                <a16:creationId xmlns:a16="http://schemas.microsoft.com/office/drawing/2014/main" id="{426C5895-AE67-42B4-9308-67F51180B5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CD90D-EF16-4C18-90F5-63A29EF43C46}"/>
              </a:ext>
            </a:extLst>
          </p:cNvPr>
          <p:cNvSpPr>
            <a:spLocks noGrp="1"/>
          </p:cNvSpPr>
          <p:nvPr>
            <p:ph type="sldNum" sz="quarter" idx="12"/>
          </p:nvPr>
        </p:nvSpPr>
        <p:spPr/>
        <p:txBody>
          <a:bodyPr/>
          <a:lstStyle/>
          <a:p>
            <a:fld id="{0D4D3BC5-31B5-483E-95A9-DC307FA39D28}" type="slidenum">
              <a:rPr lang="en-CA" smtClean="0"/>
              <a:t>‹#›</a:t>
            </a:fld>
            <a:endParaRPr lang="en-CA"/>
          </a:p>
        </p:txBody>
      </p:sp>
    </p:spTree>
    <p:extLst>
      <p:ext uri="{BB962C8B-B14F-4D97-AF65-F5344CB8AC3E}">
        <p14:creationId xmlns:p14="http://schemas.microsoft.com/office/powerpoint/2010/main" val="42854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B7918-0315-4E7C-928A-618AFD23E1A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723742A-BECE-4E2F-8807-BBA630C22C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95750C-8083-4E8D-9150-26A428A7D812}"/>
              </a:ext>
            </a:extLst>
          </p:cNvPr>
          <p:cNvSpPr>
            <a:spLocks noGrp="1"/>
          </p:cNvSpPr>
          <p:nvPr>
            <p:ph type="dt" sz="half" idx="10"/>
          </p:nvPr>
        </p:nvSpPr>
        <p:spPr/>
        <p:txBody>
          <a:bodyPr/>
          <a:lstStyle/>
          <a:p>
            <a:fld id="{961304E8-392D-468B-A24D-409E8F6434C3}" type="datetimeFigureOut">
              <a:rPr lang="en-CA" smtClean="0"/>
              <a:t>2020-09-04</a:t>
            </a:fld>
            <a:endParaRPr lang="en-CA"/>
          </a:p>
        </p:txBody>
      </p:sp>
      <p:sp>
        <p:nvSpPr>
          <p:cNvPr id="5" name="Footer Placeholder 4">
            <a:extLst>
              <a:ext uri="{FF2B5EF4-FFF2-40B4-BE49-F238E27FC236}">
                <a16:creationId xmlns:a16="http://schemas.microsoft.com/office/drawing/2014/main" id="{44705365-A07D-405E-9C3E-F1718AF74E0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356D08-09ED-40BF-AEB9-A50107060BC8}"/>
              </a:ext>
            </a:extLst>
          </p:cNvPr>
          <p:cNvSpPr>
            <a:spLocks noGrp="1"/>
          </p:cNvSpPr>
          <p:nvPr>
            <p:ph type="sldNum" sz="quarter" idx="12"/>
          </p:nvPr>
        </p:nvSpPr>
        <p:spPr/>
        <p:txBody>
          <a:bodyPr/>
          <a:lstStyle/>
          <a:p>
            <a:fld id="{0D4D3BC5-31B5-483E-95A9-DC307FA39D28}" type="slidenum">
              <a:rPr lang="en-CA" smtClean="0"/>
              <a:t>‹#›</a:t>
            </a:fld>
            <a:endParaRPr lang="en-CA"/>
          </a:p>
        </p:txBody>
      </p:sp>
    </p:spTree>
    <p:extLst>
      <p:ext uri="{BB962C8B-B14F-4D97-AF65-F5344CB8AC3E}">
        <p14:creationId xmlns:p14="http://schemas.microsoft.com/office/powerpoint/2010/main" val="240813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5E1DDD-97A5-4549-80DD-6E0CB60693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BACEF84-AA72-41D9-923E-9028AE8B80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AC31B0-06F1-495C-BA68-E75EB2AB22D8}"/>
              </a:ext>
            </a:extLst>
          </p:cNvPr>
          <p:cNvSpPr>
            <a:spLocks noGrp="1"/>
          </p:cNvSpPr>
          <p:nvPr>
            <p:ph type="dt" sz="half" idx="10"/>
          </p:nvPr>
        </p:nvSpPr>
        <p:spPr/>
        <p:txBody>
          <a:bodyPr/>
          <a:lstStyle/>
          <a:p>
            <a:fld id="{961304E8-392D-468B-A24D-409E8F6434C3}" type="datetimeFigureOut">
              <a:rPr lang="en-CA" smtClean="0"/>
              <a:t>2020-09-04</a:t>
            </a:fld>
            <a:endParaRPr lang="en-CA"/>
          </a:p>
        </p:txBody>
      </p:sp>
      <p:sp>
        <p:nvSpPr>
          <p:cNvPr id="5" name="Footer Placeholder 4">
            <a:extLst>
              <a:ext uri="{FF2B5EF4-FFF2-40B4-BE49-F238E27FC236}">
                <a16:creationId xmlns:a16="http://schemas.microsoft.com/office/drawing/2014/main" id="{5062C1DD-65CA-447E-A609-D7C5E2A8182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0908DB-6578-4BA3-B8FD-69344412C54E}"/>
              </a:ext>
            </a:extLst>
          </p:cNvPr>
          <p:cNvSpPr>
            <a:spLocks noGrp="1"/>
          </p:cNvSpPr>
          <p:nvPr>
            <p:ph type="sldNum" sz="quarter" idx="12"/>
          </p:nvPr>
        </p:nvSpPr>
        <p:spPr/>
        <p:txBody>
          <a:bodyPr/>
          <a:lstStyle/>
          <a:p>
            <a:fld id="{0D4D3BC5-31B5-483E-95A9-DC307FA39D28}" type="slidenum">
              <a:rPr lang="en-CA" smtClean="0"/>
              <a:t>‹#›</a:t>
            </a:fld>
            <a:endParaRPr lang="en-CA"/>
          </a:p>
        </p:txBody>
      </p:sp>
    </p:spTree>
    <p:extLst>
      <p:ext uri="{BB962C8B-B14F-4D97-AF65-F5344CB8AC3E}">
        <p14:creationId xmlns:p14="http://schemas.microsoft.com/office/powerpoint/2010/main" val="35347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5E2B-0068-456E-9C51-DECB09CDBB2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75DCA6-D7EA-4EC3-8DB1-ACE8B66AE9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2EF6D8-8034-4656-9568-C6F4244BBBD2}"/>
              </a:ext>
            </a:extLst>
          </p:cNvPr>
          <p:cNvSpPr>
            <a:spLocks noGrp="1"/>
          </p:cNvSpPr>
          <p:nvPr>
            <p:ph type="dt" sz="half" idx="10"/>
          </p:nvPr>
        </p:nvSpPr>
        <p:spPr/>
        <p:txBody>
          <a:bodyPr/>
          <a:lstStyle/>
          <a:p>
            <a:fld id="{961304E8-392D-468B-A24D-409E8F6434C3}" type="datetimeFigureOut">
              <a:rPr lang="en-CA" smtClean="0"/>
              <a:t>2020-09-04</a:t>
            </a:fld>
            <a:endParaRPr lang="en-CA"/>
          </a:p>
        </p:txBody>
      </p:sp>
      <p:sp>
        <p:nvSpPr>
          <p:cNvPr id="5" name="Footer Placeholder 4">
            <a:extLst>
              <a:ext uri="{FF2B5EF4-FFF2-40B4-BE49-F238E27FC236}">
                <a16:creationId xmlns:a16="http://schemas.microsoft.com/office/drawing/2014/main" id="{1B4F8490-C89B-49AA-A0A0-A47AA56F997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D0296E-63CC-4C04-B90B-B692F23990BA}"/>
              </a:ext>
            </a:extLst>
          </p:cNvPr>
          <p:cNvSpPr>
            <a:spLocks noGrp="1"/>
          </p:cNvSpPr>
          <p:nvPr>
            <p:ph type="sldNum" sz="quarter" idx="12"/>
          </p:nvPr>
        </p:nvSpPr>
        <p:spPr/>
        <p:txBody>
          <a:bodyPr/>
          <a:lstStyle/>
          <a:p>
            <a:fld id="{0D4D3BC5-31B5-483E-95A9-DC307FA39D28}" type="slidenum">
              <a:rPr lang="en-CA" smtClean="0"/>
              <a:t>‹#›</a:t>
            </a:fld>
            <a:endParaRPr lang="en-CA"/>
          </a:p>
        </p:txBody>
      </p:sp>
    </p:spTree>
    <p:extLst>
      <p:ext uri="{BB962C8B-B14F-4D97-AF65-F5344CB8AC3E}">
        <p14:creationId xmlns:p14="http://schemas.microsoft.com/office/powerpoint/2010/main" val="295040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3FF7-29EF-4083-B840-C0452F4B77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AB147D0-F5A7-43D5-AD6D-6562E06DC4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286E9-5A2F-40E6-B0D6-67AE22862FFE}"/>
              </a:ext>
            </a:extLst>
          </p:cNvPr>
          <p:cNvSpPr>
            <a:spLocks noGrp="1"/>
          </p:cNvSpPr>
          <p:nvPr>
            <p:ph type="dt" sz="half" idx="10"/>
          </p:nvPr>
        </p:nvSpPr>
        <p:spPr/>
        <p:txBody>
          <a:bodyPr/>
          <a:lstStyle/>
          <a:p>
            <a:fld id="{961304E8-392D-468B-A24D-409E8F6434C3}" type="datetimeFigureOut">
              <a:rPr lang="en-CA" smtClean="0"/>
              <a:t>2020-09-04</a:t>
            </a:fld>
            <a:endParaRPr lang="en-CA"/>
          </a:p>
        </p:txBody>
      </p:sp>
      <p:sp>
        <p:nvSpPr>
          <p:cNvPr id="5" name="Footer Placeholder 4">
            <a:extLst>
              <a:ext uri="{FF2B5EF4-FFF2-40B4-BE49-F238E27FC236}">
                <a16:creationId xmlns:a16="http://schemas.microsoft.com/office/drawing/2014/main" id="{BCCB1746-8F15-4883-9D59-6D6CC77FFA4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DFF2907-1D68-46AC-9AC0-06318A6D1E2E}"/>
              </a:ext>
            </a:extLst>
          </p:cNvPr>
          <p:cNvSpPr>
            <a:spLocks noGrp="1"/>
          </p:cNvSpPr>
          <p:nvPr>
            <p:ph type="sldNum" sz="quarter" idx="12"/>
          </p:nvPr>
        </p:nvSpPr>
        <p:spPr/>
        <p:txBody>
          <a:bodyPr/>
          <a:lstStyle/>
          <a:p>
            <a:fld id="{0D4D3BC5-31B5-483E-95A9-DC307FA39D28}" type="slidenum">
              <a:rPr lang="en-CA" smtClean="0"/>
              <a:t>‹#›</a:t>
            </a:fld>
            <a:endParaRPr lang="en-CA"/>
          </a:p>
        </p:txBody>
      </p:sp>
    </p:spTree>
    <p:extLst>
      <p:ext uri="{BB962C8B-B14F-4D97-AF65-F5344CB8AC3E}">
        <p14:creationId xmlns:p14="http://schemas.microsoft.com/office/powerpoint/2010/main" val="36416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7488-B258-4A17-B3DB-DBB05A06482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2138C0C-FED9-497C-8179-9BCFC145F4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E7B82A1-0E4D-4BA8-A3FC-1817143925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C5A63B3-7D38-43D9-AEB6-754ED3BFFE8B}"/>
              </a:ext>
            </a:extLst>
          </p:cNvPr>
          <p:cNvSpPr>
            <a:spLocks noGrp="1"/>
          </p:cNvSpPr>
          <p:nvPr>
            <p:ph type="dt" sz="half" idx="10"/>
          </p:nvPr>
        </p:nvSpPr>
        <p:spPr/>
        <p:txBody>
          <a:bodyPr/>
          <a:lstStyle/>
          <a:p>
            <a:fld id="{961304E8-392D-468B-A24D-409E8F6434C3}" type="datetimeFigureOut">
              <a:rPr lang="en-CA" smtClean="0"/>
              <a:t>2020-09-04</a:t>
            </a:fld>
            <a:endParaRPr lang="en-CA"/>
          </a:p>
        </p:txBody>
      </p:sp>
      <p:sp>
        <p:nvSpPr>
          <p:cNvPr id="6" name="Footer Placeholder 5">
            <a:extLst>
              <a:ext uri="{FF2B5EF4-FFF2-40B4-BE49-F238E27FC236}">
                <a16:creationId xmlns:a16="http://schemas.microsoft.com/office/drawing/2014/main" id="{3FE50A6E-FC6C-433B-9AFA-99E08CAE133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C88AA09-1D6F-4DAD-9997-E171FD264879}"/>
              </a:ext>
            </a:extLst>
          </p:cNvPr>
          <p:cNvSpPr>
            <a:spLocks noGrp="1"/>
          </p:cNvSpPr>
          <p:nvPr>
            <p:ph type="sldNum" sz="quarter" idx="12"/>
          </p:nvPr>
        </p:nvSpPr>
        <p:spPr/>
        <p:txBody>
          <a:bodyPr/>
          <a:lstStyle/>
          <a:p>
            <a:fld id="{0D4D3BC5-31B5-483E-95A9-DC307FA39D28}" type="slidenum">
              <a:rPr lang="en-CA" smtClean="0"/>
              <a:t>‹#›</a:t>
            </a:fld>
            <a:endParaRPr lang="en-CA"/>
          </a:p>
        </p:txBody>
      </p:sp>
    </p:spTree>
    <p:extLst>
      <p:ext uri="{BB962C8B-B14F-4D97-AF65-F5344CB8AC3E}">
        <p14:creationId xmlns:p14="http://schemas.microsoft.com/office/powerpoint/2010/main" val="279618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C1F1-1700-4AA9-B73B-26533B5A042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322541D-C9E2-4B77-9069-83235A39B2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26FF3-2D2A-45E5-A3A1-E6ED7145F6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40CBACD-D71A-486F-BC02-50FC964003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BABD2-1E29-4CCD-843B-4856335A14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A2751A5-12DE-4318-960F-4E15E93D4FA0}"/>
              </a:ext>
            </a:extLst>
          </p:cNvPr>
          <p:cNvSpPr>
            <a:spLocks noGrp="1"/>
          </p:cNvSpPr>
          <p:nvPr>
            <p:ph type="dt" sz="half" idx="10"/>
          </p:nvPr>
        </p:nvSpPr>
        <p:spPr/>
        <p:txBody>
          <a:bodyPr/>
          <a:lstStyle/>
          <a:p>
            <a:fld id="{961304E8-392D-468B-A24D-409E8F6434C3}" type="datetimeFigureOut">
              <a:rPr lang="en-CA" smtClean="0"/>
              <a:t>2020-09-04</a:t>
            </a:fld>
            <a:endParaRPr lang="en-CA"/>
          </a:p>
        </p:txBody>
      </p:sp>
      <p:sp>
        <p:nvSpPr>
          <p:cNvPr id="8" name="Footer Placeholder 7">
            <a:extLst>
              <a:ext uri="{FF2B5EF4-FFF2-40B4-BE49-F238E27FC236}">
                <a16:creationId xmlns:a16="http://schemas.microsoft.com/office/drawing/2014/main" id="{0276169D-CC82-4A51-9FC3-93ABF1CD25B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9E11F0-43EB-4EC7-9C3A-FAECD340A77C}"/>
              </a:ext>
            </a:extLst>
          </p:cNvPr>
          <p:cNvSpPr>
            <a:spLocks noGrp="1"/>
          </p:cNvSpPr>
          <p:nvPr>
            <p:ph type="sldNum" sz="quarter" idx="12"/>
          </p:nvPr>
        </p:nvSpPr>
        <p:spPr/>
        <p:txBody>
          <a:bodyPr/>
          <a:lstStyle/>
          <a:p>
            <a:fld id="{0D4D3BC5-31B5-483E-95A9-DC307FA39D28}" type="slidenum">
              <a:rPr lang="en-CA" smtClean="0"/>
              <a:t>‹#›</a:t>
            </a:fld>
            <a:endParaRPr lang="en-CA"/>
          </a:p>
        </p:txBody>
      </p:sp>
    </p:spTree>
    <p:extLst>
      <p:ext uri="{BB962C8B-B14F-4D97-AF65-F5344CB8AC3E}">
        <p14:creationId xmlns:p14="http://schemas.microsoft.com/office/powerpoint/2010/main" val="262628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12D4-D056-4CDA-A7C0-82BFEF9FD56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BD980C1-A252-4B1C-95E5-6ECFA01798D9}"/>
              </a:ext>
            </a:extLst>
          </p:cNvPr>
          <p:cNvSpPr>
            <a:spLocks noGrp="1"/>
          </p:cNvSpPr>
          <p:nvPr>
            <p:ph type="dt" sz="half" idx="10"/>
          </p:nvPr>
        </p:nvSpPr>
        <p:spPr/>
        <p:txBody>
          <a:bodyPr/>
          <a:lstStyle/>
          <a:p>
            <a:fld id="{961304E8-392D-468B-A24D-409E8F6434C3}" type="datetimeFigureOut">
              <a:rPr lang="en-CA" smtClean="0"/>
              <a:t>2020-09-04</a:t>
            </a:fld>
            <a:endParaRPr lang="en-CA"/>
          </a:p>
        </p:txBody>
      </p:sp>
      <p:sp>
        <p:nvSpPr>
          <p:cNvPr id="4" name="Footer Placeholder 3">
            <a:extLst>
              <a:ext uri="{FF2B5EF4-FFF2-40B4-BE49-F238E27FC236}">
                <a16:creationId xmlns:a16="http://schemas.microsoft.com/office/drawing/2014/main" id="{799A354B-057E-40DD-B46E-C24F669F212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CA22B2C-7A91-4FF6-92E6-B7CD89329CC5}"/>
              </a:ext>
            </a:extLst>
          </p:cNvPr>
          <p:cNvSpPr>
            <a:spLocks noGrp="1"/>
          </p:cNvSpPr>
          <p:nvPr>
            <p:ph type="sldNum" sz="quarter" idx="12"/>
          </p:nvPr>
        </p:nvSpPr>
        <p:spPr/>
        <p:txBody>
          <a:bodyPr/>
          <a:lstStyle/>
          <a:p>
            <a:fld id="{0D4D3BC5-31B5-483E-95A9-DC307FA39D28}" type="slidenum">
              <a:rPr lang="en-CA" smtClean="0"/>
              <a:t>‹#›</a:t>
            </a:fld>
            <a:endParaRPr lang="en-CA"/>
          </a:p>
        </p:txBody>
      </p:sp>
    </p:spTree>
    <p:extLst>
      <p:ext uri="{BB962C8B-B14F-4D97-AF65-F5344CB8AC3E}">
        <p14:creationId xmlns:p14="http://schemas.microsoft.com/office/powerpoint/2010/main" val="417665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934B7-77B2-4A2E-9D90-B8EA0570F56F}"/>
              </a:ext>
            </a:extLst>
          </p:cNvPr>
          <p:cNvSpPr>
            <a:spLocks noGrp="1"/>
          </p:cNvSpPr>
          <p:nvPr>
            <p:ph type="dt" sz="half" idx="10"/>
          </p:nvPr>
        </p:nvSpPr>
        <p:spPr/>
        <p:txBody>
          <a:bodyPr/>
          <a:lstStyle/>
          <a:p>
            <a:fld id="{961304E8-392D-468B-A24D-409E8F6434C3}" type="datetimeFigureOut">
              <a:rPr lang="en-CA" smtClean="0"/>
              <a:t>2020-09-04</a:t>
            </a:fld>
            <a:endParaRPr lang="en-CA"/>
          </a:p>
        </p:txBody>
      </p:sp>
      <p:sp>
        <p:nvSpPr>
          <p:cNvPr id="3" name="Footer Placeholder 2">
            <a:extLst>
              <a:ext uri="{FF2B5EF4-FFF2-40B4-BE49-F238E27FC236}">
                <a16:creationId xmlns:a16="http://schemas.microsoft.com/office/drawing/2014/main" id="{A856039B-CDB5-44E7-9B75-1BF79D455A1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A2F500D-E8B7-426B-BC02-BD3365AC2012}"/>
              </a:ext>
            </a:extLst>
          </p:cNvPr>
          <p:cNvSpPr>
            <a:spLocks noGrp="1"/>
          </p:cNvSpPr>
          <p:nvPr>
            <p:ph type="sldNum" sz="quarter" idx="12"/>
          </p:nvPr>
        </p:nvSpPr>
        <p:spPr/>
        <p:txBody>
          <a:bodyPr/>
          <a:lstStyle/>
          <a:p>
            <a:fld id="{0D4D3BC5-31B5-483E-95A9-DC307FA39D28}" type="slidenum">
              <a:rPr lang="en-CA" smtClean="0"/>
              <a:t>‹#›</a:t>
            </a:fld>
            <a:endParaRPr lang="en-CA"/>
          </a:p>
        </p:txBody>
      </p:sp>
    </p:spTree>
    <p:extLst>
      <p:ext uri="{BB962C8B-B14F-4D97-AF65-F5344CB8AC3E}">
        <p14:creationId xmlns:p14="http://schemas.microsoft.com/office/powerpoint/2010/main" val="295387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5019-F83A-447C-AC60-D911166F8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960E10D-679B-48FF-B046-C51F43CAB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10894A4-D8CB-465E-B8B2-F5AD81CB9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9E35B-CFB6-4A26-97DC-D7E91577F95A}"/>
              </a:ext>
            </a:extLst>
          </p:cNvPr>
          <p:cNvSpPr>
            <a:spLocks noGrp="1"/>
          </p:cNvSpPr>
          <p:nvPr>
            <p:ph type="dt" sz="half" idx="10"/>
          </p:nvPr>
        </p:nvSpPr>
        <p:spPr/>
        <p:txBody>
          <a:bodyPr/>
          <a:lstStyle/>
          <a:p>
            <a:fld id="{961304E8-392D-468B-A24D-409E8F6434C3}" type="datetimeFigureOut">
              <a:rPr lang="en-CA" smtClean="0"/>
              <a:t>2020-09-04</a:t>
            </a:fld>
            <a:endParaRPr lang="en-CA"/>
          </a:p>
        </p:txBody>
      </p:sp>
      <p:sp>
        <p:nvSpPr>
          <p:cNvPr id="6" name="Footer Placeholder 5">
            <a:extLst>
              <a:ext uri="{FF2B5EF4-FFF2-40B4-BE49-F238E27FC236}">
                <a16:creationId xmlns:a16="http://schemas.microsoft.com/office/drawing/2014/main" id="{559A0902-4146-4589-845D-BC5A6E5840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49E3CD0-87CA-450B-956E-2DE920FDCE4A}"/>
              </a:ext>
            </a:extLst>
          </p:cNvPr>
          <p:cNvSpPr>
            <a:spLocks noGrp="1"/>
          </p:cNvSpPr>
          <p:nvPr>
            <p:ph type="sldNum" sz="quarter" idx="12"/>
          </p:nvPr>
        </p:nvSpPr>
        <p:spPr/>
        <p:txBody>
          <a:bodyPr/>
          <a:lstStyle/>
          <a:p>
            <a:fld id="{0D4D3BC5-31B5-483E-95A9-DC307FA39D28}" type="slidenum">
              <a:rPr lang="en-CA" smtClean="0"/>
              <a:t>‹#›</a:t>
            </a:fld>
            <a:endParaRPr lang="en-CA"/>
          </a:p>
        </p:txBody>
      </p:sp>
    </p:spTree>
    <p:extLst>
      <p:ext uri="{BB962C8B-B14F-4D97-AF65-F5344CB8AC3E}">
        <p14:creationId xmlns:p14="http://schemas.microsoft.com/office/powerpoint/2010/main" val="328655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EA5E-E45D-42B1-98EF-C3F7A87D1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28747B9-920D-4A64-A62E-15F30F8693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788CE09-DFC2-43FF-B10F-AFC8832FF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A5B462-AA4C-4B2A-BC18-AF27E436035F}"/>
              </a:ext>
            </a:extLst>
          </p:cNvPr>
          <p:cNvSpPr>
            <a:spLocks noGrp="1"/>
          </p:cNvSpPr>
          <p:nvPr>
            <p:ph type="dt" sz="half" idx="10"/>
          </p:nvPr>
        </p:nvSpPr>
        <p:spPr/>
        <p:txBody>
          <a:bodyPr/>
          <a:lstStyle/>
          <a:p>
            <a:fld id="{961304E8-392D-468B-A24D-409E8F6434C3}" type="datetimeFigureOut">
              <a:rPr lang="en-CA" smtClean="0"/>
              <a:t>2020-09-04</a:t>
            </a:fld>
            <a:endParaRPr lang="en-CA"/>
          </a:p>
        </p:txBody>
      </p:sp>
      <p:sp>
        <p:nvSpPr>
          <p:cNvPr id="6" name="Footer Placeholder 5">
            <a:extLst>
              <a:ext uri="{FF2B5EF4-FFF2-40B4-BE49-F238E27FC236}">
                <a16:creationId xmlns:a16="http://schemas.microsoft.com/office/drawing/2014/main" id="{88096F32-5366-4C14-AC00-C5125B28E4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95A721F-31F2-4925-A273-C2C5109AED65}"/>
              </a:ext>
            </a:extLst>
          </p:cNvPr>
          <p:cNvSpPr>
            <a:spLocks noGrp="1"/>
          </p:cNvSpPr>
          <p:nvPr>
            <p:ph type="sldNum" sz="quarter" idx="12"/>
          </p:nvPr>
        </p:nvSpPr>
        <p:spPr/>
        <p:txBody>
          <a:bodyPr/>
          <a:lstStyle/>
          <a:p>
            <a:fld id="{0D4D3BC5-31B5-483E-95A9-DC307FA39D28}" type="slidenum">
              <a:rPr lang="en-CA" smtClean="0"/>
              <a:t>‹#›</a:t>
            </a:fld>
            <a:endParaRPr lang="en-CA"/>
          </a:p>
        </p:txBody>
      </p:sp>
    </p:spTree>
    <p:extLst>
      <p:ext uri="{BB962C8B-B14F-4D97-AF65-F5344CB8AC3E}">
        <p14:creationId xmlns:p14="http://schemas.microsoft.com/office/powerpoint/2010/main" val="287255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8C0CE0-52D2-4618-88E9-976B2F527C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F17155-7174-4582-8394-915732BB0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98A1DBF-DEAD-4467-A657-CC6AEA5840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304E8-392D-468B-A24D-409E8F6434C3}" type="datetimeFigureOut">
              <a:rPr lang="en-CA" smtClean="0"/>
              <a:t>2020-09-04</a:t>
            </a:fld>
            <a:endParaRPr lang="en-CA"/>
          </a:p>
        </p:txBody>
      </p:sp>
      <p:sp>
        <p:nvSpPr>
          <p:cNvPr id="5" name="Footer Placeholder 4">
            <a:extLst>
              <a:ext uri="{FF2B5EF4-FFF2-40B4-BE49-F238E27FC236}">
                <a16:creationId xmlns:a16="http://schemas.microsoft.com/office/drawing/2014/main" id="{1A17F21C-7FFB-454F-9A4D-C927BABF7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D3286D8-E5A6-480D-9387-DB47397A7B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D3BC5-31B5-483E-95A9-DC307FA39D28}" type="slidenum">
              <a:rPr lang="en-CA" smtClean="0"/>
              <a:t>‹#›</a:t>
            </a:fld>
            <a:endParaRPr lang="en-CA"/>
          </a:p>
        </p:txBody>
      </p:sp>
    </p:spTree>
    <p:extLst>
      <p:ext uri="{BB962C8B-B14F-4D97-AF65-F5344CB8AC3E}">
        <p14:creationId xmlns:p14="http://schemas.microsoft.com/office/powerpoint/2010/main" val="3564369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mohitpote/collision-severity-accid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F45F-107F-49DF-864B-CEBBAAB43460}"/>
              </a:ext>
            </a:extLst>
          </p:cNvPr>
          <p:cNvSpPr>
            <a:spLocks noGrp="1"/>
          </p:cNvSpPr>
          <p:nvPr>
            <p:ph type="ctrTitle"/>
          </p:nvPr>
        </p:nvSpPr>
        <p:spPr/>
        <p:txBody>
          <a:bodyPr/>
          <a:lstStyle/>
          <a:p>
            <a:pPr>
              <a:lnSpc>
                <a:spcPts val="3600"/>
              </a:lnSpc>
              <a:spcBef>
                <a:spcPts val="935"/>
              </a:spcBef>
            </a:pPr>
            <a:r>
              <a:rPr lang="en-CA" sz="1800" b="1" kern="180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Comparative Study on Classic Machine learning Algorithms</a:t>
            </a:r>
            <a:br>
              <a:rPr lang="en-CA"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CA" sz="1800" dirty="0">
                <a:effectLst/>
                <a:latin typeface="Calibri" panose="020F0502020204030204" pitchFamily="34" charset="0"/>
                <a:ea typeface="Calibri" panose="020F0502020204030204" pitchFamily="34" charset="0"/>
                <a:cs typeface="Arial" panose="020B0604020202020204" pitchFamily="34" charset="0"/>
              </a:rPr>
              <a:t> </a:t>
            </a:r>
            <a:br>
              <a:rPr lang="en-CA" sz="1800" dirty="0">
                <a:effectLst/>
                <a:latin typeface="Calibri" panose="020F0502020204030204" pitchFamily="34" charset="0"/>
                <a:ea typeface="Calibri" panose="020F0502020204030204" pitchFamily="34" charset="0"/>
                <a:cs typeface="Arial" panose="020B0604020202020204" pitchFamily="34" charset="0"/>
              </a:rPr>
            </a:br>
            <a:r>
              <a:rPr lang="en-CA" sz="1800" dirty="0">
                <a:effectLst/>
                <a:latin typeface="Times New Roman" panose="02020603050405020304" pitchFamily="18" charset="0"/>
                <a:ea typeface="Calibri" panose="020F0502020204030204" pitchFamily="34" charset="0"/>
                <a:cs typeface="Arial" panose="020B0604020202020204" pitchFamily="34" charset="0"/>
              </a:rPr>
              <a:t>Mohsen </a:t>
            </a:r>
            <a:r>
              <a:rPr lang="en-CA" sz="1800" dirty="0" err="1">
                <a:effectLst/>
                <a:latin typeface="Times New Roman" panose="02020603050405020304" pitchFamily="18" charset="0"/>
                <a:ea typeface="Calibri" panose="020F0502020204030204" pitchFamily="34" charset="0"/>
                <a:cs typeface="Arial" panose="020B0604020202020204" pitchFamily="34" charset="0"/>
              </a:rPr>
              <a:t>Selseleh</a:t>
            </a:r>
            <a:br>
              <a:rPr lang="en-CA" sz="1800" dirty="0">
                <a:effectLst/>
                <a:latin typeface="Calibri" panose="020F0502020204030204" pitchFamily="34" charset="0"/>
                <a:ea typeface="Calibri" panose="020F0502020204030204" pitchFamily="34" charset="0"/>
                <a:cs typeface="Arial" panose="020B0604020202020204" pitchFamily="34" charset="0"/>
              </a:rPr>
            </a:br>
            <a:endParaRPr lang="en-CA" dirty="0"/>
          </a:p>
        </p:txBody>
      </p:sp>
      <p:sp>
        <p:nvSpPr>
          <p:cNvPr id="3" name="Subtitle 2">
            <a:extLst>
              <a:ext uri="{FF2B5EF4-FFF2-40B4-BE49-F238E27FC236}">
                <a16:creationId xmlns:a16="http://schemas.microsoft.com/office/drawing/2014/main" id="{20A1840C-2EE3-4F03-82A2-CF779875BC58}"/>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544734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914D-642C-4747-B1C4-38B639048153}"/>
              </a:ext>
            </a:extLst>
          </p:cNvPr>
          <p:cNvSpPr>
            <a:spLocks noGrp="1"/>
          </p:cNvSpPr>
          <p:nvPr>
            <p:ph type="title"/>
          </p:nvPr>
        </p:nvSpPr>
        <p:spPr/>
        <p:txBody>
          <a:bodyPr/>
          <a:lstStyle/>
          <a:p>
            <a:r>
              <a:rPr lang="en-CA" b="1" i="0" dirty="0">
                <a:effectLst/>
                <a:latin typeface="-apple-system"/>
              </a:rPr>
              <a:t>A. Introduction</a:t>
            </a:r>
            <a:br>
              <a:rPr lang="en-CA" b="1" i="0" dirty="0">
                <a:effectLst/>
                <a:latin typeface="-apple-system"/>
              </a:rPr>
            </a:br>
            <a:endParaRPr lang="en-CA" dirty="0"/>
          </a:p>
        </p:txBody>
      </p:sp>
      <p:sp>
        <p:nvSpPr>
          <p:cNvPr id="3" name="Content Placeholder 2">
            <a:extLst>
              <a:ext uri="{FF2B5EF4-FFF2-40B4-BE49-F238E27FC236}">
                <a16:creationId xmlns:a16="http://schemas.microsoft.com/office/drawing/2014/main" id="{FDFDD648-C98A-4FC5-8D4A-1E9397CFC57E}"/>
              </a:ext>
            </a:extLst>
          </p:cNvPr>
          <p:cNvSpPr>
            <a:spLocks noGrp="1"/>
          </p:cNvSpPr>
          <p:nvPr>
            <p:ph idx="1"/>
          </p:nvPr>
        </p:nvSpPr>
        <p:spPr/>
        <p:txBody>
          <a:bodyPr>
            <a:normAutofit fontScale="92500" lnSpcReduction="20000"/>
          </a:bodyPr>
          <a:lstStyle/>
          <a:p>
            <a:pPr marL="342900" lvl="0" indent="-342900" rtl="0">
              <a:lnSpc>
                <a:spcPts val="1575"/>
              </a:lnSpc>
              <a:spcAft>
                <a:spcPts val="750"/>
              </a:spcAft>
              <a:tabLst>
                <a:tab pos="457200" algn="l"/>
              </a:tabLst>
            </a:pPr>
            <a:r>
              <a:rPr lang="en-C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 description of the problem and a discussion of the background. (</a:t>
            </a:r>
            <a:r>
              <a:rPr lang="en-C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15 marks</a:t>
            </a:r>
            <a:r>
              <a:rPr lang="en-C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750"/>
              </a:spcAft>
            </a:pPr>
            <a:r>
              <a:rPr lang="en-C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Collision severity (Accidents)</a:t>
            </a:r>
            <a:r>
              <a:rPr lang="en-CA" sz="1800" dirty="0">
                <a:solidFill>
                  <a:srgbClr val="202020"/>
                </a:solidFill>
                <a:effectLst/>
                <a:latin typeface="Times New Roman" panose="02020603050405020304" pitchFamily="18" charset="0"/>
                <a:ea typeface="Calibri" panose="020F0502020204030204" pitchFamily="34" charset="0"/>
                <a:cs typeface="Arial" panose="020B0604020202020204" pitchFamily="34" charset="0"/>
              </a:rPr>
              <a:t> is under-researched</a:t>
            </a:r>
            <a:r>
              <a:rPr lang="en-CA" sz="1800" dirty="0">
                <a:effectLst/>
                <a:latin typeface="Calibri" panose="020F0502020204030204" pitchFamily="34" charset="0"/>
                <a:ea typeface="Calibri" panose="020F0502020204030204" pitchFamily="34" charset="0"/>
                <a:cs typeface="Arial" panose="020B0604020202020204" pitchFamily="34" charset="0"/>
              </a:rPr>
              <a:t> in all over the world, but the probable factors and correlation between these factors and collision severity outcomes is not known. In this study, machine learning based algorithms were employed to predict and classify collision severity.  The main aim of this research is to evaluate and compare different approaches to modeling </a:t>
            </a:r>
            <a:r>
              <a:rPr lang="en-CA" sz="1800" dirty="0" err="1">
                <a:effectLst/>
                <a:latin typeface="Calibri" panose="020F0502020204030204" pitchFamily="34" charset="0"/>
                <a:ea typeface="Calibri" panose="020F0502020204030204" pitchFamily="34" charset="0"/>
                <a:cs typeface="Arial" panose="020B0604020202020204" pitchFamily="34" charset="0"/>
              </a:rPr>
              <a:t>collison</a:t>
            </a:r>
            <a:r>
              <a:rPr lang="en-CA" sz="1800" dirty="0">
                <a:effectLst/>
                <a:latin typeface="Calibri" panose="020F0502020204030204" pitchFamily="34" charset="0"/>
                <a:ea typeface="Calibri" panose="020F0502020204030204" pitchFamily="34" charset="0"/>
                <a:cs typeface="Arial" panose="020B0604020202020204" pitchFamily="34" charset="0"/>
              </a:rPr>
              <a:t> severity. Four machine learning based models were developed: KNN, TREES, LOGISTIC REGRESSION AND SVM. These machine learning algorithms were validated using 10-fold cross-validation technique. The three-machine learning based algorithms were compared with one another. The results of the study reveal that the predictions of machine learning algorithms are similar to each other.</a:t>
            </a:r>
          </a:p>
          <a:p>
            <a:pPr algn="just">
              <a:lnSpc>
                <a:spcPct val="150000"/>
              </a:lnSpc>
              <a:spcAft>
                <a:spcPts val="750"/>
              </a:spcAft>
            </a:pPr>
            <a:r>
              <a:rPr lang="en-CA" sz="1800" spc="-5" dirty="0">
                <a:solidFill>
                  <a:srgbClr val="292929"/>
                </a:solidFill>
                <a:effectLst/>
                <a:latin typeface="Times New Roman" panose="02020603050405020304" pitchFamily="18" charset="0"/>
                <a:ea typeface="Calibri" panose="020F0502020204030204" pitchFamily="34" charset="0"/>
                <a:cs typeface="Arial" panose="020B0604020202020204" pitchFamily="34" charset="0"/>
              </a:rPr>
              <a:t>I will be doing a comparative study over different machine learning supervised techniques like</a:t>
            </a:r>
            <a:r>
              <a:rPr lang="en-CA" sz="1800" i="1" dirty="0">
                <a:effectLst/>
                <a:latin typeface="Times New Roman" panose="02020603050405020304" pitchFamily="18" charset="0"/>
                <a:ea typeface="Calibri" panose="020F0502020204030204" pitchFamily="34" charset="0"/>
                <a:cs typeface="Times New Roman" panose="02020603050405020304" pitchFamily="18" charset="0"/>
              </a:rPr>
              <a:t>  Logistic Regression, K nearest neighbors and Decision Trees.</a:t>
            </a:r>
            <a:r>
              <a:rPr lang="en-CA" sz="1800" dirty="0">
                <a:effectLst/>
                <a:latin typeface="Calibri" panose="020F0502020204030204" pitchFamily="34" charset="0"/>
                <a:ea typeface="Calibri" panose="020F0502020204030204" pitchFamily="34" charset="0"/>
                <a:cs typeface="Arial" panose="020B0604020202020204" pitchFamily="34" charset="0"/>
              </a:rPr>
              <a:t> I will only focus on their comparative study. I will look into their </a:t>
            </a:r>
            <a:r>
              <a:rPr lang="en-CA" sz="1800" i="1" dirty="0">
                <a:effectLst/>
                <a:latin typeface="Times New Roman" panose="02020603050405020304" pitchFamily="18" charset="0"/>
                <a:ea typeface="Calibri" panose="020F0502020204030204" pitchFamily="34" charset="0"/>
                <a:cs typeface="Times New Roman" panose="02020603050405020304" pitchFamily="18" charset="0"/>
              </a:rPr>
              <a:t>basic logic, advantages, disadvantages, assumptions.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311655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65D2-D695-497C-BA11-93358F5A8012}"/>
              </a:ext>
            </a:extLst>
          </p:cNvPr>
          <p:cNvSpPr>
            <a:spLocks noGrp="1"/>
          </p:cNvSpPr>
          <p:nvPr>
            <p:ph type="title"/>
          </p:nvPr>
        </p:nvSpPr>
        <p:spPr/>
        <p:txBody>
          <a:bodyPr/>
          <a:lstStyle/>
          <a:p>
            <a:br>
              <a:rPr lang="en-CA" b="1" i="0" dirty="0">
                <a:effectLst/>
                <a:latin typeface="-apple-system"/>
              </a:rPr>
            </a:br>
            <a:endParaRPr lang="en-CA" dirty="0"/>
          </a:p>
        </p:txBody>
      </p:sp>
      <p:sp>
        <p:nvSpPr>
          <p:cNvPr id="3" name="Content Placeholder 2">
            <a:extLst>
              <a:ext uri="{FF2B5EF4-FFF2-40B4-BE49-F238E27FC236}">
                <a16:creationId xmlns:a16="http://schemas.microsoft.com/office/drawing/2014/main" id="{61BED5C5-AFDC-4BB1-9D8F-A75C87F79FCC}"/>
              </a:ext>
            </a:extLst>
          </p:cNvPr>
          <p:cNvSpPr>
            <a:spLocks noGrp="1"/>
          </p:cNvSpPr>
          <p:nvPr>
            <p:ph idx="1"/>
          </p:nvPr>
        </p:nvSpPr>
        <p:spPr/>
        <p:txBody>
          <a:bodyPr/>
          <a:lstStyle/>
          <a:p>
            <a:pPr marL="342900" lvl="0" indent="-342900" rtl="0">
              <a:lnSpc>
                <a:spcPts val="1575"/>
              </a:lnSpc>
              <a:spcAft>
                <a:spcPts val="750"/>
              </a:spcAft>
              <a:buFont typeface="+mj-lt"/>
              <a:buAutoNum type="arabicPeriod"/>
            </a:pPr>
            <a:r>
              <a:rPr lang="en-C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B    description of the data and how it will be used to solve the problem. (</a:t>
            </a:r>
            <a:r>
              <a:rPr lang="en-C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15 marks)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a:lnSpc>
                <a:spcPts val="1575"/>
              </a:lnSpc>
              <a:spcAft>
                <a:spcPts val="750"/>
              </a:spcAft>
            </a:pPr>
            <a:r>
              <a:rPr lang="en-C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I found the data from Kaggle data sets: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a:lnSpc>
                <a:spcPts val="1575"/>
              </a:lnSpc>
              <a:spcAft>
                <a:spcPts val="750"/>
              </a:spcAft>
            </a:pPr>
            <a:r>
              <a:rPr lang="en-CA" sz="1800" u="sng"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hlinkClick r:id="rId2"/>
              </a:rPr>
              <a:t>https://www.kaggle.com/mohitpote/collision-severity-accidents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114839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E524-C66F-44FC-840E-8D651B9D696E}"/>
              </a:ext>
            </a:extLst>
          </p:cNvPr>
          <p:cNvSpPr>
            <a:spLocks noGrp="1"/>
          </p:cNvSpPr>
          <p:nvPr>
            <p:ph type="title"/>
          </p:nvPr>
        </p:nvSpPr>
        <p:spPr>
          <a:xfrm>
            <a:off x="918099" y="500062"/>
            <a:ext cx="10515600" cy="1325563"/>
          </a:xfrm>
        </p:spPr>
        <p:txBody>
          <a:bodyPr>
            <a:normAutofit fontScale="90000"/>
          </a:bodyPr>
          <a:lstStyle/>
          <a:p>
            <a:br>
              <a:rPr lang="en-CA" b="1" i="0" dirty="0">
                <a:effectLst/>
                <a:latin typeface="-apple-system"/>
              </a:rPr>
            </a:br>
            <a:r>
              <a:rPr lang="en-CA" b="1" i="0" dirty="0">
                <a:effectLst/>
                <a:latin typeface="-apple-system"/>
              </a:rPr>
              <a:t>2.Methodology</a:t>
            </a:r>
            <a:br>
              <a:rPr lang="en-CA" b="0" i="0" dirty="0">
                <a:solidFill>
                  <a:srgbClr val="1F1F1F"/>
                </a:solidFill>
                <a:effectLst/>
                <a:latin typeface="OpenSans"/>
              </a:rPr>
            </a:br>
            <a:endParaRPr lang="en-CA" dirty="0"/>
          </a:p>
        </p:txBody>
      </p:sp>
      <p:sp>
        <p:nvSpPr>
          <p:cNvPr id="3" name="Content Placeholder 2">
            <a:extLst>
              <a:ext uri="{FF2B5EF4-FFF2-40B4-BE49-F238E27FC236}">
                <a16:creationId xmlns:a16="http://schemas.microsoft.com/office/drawing/2014/main" id="{B6D7878E-538F-4708-9DB5-9A9FA5E0906F}"/>
              </a:ext>
            </a:extLst>
          </p:cNvPr>
          <p:cNvSpPr>
            <a:spLocks noGrp="1"/>
          </p:cNvSpPr>
          <p:nvPr>
            <p:ph idx="1"/>
          </p:nvPr>
        </p:nvSpPr>
        <p:spPr/>
        <p:txBody>
          <a:bodyPr/>
          <a:lstStyle/>
          <a:p>
            <a:r>
              <a:rPr lang="en-CA"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 have used KNN, TREE, LOGISTIC REGRESSION AND SVM</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a:lnSpc>
                <a:spcPts val="1575"/>
              </a:lnSpc>
              <a:spcAft>
                <a:spcPts val="750"/>
              </a:spcAft>
            </a:pPr>
            <a:r>
              <a:rPr lang="en-CA" sz="1800" spc="-5" dirty="0">
                <a:solidFill>
                  <a:srgbClr val="292929"/>
                </a:solidFill>
                <a:effectLst/>
                <a:latin typeface="Times New Roman" panose="02020603050405020304" pitchFamily="18" charset="0"/>
                <a:ea typeface="Calibri" panose="020F0502020204030204" pitchFamily="34" charset="0"/>
                <a:cs typeface="Arial" panose="020B0604020202020204" pitchFamily="34" charset="0"/>
              </a:rPr>
              <a:t>Just like linear regression, Logistic regression is the right algorithm to start with classification algorithms. Even though, the name ‘Regression’ comes up, it is not a regression model, but a classification model. It uses a logistic function to frame binary output model. The output of the logistic regression will be a probability (0≤x≤1), and can be used to predict the binary 0 or 1 as the output ( if x&lt;0.5, output= 0, else output=1).</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a:lnSpc>
                <a:spcPts val="1575"/>
              </a:lnSpc>
              <a:spcAft>
                <a:spcPts val="750"/>
              </a:spcAft>
            </a:pPr>
            <a:r>
              <a:rPr lang="en-CA" sz="1800" spc="-5" dirty="0">
                <a:solidFill>
                  <a:srgbClr val="292929"/>
                </a:solidFill>
                <a:effectLst/>
                <a:latin typeface="Times New Roman" panose="02020603050405020304" pitchFamily="18" charset="0"/>
                <a:ea typeface="Calibri" panose="020F0502020204030204" pitchFamily="34" charset="0"/>
                <a:cs typeface="Arial" panose="020B0604020202020204" pitchFamily="34" charset="0"/>
              </a:rPr>
              <a:t>K-nearest neighbors is a non-parametric method used for classification and regression. It is one of the easiest ML technique used. It is a lazy learning model, with local approximation.</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a:lnSpc>
                <a:spcPts val="1575"/>
              </a:lnSpc>
              <a:spcAft>
                <a:spcPts val="750"/>
              </a:spcAft>
            </a:pPr>
            <a:r>
              <a:rPr lang="en-CA" sz="1800" spc="-5" dirty="0">
                <a:solidFill>
                  <a:srgbClr val="292929"/>
                </a:solidFill>
                <a:effectLst/>
                <a:latin typeface="Times New Roman" panose="02020603050405020304" pitchFamily="18" charset="0"/>
                <a:ea typeface="Calibri" panose="020F0502020204030204" pitchFamily="34" charset="0"/>
                <a:cs typeface="Arial" panose="020B0604020202020204" pitchFamily="34" charset="0"/>
              </a:rPr>
              <a:t>Decision tree is a tree-based algorithm used to solve regression and classification problems. An inverted tree is framed which is branched off from a homogeneous probability distributed root node, to highly heterogeneous leaf nodes, for deriving the output. Regression trees are used for dependent variable with continuous values and classification trees are used for dependent variable with discrete values.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a:lnSpc>
                <a:spcPts val="1575"/>
              </a:lnSpc>
              <a:spcAft>
                <a:spcPts val="750"/>
              </a:spcAft>
            </a:pPr>
            <a:r>
              <a:rPr lang="en-CA" sz="1800" dirty="0">
                <a:solidFill>
                  <a:srgbClr val="222222"/>
                </a:solidFill>
                <a:effectLst/>
                <a:latin typeface="Times New Roman" panose="02020603050405020304" pitchFamily="18" charset="0"/>
                <a:ea typeface="Calibri" panose="020F0502020204030204" pitchFamily="34" charset="0"/>
                <a:cs typeface="Arial" panose="020B0604020202020204" pitchFamily="34" charset="0"/>
              </a:rPr>
              <a:t>SVM is a supervised machine learning algorithm which can be used for classification or regression problems. It uses a technique called the kernel trick to transform your data and then based on these transformations it finds an optimal boundary between the possible outputs.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417697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E5AE-F139-4872-BAF0-77F6E5252F2D}"/>
              </a:ext>
            </a:extLst>
          </p:cNvPr>
          <p:cNvSpPr>
            <a:spLocks noGrp="1"/>
          </p:cNvSpPr>
          <p:nvPr>
            <p:ph type="title"/>
          </p:nvPr>
        </p:nvSpPr>
        <p:spPr/>
        <p:txBody>
          <a:bodyPr/>
          <a:lstStyle/>
          <a:p>
            <a:r>
              <a:rPr lang="en-CA" b="1" i="0" dirty="0">
                <a:effectLst/>
                <a:latin typeface="-apple-system"/>
              </a:rPr>
              <a:t>3.Rusults</a:t>
            </a:r>
            <a:br>
              <a:rPr lang="en-CA" b="1" i="0" dirty="0">
                <a:effectLst/>
                <a:latin typeface="-apple-system"/>
              </a:rPr>
            </a:br>
            <a:endParaRPr lang="en-CA" dirty="0"/>
          </a:p>
        </p:txBody>
      </p:sp>
      <p:sp>
        <p:nvSpPr>
          <p:cNvPr id="3" name="Content Placeholder 2">
            <a:extLst>
              <a:ext uri="{FF2B5EF4-FFF2-40B4-BE49-F238E27FC236}">
                <a16:creationId xmlns:a16="http://schemas.microsoft.com/office/drawing/2014/main" id="{F9570A33-3AFE-4A8F-B471-38D5C4A205BF}"/>
              </a:ext>
            </a:extLst>
          </p:cNvPr>
          <p:cNvSpPr>
            <a:spLocks noGrp="1"/>
          </p:cNvSpPr>
          <p:nvPr>
            <p:ph idx="1"/>
          </p:nvPr>
        </p:nvSpPr>
        <p:spPr/>
        <p:txBody>
          <a:bodyPr/>
          <a:lstStyle/>
          <a:p>
            <a:r>
              <a:rPr lang="en-C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Accuracy coefficients are similar to each others and are </a:t>
            </a:r>
            <a:r>
              <a:rPr lang="en-CA" sz="1800" dirty="0" err="1">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strong,therefore</a:t>
            </a:r>
            <a:r>
              <a:rPr lang="en-C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all of these methods could be used for prediction collision severity.</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209056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52CC-0953-4A6E-AA18-506DED20B944}"/>
              </a:ext>
            </a:extLst>
          </p:cNvPr>
          <p:cNvSpPr>
            <a:spLocks noGrp="1"/>
          </p:cNvSpPr>
          <p:nvPr>
            <p:ph type="title"/>
          </p:nvPr>
        </p:nvSpPr>
        <p:spPr/>
        <p:txBody>
          <a:bodyPr/>
          <a:lstStyle/>
          <a:p>
            <a:r>
              <a:rPr lang="en-CA" dirty="0"/>
              <a:t>4.Discussion and Conclusion</a:t>
            </a:r>
          </a:p>
        </p:txBody>
      </p:sp>
      <p:sp>
        <p:nvSpPr>
          <p:cNvPr id="3" name="Content Placeholder 2">
            <a:extLst>
              <a:ext uri="{FF2B5EF4-FFF2-40B4-BE49-F238E27FC236}">
                <a16:creationId xmlns:a16="http://schemas.microsoft.com/office/drawing/2014/main" id="{B1679853-0868-403B-AF2F-EA74C387C97B}"/>
              </a:ext>
            </a:extLst>
          </p:cNvPr>
          <p:cNvSpPr>
            <a:spLocks noGrp="1"/>
          </p:cNvSpPr>
          <p:nvPr>
            <p:ph idx="1"/>
          </p:nvPr>
        </p:nvSpPr>
        <p:spPr/>
        <p:txBody>
          <a:bodyPr/>
          <a:lstStyle/>
          <a:p>
            <a:pPr>
              <a:lnSpc>
                <a:spcPts val="1575"/>
              </a:lnSpc>
              <a:spcAft>
                <a:spcPts val="750"/>
              </a:spcAft>
            </a:pPr>
            <a:r>
              <a:rPr lang="en-C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I recommend that another methods as </a:t>
            </a:r>
            <a:r>
              <a:rPr lang="en-CA" sz="1800" dirty="0" err="1">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Forest,Naïve</a:t>
            </a:r>
            <a:r>
              <a:rPr lang="en-C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method,… are be considered and their accuracy compared with these methods.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a:lnSpc>
                <a:spcPts val="1575"/>
              </a:lnSpc>
              <a:spcAft>
                <a:spcPts val="750"/>
              </a:spcAft>
            </a:pPr>
            <a:r>
              <a:rPr lang="en-C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CA" sz="1800" spc="-5" dirty="0">
                <a:solidFill>
                  <a:srgbClr val="292929"/>
                </a:solidFill>
                <a:effectLst/>
                <a:latin typeface="Georgia" panose="02040502050405020303" pitchFamily="18" charset="0"/>
                <a:ea typeface="Calibri" panose="020F0502020204030204" pitchFamily="34" charset="0"/>
                <a:cs typeface="Arial" panose="020B0604020202020204" pitchFamily="34" charset="0"/>
              </a:rPr>
              <a:t>I could conclude that ML classical algorithms have their strong position in the field.</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a:lnSpc>
                <a:spcPts val="1575"/>
              </a:lnSpc>
              <a:spcAft>
                <a:spcPts val="750"/>
              </a:spcAft>
            </a:pP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1271087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571</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-apple-system</vt:lpstr>
      <vt:lpstr>Arial</vt:lpstr>
      <vt:lpstr>Calibri</vt:lpstr>
      <vt:lpstr>Calibri Light</vt:lpstr>
      <vt:lpstr>Georgia</vt:lpstr>
      <vt:lpstr>OpenSans</vt:lpstr>
      <vt:lpstr>Times New Roman</vt:lpstr>
      <vt:lpstr>Office Theme</vt:lpstr>
      <vt:lpstr> Comparative Study on Classic Machine learning Algorithms   Mohsen Selseleh </vt:lpstr>
      <vt:lpstr>A. Introduction </vt:lpstr>
      <vt:lpstr> </vt:lpstr>
      <vt:lpstr> 2.Methodology </vt:lpstr>
      <vt:lpstr>3.Rusults </vt:lpstr>
      <vt:lpstr>4.Discussion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Mohsen</dc:creator>
  <cp:lastModifiedBy>Mohsen</cp:lastModifiedBy>
  <cp:revision>2</cp:revision>
  <dcterms:created xsi:type="dcterms:W3CDTF">2020-09-04T15:10:23Z</dcterms:created>
  <dcterms:modified xsi:type="dcterms:W3CDTF">2020-09-04T23:14:55Z</dcterms:modified>
</cp:coreProperties>
</file>