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57" r:id="rId4"/>
    <p:sldId id="286" r:id="rId5"/>
    <p:sldId id="258" r:id="rId6"/>
    <p:sldId id="259" r:id="rId7"/>
    <p:sldId id="261" r:id="rId8"/>
    <p:sldId id="262" r:id="rId9"/>
    <p:sldId id="263" r:id="rId10"/>
    <p:sldId id="267" r:id="rId11"/>
    <p:sldId id="268" r:id="rId12"/>
    <p:sldId id="269" r:id="rId13"/>
    <p:sldId id="270" r:id="rId14"/>
    <p:sldId id="274" r:id="rId15"/>
    <p:sldId id="275" r:id="rId16"/>
    <p:sldId id="277" r:id="rId17"/>
    <p:sldId id="278" r:id="rId18"/>
    <p:sldId id="279" r:id="rId19"/>
    <p:sldId id="280" r:id="rId20"/>
    <p:sldId id="281" r:id="rId21"/>
    <p:sldId id="282" r:id="rId22"/>
    <p:sldId id="288" r:id="rId23"/>
    <p:sldId id="283" r:id="rId24"/>
    <p:sldId id="284"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3A96-AB00-4260-9997-F91A7A7900F3}" type="datetimeFigureOut">
              <a:rPr lang="en-CA" smtClean="0"/>
              <a:t>2022-07-27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283954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93A96-AB00-4260-9997-F91A7A7900F3}" type="datetimeFigureOut">
              <a:rPr lang="en-CA" smtClean="0"/>
              <a:t>2022-07-27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111409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93A96-AB00-4260-9997-F91A7A7900F3}" type="datetimeFigureOut">
              <a:rPr lang="en-CA" smtClean="0"/>
              <a:t>2022-07-27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E0787-B4D5-4345-B7C8-07BEB188769A}"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793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93A96-AB00-4260-9997-F91A7A7900F3}" type="datetimeFigureOut">
              <a:rPr lang="en-CA" smtClean="0"/>
              <a:t>2022-07-27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64993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93A96-AB00-4260-9997-F91A7A7900F3}" type="datetimeFigureOut">
              <a:rPr lang="en-CA" smtClean="0"/>
              <a:t>2022-07-27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E0787-B4D5-4345-B7C8-07BEB188769A}"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9852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93A96-AB00-4260-9997-F91A7A7900F3}" type="datetimeFigureOut">
              <a:rPr lang="en-CA" smtClean="0"/>
              <a:t>2022-07-27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139837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93A96-AB00-4260-9997-F91A7A7900F3}" type="datetimeFigureOut">
              <a:rPr lang="en-CA" smtClean="0"/>
              <a:t>2022-07-27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2533480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93A96-AB00-4260-9997-F91A7A7900F3}" type="datetimeFigureOut">
              <a:rPr lang="en-CA" smtClean="0"/>
              <a:t>2022-07-27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415680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93A96-AB00-4260-9997-F91A7A7900F3}" type="datetimeFigureOut">
              <a:rPr lang="en-CA" smtClean="0"/>
              <a:t>2022-07-27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43196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93A96-AB00-4260-9997-F91A7A7900F3}" type="datetimeFigureOut">
              <a:rPr lang="en-CA" smtClean="0"/>
              <a:t>2022-07-27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144273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793A96-AB00-4260-9997-F91A7A7900F3}" type="datetimeFigureOut">
              <a:rPr lang="en-CA" smtClean="0"/>
              <a:t>2022-07-27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408792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793A96-AB00-4260-9997-F91A7A7900F3}" type="datetimeFigureOut">
              <a:rPr lang="en-CA" smtClean="0"/>
              <a:t>2022-07-27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151796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793A96-AB00-4260-9997-F91A7A7900F3}" type="datetimeFigureOut">
              <a:rPr lang="en-CA" smtClean="0"/>
              <a:t>2022-07-27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168997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93A96-AB00-4260-9997-F91A7A7900F3}" type="datetimeFigureOut">
              <a:rPr lang="en-CA" smtClean="0"/>
              <a:t>2022-07-27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68018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793A96-AB00-4260-9997-F91A7A7900F3}" type="datetimeFigureOut">
              <a:rPr lang="en-CA" smtClean="0"/>
              <a:t>2022-07-27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339567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793A96-AB00-4260-9997-F91A7A7900F3}" type="datetimeFigureOut">
              <a:rPr lang="en-CA" smtClean="0"/>
              <a:t>2022-07-27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2AE0787-B4D5-4345-B7C8-07BEB188769A}" type="slidenum">
              <a:rPr lang="en-CA" smtClean="0"/>
              <a:t>‹#›</a:t>
            </a:fld>
            <a:endParaRPr lang="en-CA"/>
          </a:p>
        </p:txBody>
      </p:sp>
    </p:spTree>
    <p:extLst>
      <p:ext uri="{BB962C8B-B14F-4D97-AF65-F5344CB8AC3E}">
        <p14:creationId xmlns:p14="http://schemas.microsoft.com/office/powerpoint/2010/main" val="82922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793A96-AB00-4260-9997-F91A7A7900F3}" type="datetimeFigureOut">
              <a:rPr lang="en-CA" smtClean="0"/>
              <a:t>2022-07-27</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AE0787-B4D5-4345-B7C8-07BEB188769A}" type="slidenum">
              <a:rPr lang="en-CA" smtClean="0"/>
              <a:t>‹#›</a:t>
            </a:fld>
            <a:endParaRPr lang="en-CA"/>
          </a:p>
        </p:txBody>
      </p:sp>
    </p:spTree>
    <p:extLst>
      <p:ext uri="{BB962C8B-B14F-4D97-AF65-F5344CB8AC3E}">
        <p14:creationId xmlns:p14="http://schemas.microsoft.com/office/powerpoint/2010/main" val="951628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07/s10980-010-9480-3" TargetMode="External"/><Relationship Id="rId2" Type="http://schemas.openxmlformats.org/officeDocument/2006/relationships/hyperlink" Target="https://courselink.uoguelph.ca/d2l/home/758284" TargetMode="External"/><Relationship Id="rId1" Type="http://schemas.openxmlformats.org/officeDocument/2006/relationships/slideLayout" Target="../slideLayouts/slideLayout2.xml"/><Relationship Id="rId4" Type="http://schemas.openxmlformats.org/officeDocument/2006/relationships/hyperlink" Target="https://www.r-project.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5B37-7A1F-6552-C5E0-09F04CD0EDDE}"/>
              </a:ext>
            </a:extLst>
          </p:cNvPr>
          <p:cNvSpPr>
            <a:spLocks noGrp="1"/>
          </p:cNvSpPr>
          <p:nvPr>
            <p:ph type="ctrTitle"/>
          </p:nvPr>
        </p:nvSpPr>
        <p:spPr>
          <a:xfrm>
            <a:off x="1507067" y="1482571"/>
            <a:ext cx="7766936" cy="3719744"/>
          </a:xfrm>
        </p:spPr>
        <p:txBody>
          <a:bodyPr>
            <a:normAutofit/>
          </a:bodyPr>
          <a:lstStyle/>
          <a:p>
            <a:pPr algn="ctr"/>
            <a:br>
              <a:rPr lang="en-CA" dirty="0"/>
            </a:br>
            <a:br>
              <a:rPr lang="en-CA" dirty="0"/>
            </a:br>
            <a:br>
              <a:rPr lang="en-CA" dirty="0"/>
            </a:br>
            <a:endParaRPr lang="en-CA" dirty="0"/>
          </a:p>
        </p:txBody>
      </p:sp>
      <p:sp>
        <p:nvSpPr>
          <p:cNvPr id="3" name="Subtitle 2">
            <a:extLst>
              <a:ext uri="{FF2B5EF4-FFF2-40B4-BE49-F238E27FC236}">
                <a16:creationId xmlns:a16="http://schemas.microsoft.com/office/drawing/2014/main" id="{3A63273B-CE6F-39B7-A751-E4207C7F3008}"/>
              </a:ext>
            </a:extLst>
          </p:cNvPr>
          <p:cNvSpPr>
            <a:spLocks noGrp="1"/>
          </p:cNvSpPr>
          <p:nvPr>
            <p:ph type="subTitle" idx="1"/>
          </p:nvPr>
        </p:nvSpPr>
        <p:spPr>
          <a:xfrm>
            <a:off x="405413" y="1291701"/>
            <a:ext cx="9144000" cy="4083728"/>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DATA 6500</a:t>
            </a:r>
          </a:p>
          <a:p>
            <a:pPr algn="ctr"/>
            <a:r>
              <a:rPr lang="en-US" sz="2400" b="1" dirty="0">
                <a:solidFill>
                  <a:schemeClr val="tx1"/>
                </a:solidFill>
                <a:latin typeface="Times New Roman" panose="02020603050405020304" pitchFamily="18" charset="0"/>
                <a:cs typeface="Times New Roman" panose="02020603050405020304" pitchFamily="18" charset="0"/>
              </a:rPr>
              <a:t>Title :</a:t>
            </a:r>
          </a:p>
          <a:p>
            <a:pPr algn="ctr"/>
            <a:r>
              <a:rPr lang="en-US" sz="2400" b="1" dirty="0">
                <a:solidFill>
                  <a:schemeClr val="tx1"/>
                </a:solidFill>
                <a:latin typeface="Times New Roman" panose="02020603050405020304" pitchFamily="18" charset="0"/>
                <a:cs typeface="Times New Roman" panose="02020603050405020304" pitchFamily="18" charset="0"/>
              </a:rPr>
              <a:t>Spatial Analysis Ponderosa Pine Tree Point Pattern</a:t>
            </a:r>
          </a:p>
          <a:p>
            <a:pPr algn="ctr"/>
            <a:r>
              <a:rPr lang="en-CA" sz="2400" dirty="0">
                <a:solidFill>
                  <a:schemeClr val="tx1"/>
                </a:solidFill>
                <a:latin typeface="Times New Roman" panose="02020603050405020304" pitchFamily="18" charset="0"/>
                <a:cs typeface="Times New Roman" panose="02020603050405020304" pitchFamily="18" charset="0"/>
              </a:rPr>
              <a:t>Professor:</a:t>
            </a:r>
          </a:p>
          <a:p>
            <a:pPr algn="ctr"/>
            <a:r>
              <a:rPr lang="en-CA" sz="2400" dirty="0" err="1">
                <a:solidFill>
                  <a:schemeClr val="tx1"/>
                </a:solidFill>
                <a:latin typeface="Times New Roman" panose="02020603050405020304" pitchFamily="18" charset="0"/>
                <a:cs typeface="Times New Roman" panose="02020603050405020304" pitchFamily="18" charset="0"/>
              </a:rPr>
              <a:t>Dr.Julie</a:t>
            </a:r>
            <a:r>
              <a:rPr lang="en-CA" sz="2400" dirty="0">
                <a:solidFill>
                  <a:schemeClr val="tx1"/>
                </a:solidFill>
                <a:latin typeface="Times New Roman" panose="02020603050405020304" pitchFamily="18" charset="0"/>
                <a:cs typeface="Times New Roman" panose="02020603050405020304" pitchFamily="18" charset="0"/>
              </a:rPr>
              <a:t> </a:t>
            </a:r>
            <a:r>
              <a:rPr lang="en-CA" sz="2400" dirty="0" err="1">
                <a:solidFill>
                  <a:schemeClr val="tx1"/>
                </a:solidFill>
                <a:latin typeface="Times New Roman" panose="02020603050405020304" pitchFamily="18" charset="0"/>
                <a:cs typeface="Times New Roman" panose="02020603050405020304" pitchFamily="18" charset="0"/>
              </a:rPr>
              <a:t>Horrocks</a:t>
            </a:r>
            <a:endParaRPr lang="en-CA" sz="2400" dirty="0">
              <a:solidFill>
                <a:schemeClr val="tx1"/>
              </a:solidFill>
              <a:latin typeface="Times New Roman" panose="02020603050405020304" pitchFamily="18" charset="0"/>
              <a:cs typeface="Times New Roman" panose="02020603050405020304" pitchFamily="18" charset="0"/>
            </a:endParaRPr>
          </a:p>
          <a:p>
            <a:pPr algn="ctr"/>
            <a:r>
              <a:rPr lang="en-CA" sz="2400" dirty="0">
                <a:solidFill>
                  <a:schemeClr val="tx1"/>
                </a:solidFill>
                <a:latin typeface="Times New Roman" panose="02020603050405020304" pitchFamily="18" charset="0"/>
                <a:cs typeface="Times New Roman" panose="02020603050405020304" pitchFamily="18" charset="0"/>
              </a:rPr>
              <a:t>Student:</a:t>
            </a:r>
          </a:p>
          <a:p>
            <a:pPr algn="ctr"/>
            <a:r>
              <a:rPr lang="en-CA" sz="2400" dirty="0">
                <a:solidFill>
                  <a:schemeClr val="tx1"/>
                </a:solidFill>
                <a:latin typeface="Times New Roman" panose="02020603050405020304" pitchFamily="18" charset="0"/>
                <a:cs typeface="Times New Roman" panose="02020603050405020304" pitchFamily="18" charset="0"/>
              </a:rPr>
              <a:t>Mohsen Selseleh</a:t>
            </a:r>
          </a:p>
          <a:p>
            <a:pPr algn="ctr"/>
            <a:r>
              <a:rPr lang="en-CA" sz="2400" dirty="0">
                <a:solidFill>
                  <a:schemeClr val="tx1"/>
                </a:solidFill>
                <a:latin typeface="Times New Roman" panose="02020603050405020304" pitchFamily="18" charset="0"/>
                <a:cs typeface="Times New Roman" panose="02020603050405020304" pitchFamily="18" charset="0"/>
              </a:rPr>
              <a:t>Student No: 1207477</a:t>
            </a:r>
            <a:br>
              <a:rPr lang="en-CA" sz="2400" dirty="0">
                <a:solidFill>
                  <a:schemeClr val="tx1"/>
                </a:solidFill>
                <a:latin typeface="Times New Roman" panose="02020603050405020304" pitchFamily="18" charset="0"/>
                <a:cs typeface="Times New Roman" panose="02020603050405020304" pitchFamily="18" charset="0"/>
              </a:rPr>
            </a:br>
            <a:r>
              <a:rPr lang="en-CA" sz="2400" dirty="0">
                <a:solidFill>
                  <a:schemeClr val="tx1"/>
                </a:solidFill>
                <a:latin typeface="Times New Roman" panose="02020603050405020304" pitchFamily="18" charset="0"/>
                <a:cs typeface="Times New Roman" panose="02020603050405020304" pitchFamily="18" charset="0"/>
              </a:rPr>
              <a:t>Summer 2022</a:t>
            </a:r>
          </a:p>
        </p:txBody>
      </p:sp>
    </p:spTree>
    <p:extLst>
      <p:ext uri="{BB962C8B-B14F-4D97-AF65-F5344CB8AC3E}">
        <p14:creationId xmlns:p14="http://schemas.microsoft.com/office/powerpoint/2010/main" val="8744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8BC0-C955-5BC0-8866-C786ABD1471B}"/>
              </a:ext>
            </a:extLst>
          </p:cNvPr>
          <p:cNvSpPr>
            <a:spLocks noGrp="1"/>
          </p:cNvSpPr>
          <p:nvPr>
            <p:ph type="title"/>
          </p:nvPr>
        </p:nvSpPr>
        <p:spPr/>
        <p:txBody>
          <a:bodyPr>
            <a:normAutofit/>
          </a:bodyPr>
          <a:lstStyle/>
          <a:p>
            <a:r>
              <a:rPr lang="en-CA" sz="2800" dirty="0">
                <a:solidFill>
                  <a:schemeClr val="tx1"/>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A2702657-0F52-89D9-5383-2B9AA64EBDB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Intensity and Unit of Measurement:</a:t>
            </a:r>
          </a:p>
          <a:p>
            <a:r>
              <a:rPr lang="en-US" dirty="0">
                <a:latin typeface="Times New Roman" panose="02020603050405020304" pitchFamily="18" charset="0"/>
                <a:cs typeface="Times New Roman" panose="02020603050405020304" pitchFamily="18" charset="0"/>
              </a:rPr>
              <a:t>Intensity in a homogeneous process equal: n/a</a:t>
            </a:r>
          </a:p>
          <a:p>
            <a:r>
              <a:rPr lang="en-US" dirty="0">
                <a:latin typeface="Times New Roman" panose="02020603050405020304" pitchFamily="18" charset="0"/>
                <a:cs typeface="Times New Roman" panose="02020603050405020304" pitchFamily="18" charset="0"/>
              </a:rPr>
              <a:t>Intensity = 108</a:t>
            </a:r>
          </a:p>
          <a:p>
            <a:r>
              <a:rPr lang="en-US" dirty="0">
                <a:latin typeface="Times New Roman" panose="02020603050405020304" pitchFamily="18" charset="0"/>
                <a:cs typeface="Times New Roman" panose="02020603050405020304" pitchFamily="18" charset="0"/>
              </a:rPr>
              <a:t>Unit of measurement: 108/120*120 = 0.0075 points per square </a:t>
            </a:r>
            <a:r>
              <a:rPr lang="en-US" dirty="0" err="1">
                <a:latin typeface="Times New Roman" panose="02020603050405020304" pitchFamily="18" charset="0"/>
                <a:cs typeface="Times New Roman" panose="02020603050405020304" pitchFamily="18" charset="0"/>
              </a:rPr>
              <a:t>metre</a:t>
            </a:r>
            <a:endParaRPr lang="en-US"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91607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C1FD-019A-0AAC-38DC-1FDD0E20B91E}"/>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766FB31-0AAF-D639-6F30-FE5C9127762C}"/>
              </a:ext>
            </a:extLst>
          </p:cNvPr>
          <p:cNvSpPr>
            <a:spLocks noGrp="1"/>
          </p:cNvSpPr>
          <p:nvPr>
            <p:ph idx="1"/>
          </p:nvPr>
        </p:nvSpPr>
        <p:spPr/>
        <p:txBody>
          <a:bodyPr/>
          <a:lstStyle/>
          <a:p>
            <a:r>
              <a:rPr lang="en-CA" dirty="0">
                <a:latin typeface="Times New Roman" panose="02020603050405020304" pitchFamily="18" charset="0"/>
                <a:cs typeface="Times New Roman" panose="02020603050405020304" pitchFamily="18" charset="0"/>
              </a:rPr>
              <a:t>Quadrats:</a:t>
            </a:r>
          </a:p>
          <a:p>
            <a:r>
              <a:rPr lang="en-US" dirty="0">
                <a:latin typeface="Times New Roman" panose="02020603050405020304" pitchFamily="18" charset="0"/>
                <a:cs typeface="Times New Roman" panose="02020603050405020304" pitchFamily="18" charset="0"/>
              </a:rPr>
              <a:t>The number of events in each of 4 quadrats</a:t>
            </a:r>
          </a:p>
          <a:p>
            <a:endParaRPr lang="en-CA" dirty="0"/>
          </a:p>
        </p:txBody>
      </p:sp>
      <p:pic>
        <p:nvPicPr>
          <p:cNvPr id="4" name="Picture 3">
            <a:extLst>
              <a:ext uri="{FF2B5EF4-FFF2-40B4-BE49-F238E27FC236}">
                <a16:creationId xmlns:a16="http://schemas.microsoft.com/office/drawing/2014/main" id="{A9738595-86AE-3FE5-C4E5-607675D506F7}"/>
              </a:ext>
            </a:extLst>
          </p:cNvPr>
          <p:cNvPicPr>
            <a:picLocks noChangeAspect="1"/>
          </p:cNvPicPr>
          <p:nvPr/>
        </p:nvPicPr>
        <p:blipFill>
          <a:blip r:embed="rId2"/>
          <a:stretch>
            <a:fillRect/>
          </a:stretch>
        </p:blipFill>
        <p:spPr>
          <a:xfrm>
            <a:off x="1895475" y="3276600"/>
            <a:ext cx="8448675" cy="2710584"/>
          </a:xfrm>
          <a:prstGeom prst="rect">
            <a:avLst/>
          </a:prstGeom>
        </p:spPr>
      </p:pic>
    </p:spTree>
    <p:extLst>
      <p:ext uri="{BB962C8B-B14F-4D97-AF65-F5344CB8AC3E}">
        <p14:creationId xmlns:p14="http://schemas.microsoft.com/office/powerpoint/2010/main" val="4259865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CF6C-5477-5A22-FF61-CCB349BF12C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210B554-A047-36D3-5F6C-A64F1244DDA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Quadrat Test:</a:t>
            </a:r>
          </a:p>
          <a:p>
            <a:r>
              <a:rPr lang="en-US" dirty="0">
                <a:latin typeface="Times New Roman" panose="02020603050405020304" pitchFamily="18" charset="0"/>
                <a:cs typeface="Times New Roman" panose="02020603050405020304" pitchFamily="18" charset="0"/>
              </a:rPr>
              <a:t>Chi-squared test of CSR using quadrat counts</a:t>
            </a:r>
          </a:p>
          <a:p>
            <a:r>
              <a:rPr lang="en-US" dirty="0">
                <a:latin typeface="Times New Roman" panose="02020603050405020304" pitchFamily="18" charset="0"/>
                <a:cs typeface="Times New Roman" panose="02020603050405020304" pitchFamily="18" charset="0"/>
              </a:rPr>
              <a:t>data:  ponderosa</a:t>
            </a:r>
          </a:p>
          <a:p>
            <a:r>
              <a:rPr lang="en-US" dirty="0">
                <a:latin typeface="Times New Roman" panose="02020603050405020304" pitchFamily="18" charset="0"/>
                <a:cs typeface="Times New Roman" panose="02020603050405020304" pitchFamily="18" charset="0"/>
              </a:rPr>
              <a:t>X2 = 19,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 = 15, p-value = 0.4</a:t>
            </a:r>
          </a:p>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H0: The ponderosa pine trees distribution is complete spatial randomness (CSR)</a:t>
            </a:r>
            <a:br>
              <a:rPr lang="en-CA" sz="1800" dirty="0">
                <a:effectLst/>
                <a:latin typeface="Times New Roman" panose="02020603050405020304" pitchFamily="18" charset="0"/>
                <a:ea typeface="Calibri" panose="020F0502020204030204" pitchFamily="34" charset="0"/>
                <a:cs typeface="Times New Roman" panose="02020603050405020304" pitchFamily="18" charset="0"/>
              </a:rPr>
            </a:b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Ha: The ponderosa pine trees distribution is not complete spatial randomness</a:t>
            </a:r>
          </a:p>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H0 is not rejected because P-value is not small. It seams that process is homogeneous pp or CSR.</a:t>
            </a:r>
          </a:p>
        </p:txBody>
      </p:sp>
    </p:spTree>
    <p:extLst>
      <p:ext uri="{BB962C8B-B14F-4D97-AF65-F5344CB8AC3E}">
        <p14:creationId xmlns:p14="http://schemas.microsoft.com/office/powerpoint/2010/main" val="86361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5693-9DF1-54F4-3BCC-9293F0C12807}"/>
              </a:ext>
            </a:extLst>
          </p:cNvPr>
          <p:cNvSpPr>
            <a:spLocks noGrp="1"/>
          </p:cNvSpPr>
          <p:nvPr>
            <p:ph type="title"/>
          </p:nvPr>
        </p:nvSpPr>
        <p:spPr/>
        <p:txBody>
          <a:bodyPr>
            <a:normAutofit/>
          </a:bodyPr>
          <a:lstStyle/>
          <a:p>
            <a:r>
              <a:rPr lang="en-CA" sz="2400" dirty="0" err="1">
                <a:solidFill>
                  <a:schemeClr val="tx1"/>
                </a:solidFill>
                <a:latin typeface="Times New Roman" panose="02020603050405020304" pitchFamily="18" charset="0"/>
                <a:cs typeface="Times New Roman" panose="02020603050405020304" pitchFamily="18" charset="0"/>
              </a:rPr>
              <a:t>Inhomogenous</a:t>
            </a:r>
            <a:r>
              <a:rPr lang="en-CA" sz="2400" dirty="0">
                <a:solidFill>
                  <a:schemeClr val="tx1"/>
                </a:solidFill>
                <a:latin typeface="Times New Roman" panose="02020603050405020304" pitchFamily="18" charset="0"/>
                <a:cs typeface="Times New Roman" panose="02020603050405020304" pitchFamily="18" charset="0"/>
              </a:rPr>
              <a:t> Poisson Process: In most cases assuming that a point process under study is homogenous is not realistic. IPP is a generalisation of the HPP.</a:t>
            </a:r>
          </a:p>
        </p:txBody>
      </p:sp>
      <p:sp>
        <p:nvSpPr>
          <p:cNvPr id="3" name="Content Placeholder 2">
            <a:extLst>
              <a:ext uri="{FF2B5EF4-FFF2-40B4-BE49-F238E27FC236}">
                <a16:creationId xmlns:a16="http://schemas.microsoft.com/office/drawing/2014/main" id="{757312D9-3427-3EAB-8C13-D6A85A1B560F}"/>
              </a:ext>
            </a:extLst>
          </p:cNvPr>
          <p:cNvSpPr>
            <a:spLocks noGrp="1"/>
          </p:cNvSpPr>
          <p:nvPr>
            <p:ph idx="1"/>
          </p:nvPr>
        </p:nvSpPr>
        <p:spPr/>
        <p:txBody>
          <a:bodyPr/>
          <a:lstStyle/>
          <a:p>
            <a:r>
              <a:rPr lang="en-CA" dirty="0">
                <a:latin typeface="Times New Roman" panose="02020603050405020304" pitchFamily="18" charset="0"/>
                <a:cs typeface="Times New Roman" panose="02020603050405020304" pitchFamily="18" charset="0"/>
              </a:rPr>
              <a:t>Intensity without Homogeneity</a:t>
            </a:r>
          </a:p>
          <a:p>
            <a:r>
              <a:rPr lang="en-US" dirty="0">
                <a:latin typeface="Times New Roman" panose="02020603050405020304" pitchFamily="18" charset="0"/>
                <a:cs typeface="Times New Roman" panose="02020603050405020304" pitchFamily="18" charset="0"/>
              </a:rPr>
              <a:t>Intensity is highest near the clusters and lowest near the empty spaces.</a:t>
            </a:r>
          </a:p>
          <a:p>
            <a:endParaRPr lang="en-CA" dirty="0"/>
          </a:p>
        </p:txBody>
      </p:sp>
      <p:pic>
        <p:nvPicPr>
          <p:cNvPr id="4" name="Picture 3">
            <a:extLst>
              <a:ext uri="{FF2B5EF4-FFF2-40B4-BE49-F238E27FC236}">
                <a16:creationId xmlns:a16="http://schemas.microsoft.com/office/drawing/2014/main" id="{4DBFF3EA-6111-F366-8FBC-915715231841}"/>
              </a:ext>
            </a:extLst>
          </p:cNvPr>
          <p:cNvPicPr>
            <a:picLocks noChangeAspect="1"/>
          </p:cNvPicPr>
          <p:nvPr/>
        </p:nvPicPr>
        <p:blipFill>
          <a:blip r:embed="rId2"/>
          <a:stretch>
            <a:fillRect/>
          </a:stretch>
        </p:blipFill>
        <p:spPr>
          <a:xfrm>
            <a:off x="2800351" y="3086101"/>
            <a:ext cx="6562724" cy="2886074"/>
          </a:xfrm>
          <a:prstGeom prst="rect">
            <a:avLst/>
          </a:prstGeom>
        </p:spPr>
      </p:pic>
    </p:spTree>
    <p:extLst>
      <p:ext uri="{BB962C8B-B14F-4D97-AF65-F5344CB8AC3E}">
        <p14:creationId xmlns:p14="http://schemas.microsoft.com/office/powerpoint/2010/main" val="122700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D42D-BE2F-EFF2-B04B-E917D3F1CC05}"/>
              </a:ext>
            </a:extLst>
          </p:cNvPr>
          <p:cNvSpPr>
            <a:spLocks noGrp="1"/>
          </p:cNvSpPr>
          <p:nvPr>
            <p:ph type="title"/>
          </p:nvPr>
        </p:nvSpPr>
        <p:spPr/>
        <p:txBody>
          <a:bodyPr>
            <a:normAutofit fontScale="90000"/>
          </a:bodyPr>
          <a:lstStyle/>
          <a:p>
            <a:r>
              <a:rPr lang="en-US" sz="2200" dirty="0">
                <a:solidFill>
                  <a:schemeClr val="tx1"/>
                </a:solidFill>
                <a:highlight>
                  <a:srgbClr val="FFFF00"/>
                </a:highlight>
                <a:latin typeface="Times New Roman" panose="02020603050405020304" pitchFamily="18" charset="0"/>
                <a:cs typeface="Times New Roman" panose="02020603050405020304" pitchFamily="18" charset="0"/>
              </a:rPr>
              <a:t>G-test</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H0 is not rejected therefore it is not CSR, because the stepped line (G function for the</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data) falls inside the envelope, then the null hypothesis of CSR is not rejected. </a:t>
            </a:r>
            <a:br>
              <a:rPr lang="en-US" dirty="0"/>
            </a:br>
            <a:endParaRPr lang="en-CA" dirty="0"/>
          </a:p>
        </p:txBody>
      </p:sp>
      <p:sp>
        <p:nvSpPr>
          <p:cNvPr id="3" name="Content Placeholder 2">
            <a:extLst>
              <a:ext uri="{FF2B5EF4-FFF2-40B4-BE49-F238E27FC236}">
                <a16:creationId xmlns:a16="http://schemas.microsoft.com/office/drawing/2014/main" id="{F57ADACA-3DC8-3B93-D171-80F47CFA4403}"/>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11025E22-D4BB-F214-E200-DC5E25C47FBD}"/>
              </a:ext>
            </a:extLst>
          </p:cNvPr>
          <p:cNvPicPr>
            <a:picLocks noChangeAspect="1"/>
          </p:cNvPicPr>
          <p:nvPr/>
        </p:nvPicPr>
        <p:blipFill>
          <a:blip r:embed="rId2"/>
          <a:stretch>
            <a:fillRect/>
          </a:stretch>
        </p:blipFill>
        <p:spPr>
          <a:xfrm>
            <a:off x="4059078" y="2313334"/>
            <a:ext cx="2206943" cy="2200847"/>
          </a:xfrm>
          <a:prstGeom prst="rect">
            <a:avLst/>
          </a:prstGeom>
        </p:spPr>
      </p:pic>
      <p:pic>
        <p:nvPicPr>
          <p:cNvPr id="5" name="Picture 4">
            <a:extLst>
              <a:ext uri="{FF2B5EF4-FFF2-40B4-BE49-F238E27FC236}">
                <a16:creationId xmlns:a16="http://schemas.microsoft.com/office/drawing/2014/main" id="{95A18815-D5BD-19B9-3C3F-37FA034E3EE8}"/>
              </a:ext>
            </a:extLst>
          </p:cNvPr>
          <p:cNvPicPr>
            <a:picLocks noChangeAspect="1"/>
          </p:cNvPicPr>
          <p:nvPr/>
        </p:nvPicPr>
        <p:blipFill>
          <a:blip r:embed="rId3"/>
          <a:stretch>
            <a:fillRect/>
          </a:stretch>
        </p:blipFill>
        <p:spPr>
          <a:xfrm>
            <a:off x="1677068" y="2343817"/>
            <a:ext cx="2170364" cy="2170364"/>
          </a:xfrm>
          <a:prstGeom prst="rect">
            <a:avLst/>
          </a:prstGeom>
        </p:spPr>
      </p:pic>
    </p:spTree>
    <p:extLst>
      <p:ext uri="{BB962C8B-B14F-4D97-AF65-F5344CB8AC3E}">
        <p14:creationId xmlns:p14="http://schemas.microsoft.com/office/powerpoint/2010/main" val="317684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485D-2C6E-8F4B-9DFB-174911609B66}"/>
              </a:ext>
            </a:extLst>
          </p:cNvPr>
          <p:cNvSpPr>
            <a:spLocks noGrp="1"/>
          </p:cNvSpPr>
          <p:nvPr>
            <p:ph type="title"/>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Fest :looks is CSR (H0 is not rejected), because black curve is in the enveloped area.</a:t>
            </a:r>
            <a:endParaRPr lang="en-CA" sz="20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5CC5F0D-2918-42D2-B429-A63B0CA1A4D1}"/>
              </a:ext>
            </a:extLst>
          </p:cNvPr>
          <p:cNvPicPr>
            <a:picLocks noGrp="1" noChangeAspect="1"/>
          </p:cNvPicPr>
          <p:nvPr>
            <p:ph idx="1"/>
          </p:nvPr>
        </p:nvPicPr>
        <p:blipFill>
          <a:blip r:embed="rId2"/>
          <a:stretch>
            <a:fillRect/>
          </a:stretch>
        </p:blipFill>
        <p:spPr>
          <a:xfrm>
            <a:off x="704850" y="1781175"/>
            <a:ext cx="8401050" cy="3762375"/>
          </a:xfrm>
          <a:prstGeom prst="rect">
            <a:avLst/>
          </a:prstGeom>
        </p:spPr>
      </p:pic>
      <p:pic>
        <p:nvPicPr>
          <p:cNvPr id="5" name="Picture 4">
            <a:extLst>
              <a:ext uri="{FF2B5EF4-FFF2-40B4-BE49-F238E27FC236}">
                <a16:creationId xmlns:a16="http://schemas.microsoft.com/office/drawing/2014/main" id="{DF7E2BC0-A546-079D-9D64-3CA6D8686179}"/>
              </a:ext>
            </a:extLst>
          </p:cNvPr>
          <p:cNvPicPr>
            <a:picLocks noChangeAspect="1"/>
          </p:cNvPicPr>
          <p:nvPr/>
        </p:nvPicPr>
        <p:blipFill>
          <a:blip r:embed="rId3"/>
          <a:stretch>
            <a:fillRect/>
          </a:stretch>
        </p:blipFill>
        <p:spPr>
          <a:xfrm>
            <a:off x="5029107" y="1690687"/>
            <a:ext cx="5038818" cy="3538537"/>
          </a:xfrm>
          <a:prstGeom prst="rect">
            <a:avLst/>
          </a:prstGeom>
        </p:spPr>
      </p:pic>
    </p:spTree>
    <p:extLst>
      <p:ext uri="{BB962C8B-B14F-4D97-AF65-F5344CB8AC3E}">
        <p14:creationId xmlns:p14="http://schemas.microsoft.com/office/powerpoint/2010/main" val="1576849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B505-A0A5-223C-B611-D9C320F7FE95}"/>
              </a:ext>
            </a:extLst>
          </p:cNvPr>
          <p:cNvSpPr>
            <a:spLocks noGrp="1"/>
          </p:cNvSpPr>
          <p:nvPr>
            <p:ph type="title"/>
          </p:nvPr>
        </p:nvSpPr>
        <p:spPr/>
        <p:txBody>
          <a:bodyPr>
            <a:normAutofit/>
          </a:bodyPr>
          <a:lstStyle/>
          <a:p>
            <a:r>
              <a:rPr lang="en-CA" sz="2000" dirty="0">
                <a:solidFill>
                  <a:schemeClr val="tx1"/>
                </a:solidFill>
                <a:latin typeface="Times New Roman" panose="02020603050405020304" pitchFamily="18" charset="0"/>
                <a:cs typeface="Times New Roman" panose="02020603050405020304" pitchFamily="18" charset="0"/>
              </a:rPr>
              <a:t>K test:</a:t>
            </a:r>
            <a:r>
              <a:rPr lang="en-US" sz="2000" dirty="0">
                <a:solidFill>
                  <a:schemeClr val="tx1"/>
                </a:solidFill>
                <a:latin typeface="Times New Roman" panose="02020603050405020304" pitchFamily="18" charset="0"/>
                <a:cs typeface="Times New Roman" panose="02020603050405020304" pitchFamily="18" charset="0"/>
              </a:rPr>
              <a:t>The majority of black curve is in the envelope; therefore, it is not clustered. K test has a big value.</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Second-order properties are particularly interesting if we are keen studying clustering or competition between events.</a:t>
            </a:r>
            <a:endParaRPr lang="en-CA" sz="20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B102A1E-67A4-6120-0532-9209B65029C6}"/>
              </a:ext>
            </a:extLst>
          </p:cNvPr>
          <p:cNvPicPr>
            <a:picLocks noGrp="1" noChangeAspect="1"/>
          </p:cNvPicPr>
          <p:nvPr>
            <p:ph idx="1"/>
          </p:nvPr>
        </p:nvPicPr>
        <p:blipFill>
          <a:blip r:embed="rId2"/>
          <a:stretch>
            <a:fillRect/>
          </a:stretch>
        </p:blipFill>
        <p:spPr>
          <a:xfrm>
            <a:off x="5676901" y="2037910"/>
            <a:ext cx="5143212" cy="3772339"/>
          </a:xfrm>
          <a:prstGeom prst="rect">
            <a:avLst/>
          </a:prstGeom>
        </p:spPr>
      </p:pic>
      <p:pic>
        <p:nvPicPr>
          <p:cNvPr id="5" name="Picture 4">
            <a:extLst>
              <a:ext uri="{FF2B5EF4-FFF2-40B4-BE49-F238E27FC236}">
                <a16:creationId xmlns:a16="http://schemas.microsoft.com/office/drawing/2014/main" id="{BE899FCB-669B-7050-67B2-FDD318F0EBF2}"/>
              </a:ext>
            </a:extLst>
          </p:cNvPr>
          <p:cNvPicPr>
            <a:picLocks noChangeAspect="1"/>
          </p:cNvPicPr>
          <p:nvPr/>
        </p:nvPicPr>
        <p:blipFill>
          <a:blip r:embed="rId3"/>
          <a:stretch>
            <a:fillRect/>
          </a:stretch>
        </p:blipFill>
        <p:spPr>
          <a:xfrm>
            <a:off x="1009650" y="2155985"/>
            <a:ext cx="4086225" cy="3568539"/>
          </a:xfrm>
          <a:prstGeom prst="rect">
            <a:avLst/>
          </a:prstGeom>
        </p:spPr>
      </p:pic>
    </p:spTree>
    <p:extLst>
      <p:ext uri="{BB962C8B-B14F-4D97-AF65-F5344CB8AC3E}">
        <p14:creationId xmlns:p14="http://schemas.microsoft.com/office/powerpoint/2010/main" val="196365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72E8-C791-7EDF-4EDD-69576FB78571}"/>
              </a:ext>
            </a:extLst>
          </p:cNvPr>
          <p:cNvSpPr>
            <a:spLocks noGrp="1"/>
          </p:cNvSpPr>
          <p:nvPr>
            <p:ph type="title"/>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L test, H0 is not rejected (It is CSR), because black line is located in the enveloped area</a:t>
            </a:r>
            <a:endParaRPr lang="en-CA" sz="20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BBF7995-644A-23BF-585D-2F657720A2E3}"/>
              </a:ext>
            </a:extLst>
          </p:cNvPr>
          <p:cNvPicPr>
            <a:picLocks noGrp="1" noChangeAspect="1"/>
          </p:cNvPicPr>
          <p:nvPr>
            <p:ph idx="1"/>
          </p:nvPr>
        </p:nvPicPr>
        <p:blipFill>
          <a:blip r:embed="rId2"/>
          <a:stretch>
            <a:fillRect/>
          </a:stretch>
        </p:blipFill>
        <p:spPr>
          <a:xfrm>
            <a:off x="3851209" y="2976497"/>
            <a:ext cx="2249619" cy="2249619"/>
          </a:xfrm>
          <a:prstGeom prst="rect">
            <a:avLst/>
          </a:prstGeom>
        </p:spPr>
      </p:pic>
      <p:pic>
        <p:nvPicPr>
          <p:cNvPr id="5" name="Picture 4">
            <a:extLst>
              <a:ext uri="{FF2B5EF4-FFF2-40B4-BE49-F238E27FC236}">
                <a16:creationId xmlns:a16="http://schemas.microsoft.com/office/drawing/2014/main" id="{2624D5D0-AB53-BC86-B755-0C1FDD0F1806}"/>
              </a:ext>
            </a:extLst>
          </p:cNvPr>
          <p:cNvPicPr>
            <a:picLocks noChangeAspect="1"/>
          </p:cNvPicPr>
          <p:nvPr/>
        </p:nvPicPr>
        <p:blipFill>
          <a:blip r:embed="rId3"/>
          <a:stretch>
            <a:fillRect/>
          </a:stretch>
        </p:blipFill>
        <p:spPr>
          <a:xfrm>
            <a:off x="933450" y="2171981"/>
            <a:ext cx="3990975" cy="3743044"/>
          </a:xfrm>
          <a:prstGeom prst="rect">
            <a:avLst/>
          </a:prstGeom>
        </p:spPr>
      </p:pic>
    </p:spTree>
    <p:extLst>
      <p:ext uri="{BB962C8B-B14F-4D97-AF65-F5344CB8AC3E}">
        <p14:creationId xmlns:p14="http://schemas.microsoft.com/office/powerpoint/2010/main" val="288260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F48C-1F34-4592-C501-EFDC174075F3}"/>
              </a:ext>
            </a:extLst>
          </p:cNvPr>
          <p:cNvSpPr>
            <a:spLocks noGrp="1"/>
          </p:cNvSpPr>
          <p:nvPr>
            <p:ph type="title"/>
          </p:nvPr>
        </p:nvSpPr>
        <p:spPr/>
        <p:txBody>
          <a:bodyPr>
            <a:normAutofit/>
          </a:bodyPr>
          <a:lstStyle/>
          <a:p>
            <a:r>
              <a:rPr lang="en-CA" sz="2000" dirty="0">
                <a:solidFill>
                  <a:schemeClr val="tx1"/>
                </a:solidFill>
                <a:latin typeface="Times New Roman" panose="02020603050405020304" pitchFamily="18" charset="0"/>
                <a:cs typeface="Times New Roman" panose="02020603050405020304" pitchFamily="18" charset="0"/>
              </a:rPr>
              <a:t>Ppm model </a:t>
            </a:r>
            <a:r>
              <a:rPr lang="en-US" sz="2000" dirty="0">
                <a:solidFill>
                  <a:schemeClr val="tx1"/>
                </a:solidFill>
                <a:latin typeface="Times New Roman" panose="02020603050405020304" pitchFamily="18" charset="0"/>
                <a:cs typeface="Times New Roman" panose="02020603050405020304" pitchFamily="18" charset="0"/>
              </a:rPr>
              <a:t>The result does not show any trend.</a:t>
            </a:r>
            <a:endParaRPr lang="en-CA"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87659C-50E5-06D1-2F41-2F43369DFAFF}"/>
              </a:ext>
            </a:extLst>
          </p:cNvPr>
          <p:cNvSpPr>
            <a:spLocks noGrp="1"/>
          </p:cNvSpPr>
          <p:nvPr>
            <p:ph idx="1"/>
          </p:nvPr>
        </p:nvSpPr>
        <p:spPr/>
        <p:txBody>
          <a:bodyPr>
            <a:normAutofit fontScale="77500" lnSpcReduction="20000"/>
          </a:bodyPr>
          <a:lstStyle/>
          <a:p>
            <a:r>
              <a:rPr lang="it-IT" dirty="0">
                <a:latin typeface="Courier New" panose="02070309020205020404" pitchFamily="49" charset="0"/>
                <a:cs typeface="Courier New" panose="02070309020205020404" pitchFamily="49" charset="0"/>
              </a:rPr>
              <a:t>Nonstationary Poisson process</a:t>
            </a:r>
          </a:p>
          <a:p>
            <a:r>
              <a:rPr lang="it-IT" dirty="0">
                <a:latin typeface="Courier New" panose="02070309020205020404" pitchFamily="49" charset="0"/>
                <a:cs typeface="Courier New" panose="02070309020205020404" pitchFamily="49" charset="0"/>
              </a:rPr>
              <a:t>Log intensity:  ~x + y + I(x^2) + I(y^2) + I(x * y)</a:t>
            </a:r>
          </a:p>
          <a:p>
            <a:r>
              <a:rPr lang="it-IT" dirty="0">
                <a:latin typeface="Courier New" panose="02070309020205020404" pitchFamily="49" charset="0"/>
                <a:cs typeface="Courier New" panose="02070309020205020404" pitchFamily="49" charset="0"/>
              </a:rPr>
              <a:t>Fitted trend coefficients:</a:t>
            </a:r>
          </a:p>
          <a:p>
            <a:r>
              <a:rPr lang="it-IT" dirty="0">
                <a:latin typeface="Courier New" panose="02070309020205020404" pitchFamily="49" charset="0"/>
                <a:cs typeface="Courier New" panose="02070309020205020404" pitchFamily="49" charset="0"/>
              </a:rPr>
              <a:t>(Intercept)           x           y      I(x^2)      I(y^2)    I(x * y) </a:t>
            </a:r>
          </a:p>
          <a:p>
            <a:r>
              <a:rPr lang="it-IT" dirty="0">
                <a:latin typeface="Courier New" panose="02070309020205020404" pitchFamily="49" charset="0"/>
                <a:cs typeface="Courier New" panose="02070309020205020404" pitchFamily="49" charset="0"/>
              </a:rPr>
              <a:t>  -4.91e+00    6.08e-03    6.67e-03   -6.21e-05   -1.83e-05   -1.15e-04 </a:t>
            </a:r>
          </a:p>
          <a:p>
            <a:endParaRPr lang="it-IT"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             Estimate     S.E.   CI95.lo   CI95.hi Ztest   Zval</a:t>
            </a:r>
          </a:p>
          <a:p>
            <a:r>
              <a:rPr lang="it-IT" dirty="0">
                <a:latin typeface="Courier New" panose="02070309020205020404" pitchFamily="49" charset="0"/>
                <a:cs typeface="Courier New" panose="02070309020205020404" pitchFamily="49" charset="0"/>
              </a:rPr>
              <a:t>(Intercept) -4.91e+00 4.92e-01 -5.873922 -3.95e+00   *** -9.987</a:t>
            </a:r>
          </a:p>
          <a:p>
            <a:r>
              <a:rPr lang="it-IT" dirty="0">
                <a:latin typeface="Courier New" panose="02070309020205020404" pitchFamily="49" charset="0"/>
                <a:cs typeface="Courier New" panose="02070309020205020404" pitchFamily="49" charset="0"/>
              </a:rPr>
              <a:t>x            6.08e-03 1.25e-02 -0.018475  3.06e-02        0.486</a:t>
            </a:r>
          </a:p>
          <a:p>
            <a:r>
              <a:rPr lang="it-IT" dirty="0">
                <a:latin typeface="Courier New" panose="02070309020205020404" pitchFamily="49" charset="0"/>
                <a:cs typeface="Courier New" panose="02070309020205020404" pitchFamily="49" charset="0"/>
              </a:rPr>
              <a:t>y            6.67e-03 1.24e-02 -0.017674  3.10e-02        0.537</a:t>
            </a:r>
          </a:p>
          <a:p>
            <a:r>
              <a:rPr lang="it-IT" dirty="0">
                <a:latin typeface="Courier New" panose="02070309020205020404" pitchFamily="49" charset="0"/>
                <a:cs typeface="Courier New" panose="02070309020205020404" pitchFamily="49" charset="0"/>
              </a:rPr>
              <a:t>I(x^2)      -6.21e-05 9.40e-05 -0.000246  1.22e-04       -0.661</a:t>
            </a:r>
          </a:p>
          <a:p>
            <a:r>
              <a:rPr lang="it-IT" dirty="0">
                <a:latin typeface="Courier New" panose="02070309020205020404" pitchFamily="49" charset="0"/>
                <a:cs typeface="Courier New" panose="02070309020205020404" pitchFamily="49" charset="0"/>
              </a:rPr>
              <a:t>I(y^2)      -1.83e-05 9.08e-05 -0.000196  1.60e-04       -0.201</a:t>
            </a:r>
          </a:p>
          <a:p>
            <a:r>
              <a:rPr lang="it-IT" dirty="0">
                <a:latin typeface="Courier New" panose="02070309020205020404" pitchFamily="49" charset="0"/>
                <a:cs typeface="Courier New" panose="02070309020205020404" pitchFamily="49" charset="0"/>
              </a:rPr>
              <a:t>I(x * y)    -1.15e-04 8.63e-05 -0.000284  5.46e-05       -1.327</a:t>
            </a:r>
          </a:p>
          <a:p>
            <a:endParaRPr lang="en-CA" dirty="0"/>
          </a:p>
        </p:txBody>
      </p:sp>
    </p:spTree>
    <p:extLst>
      <p:ext uri="{BB962C8B-B14F-4D97-AF65-F5344CB8AC3E}">
        <p14:creationId xmlns:p14="http://schemas.microsoft.com/office/powerpoint/2010/main" val="51515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F63B-26C3-B263-A4EA-95636F5C6F8A}"/>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5E0E48D0-0F4C-3799-F0D9-0695D1CB1398}"/>
              </a:ext>
            </a:extLst>
          </p:cNvPr>
          <p:cNvPicPr>
            <a:picLocks noGrp="1" noChangeAspect="1"/>
          </p:cNvPicPr>
          <p:nvPr>
            <p:ph idx="1"/>
          </p:nvPr>
        </p:nvPicPr>
        <p:blipFill>
          <a:blip r:embed="rId2"/>
          <a:stretch>
            <a:fillRect/>
          </a:stretch>
        </p:blipFill>
        <p:spPr>
          <a:xfrm>
            <a:off x="2600325" y="2581275"/>
            <a:ext cx="6915149" cy="3438525"/>
          </a:xfrm>
          <a:prstGeom prst="rect">
            <a:avLst/>
          </a:prstGeom>
        </p:spPr>
      </p:pic>
    </p:spTree>
    <p:extLst>
      <p:ext uri="{BB962C8B-B14F-4D97-AF65-F5344CB8AC3E}">
        <p14:creationId xmlns:p14="http://schemas.microsoft.com/office/powerpoint/2010/main" val="229584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965B-3D2A-569F-EA14-6BA5F0476ECA}"/>
              </a:ext>
            </a:extLst>
          </p:cNvPr>
          <p:cNvSpPr>
            <a:spLocks noGrp="1"/>
          </p:cNvSpPr>
          <p:nvPr>
            <p:ph type="title"/>
          </p:nvPr>
        </p:nvSpPr>
        <p:spPr/>
        <p:txBody>
          <a:bodyPr>
            <a:normAutofit/>
          </a:bodyPr>
          <a:lstStyle/>
          <a:p>
            <a:r>
              <a:rPr lang="en-CA" sz="2800" dirty="0">
                <a:solidFill>
                  <a:schemeClr val="tx1"/>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3EAD977C-FF02-A52D-98F6-D6F498EFFDCE}"/>
              </a:ext>
            </a:extLst>
          </p:cNvPr>
          <p:cNvSpPr>
            <a:spLocks noGrp="1"/>
          </p:cNvSpPr>
          <p:nvPr>
            <p:ph idx="1"/>
          </p:nvPr>
        </p:nvSpPr>
        <p:spPr/>
        <p:txBody>
          <a:bodyPr/>
          <a:lstStyle/>
          <a:p>
            <a:r>
              <a:rPr lang="en-CA" sz="1600" dirty="0">
                <a:latin typeface="Times New Roman" panose="02020603050405020304" pitchFamily="18" charset="0"/>
                <a:cs typeface="Times New Roman" panose="02020603050405020304" pitchFamily="18" charset="0"/>
              </a:rPr>
              <a:t>Introduction</a:t>
            </a:r>
          </a:p>
          <a:p>
            <a:r>
              <a:rPr lang="en-CA" sz="1600" dirty="0">
                <a:latin typeface="Times New Roman" panose="02020603050405020304" pitchFamily="18" charset="0"/>
                <a:cs typeface="Times New Roman" panose="02020603050405020304" pitchFamily="18" charset="0"/>
              </a:rPr>
              <a:t>Past works</a:t>
            </a:r>
          </a:p>
          <a:p>
            <a:r>
              <a:rPr lang="en-CA" sz="1600" dirty="0">
                <a:latin typeface="Times New Roman" panose="02020603050405020304" pitchFamily="18" charset="0"/>
                <a:cs typeface="Times New Roman" panose="02020603050405020304" pitchFamily="18" charset="0"/>
              </a:rPr>
              <a:t>Statement of research</a:t>
            </a:r>
          </a:p>
          <a:p>
            <a:r>
              <a:rPr lang="en-CA" sz="1600" dirty="0">
                <a:latin typeface="Times New Roman" panose="02020603050405020304" pitchFamily="18" charset="0"/>
                <a:cs typeface="Times New Roman" panose="02020603050405020304" pitchFamily="18" charset="0"/>
              </a:rPr>
              <a:t>Images </a:t>
            </a:r>
            <a:r>
              <a:rPr lang="en-US" sz="1600" dirty="0">
                <a:latin typeface="Times New Roman" panose="02020603050405020304" pitchFamily="18" charset="0"/>
                <a:cs typeface="Times New Roman" panose="02020603050405020304" pitchFamily="18" charset="0"/>
              </a:rPr>
              <a:t>Ponderosa Pine Tree and the map of the Klamath National Forest</a:t>
            </a:r>
          </a:p>
          <a:p>
            <a:r>
              <a:rPr lang="en-US" sz="1600" dirty="0">
                <a:latin typeface="Times New Roman" panose="02020603050405020304" pitchFamily="18" charset="0"/>
                <a:cs typeface="Times New Roman" panose="02020603050405020304" pitchFamily="18" charset="0"/>
              </a:rPr>
              <a:t>Information on Data set</a:t>
            </a:r>
          </a:p>
          <a:p>
            <a:r>
              <a:rPr lang="en-US" sz="1600" dirty="0">
                <a:latin typeface="Times New Roman" panose="02020603050405020304" pitchFamily="18" charset="0"/>
                <a:cs typeface="Times New Roman" panose="02020603050405020304" pitchFamily="18" charset="0"/>
              </a:rPr>
              <a:t>Plotting data</a:t>
            </a:r>
          </a:p>
          <a:p>
            <a:r>
              <a:rPr lang="en-US" sz="1600" dirty="0">
                <a:latin typeface="Times New Roman" panose="02020603050405020304" pitchFamily="18" charset="0"/>
                <a:cs typeface="Times New Roman" panose="02020603050405020304" pitchFamily="18" charset="0"/>
              </a:rPr>
              <a:t>Statistical Methods(F,G,L,K tests) and ppm Model</a:t>
            </a:r>
          </a:p>
          <a:p>
            <a:r>
              <a:rPr lang="en-US" sz="1600" dirty="0">
                <a:latin typeface="Times New Roman" panose="02020603050405020304" pitchFamily="18" charset="0"/>
                <a:cs typeface="Times New Roman" panose="02020603050405020304" pitchFamily="18" charset="0"/>
              </a:rPr>
              <a:t>Conclusion and Future Work</a:t>
            </a:r>
          </a:p>
          <a:p>
            <a:endParaRPr lang="en-US" dirty="0"/>
          </a:p>
          <a:p>
            <a:endParaRPr lang="en-US" dirty="0"/>
          </a:p>
          <a:p>
            <a:endParaRPr lang="en-CA" dirty="0"/>
          </a:p>
          <a:p>
            <a:endParaRPr lang="en-CA" dirty="0"/>
          </a:p>
          <a:p>
            <a:endParaRPr lang="en-CA" dirty="0"/>
          </a:p>
        </p:txBody>
      </p:sp>
    </p:spTree>
    <p:extLst>
      <p:ext uri="{BB962C8B-B14F-4D97-AF65-F5344CB8AC3E}">
        <p14:creationId xmlns:p14="http://schemas.microsoft.com/office/powerpoint/2010/main" val="3794999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F4D4-3C4E-904F-7244-90CC8E674B20}"/>
              </a:ext>
            </a:extLst>
          </p:cNvPr>
          <p:cNvSpPr>
            <a:spLocks noGrp="1"/>
          </p:cNvSpPr>
          <p:nvPr>
            <p:ph type="title"/>
          </p:nvPr>
        </p:nvSpPr>
        <p:spPr/>
        <p:txBody>
          <a:bodyPr>
            <a:normAutofit/>
          </a:bodyPr>
          <a:lstStyle/>
          <a:p>
            <a:r>
              <a:rPr lang="en-CA" sz="2000" dirty="0" err="1">
                <a:solidFill>
                  <a:schemeClr val="tx1"/>
                </a:solidFill>
                <a:latin typeface="Times New Roman" panose="02020603050405020304" pitchFamily="18" charset="0"/>
                <a:cs typeface="Times New Roman" panose="02020603050405020304" pitchFamily="18" charset="0"/>
              </a:rPr>
              <a:t>Parasimonious</a:t>
            </a:r>
            <a:r>
              <a:rPr lang="en-CA" sz="2000" dirty="0">
                <a:solidFill>
                  <a:schemeClr val="tx1"/>
                </a:solidFill>
                <a:latin typeface="Times New Roman" panose="02020603050405020304" pitchFamily="18" charset="0"/>
                <a:cs typeface="Times New Roman" panose="02020603050405020304" pitchFamily="18" charset="0"/>
              </a:rPr>
              <a:t> Model:</a:t>
            </a:r>
            <a:r>
              <a:rPr lang="en-US" sz="2000" dirty="0">
                <a:solidFill>
                  <a:schemeClr val="tx1"/>
                </a:solidFill>
                <a:latin typeface="Times New Roman" panose="02020603050405020304" pitchFamily="18" charset="0"/>
                <a:cs typeface="Times New Roman" panose="02020603050405020304" pitchFamily="18" charset="0"/>
              </a:rPr>
              <a:t>The result does not show any trend</a:t>
            </a:r>
            <a:endParaRPr lang="en-CA"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4EAB9F-C72A-92B7-33E3-104731669A87}"/>
              </a:ext>
            </a:extLst>
          </p:cNvPr>
          <p:cNvSpPr>
            <a:spLocks noGrp="1"/>
          </p:cNvSpPr>
          <p:nvPr>
            <p:ph idx="1"/>
          </p:nvPr>
        </p:nvSpPr>
        <p:spPr/>
        <p:txBody>
          <a:bodyPr>
            <a:normAutofit fontScale="85000" lnSpcReduction="10000"/>
          </a:bodyPr>
          <a:lstStyle/>
          <a:p>
            <a:r>
              <a:rPr lang="en-CA" dirty="0">
                <a:latin typeface="Courier New" panose="02070309020205020404" pitchFamily="49" charset="0"/>
                <a:cs typeface="Courier New" panose="02070309020205020404" pitchFamily="49" charset="0"/>
              </a:rPr>
              <a:t>Nonstationary Poisson process</a:t>
            </a:r>
          </a:p>
          <a:p>
            <a:r>
              <a:rPr lang="en-CA" dirty="0">
                <a:latin typeface="Courier New" panose="02070309020205020404" pitchFamily="49" charset="0"/>
                <a:cs typeface="Courier New" panose="02070309020205020404" pitchFamily="49" charset="0"/>
              </a:rPr>
              <a:t>Log intensity:  ~x + y + I (x * y)</a:t>
            </a:r>
          </a:p>
          <a:p>
            <a:r>
              <a:rPr lang="en-CA" dirty="0">
                <a:latin typeface="Courier New" panose="02070309020205020404" pitchFamily="49" charset="0"/>
                <a:cs typeface="Courier New" panose="02070309020205020404" pitchFamily="49" charset="0"/>
              </a:rPr>
              <a:t>Fitted trend coefficients:</a:t>
            </a:r>
          </a:p>
          <a:p>
            <a:r>
              <a:rPr lang="en-CA" dirty="0">
                <a:latin typeface="Courier New" panose="02070309020205020404" pitchFamily="49" charset="0"/>
                <a:cs typeface="Courier New" panose="02070309020205020404" pitchFamily="49" charset="0"/>
              </a:rPr>
              <a:t>(Intercept)         x           y    I(x * y) </a:t>
            </a:r>
          </a:p>
          <a:p>
            <a:r>
              <a:rPr lang="en-CA" dirty="0">
                <a:latin typeface="Courier New" panose="02070309020205020404" pitchFamily="49" charset="0"/>
                <a:cs typeface="Courier New" panose="02070309020205020404" pitchFamily="49" charset="0"/>
              </a:rPr>
              <a:t>  -4.716299   -0.001398    0.004069   -0.000106 </a:t>
            </a:r>
          </a:p>
          <a:p>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             Estimate     S.E.   CI95.lo   CI95.hi </a:t>
            </a:r>
            <a:r>
              <a:rPr lang="en-CA" dirty="0" err="1">
                <a:latin typeface="Courier New" panose="02070309020205020404" pitchFamily="49" charset="0"/>
                <a:cs typeface="Courier New" panose="02070309020205020404" pitchFamily="49" charset="0"/>
              </a:rPr>
              <a:t>Ztest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Zval</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(Intercept) -4.716299 3.53e-01 -5.409128 -4.02e+00   *** -13.342</a:t>
            </a:r>
          </a:p>
          <a:p>
            <a:r>
              <a:rPr lang="en-CA" dirty="0">
                <a:latin typeface="Courier New" panose="02070309020205020404" pitchFamily="49" charset="0"/>
                <a:cs typeface="Courier New" panose="02070309020205020404" pitchFamily="49" charset="0"/>
              </a:rPr>
              <a:t>x           -0.001398 5.47e-03 -0.012121  9.32e-03        -0.256</a:t>
            </a:r>
          </a:p>
          <a:p>
            <a:r>
              <a:rPr lang="en-CA" dirty="0">
                <a:latin typeface="Courier New" panose="02070309020205020404" pitchFamily="49" charset="0"/>
                <a:cs typeface="Courier New" panose="02070309020205020404" pitchFamily="49" charset="0"/>
              </a:rPr>
              <a:t>y            0.004069 5.01e-03 -0.005744  1.39e-02         0.813</a:t>
            </a:r>
          </a:p>
          <a:p>
            <a:r>
              <a:rPr lang="en-CA" dirty="0">
                <a:latin typeface="Courier New" panose="02070309020205020404" pitchFamily="49" charset="0"/>
                <a:cs typeface="Courier New" panose="02070309020205020404" pitchFamily="49" charset="0"/>
              </a:rPr>
              <a:t>I(x * y)    -0.000106 8.19e-05 -0.000266  5.45e-05        -1.294</a:t>
            </a:r>
          </a:p>
          <a:p>
            <a:endParaRPr lang="en-CA" dirty="0"/>
          </a:p>
        </p:txBody>
      </p:sp>
    </p:spTree>
    <p:extLst>
      <p:ext uri="{BB962C8B-B14F-4D97-AF65-F5344CB8AC3E}">
        <p14:creationId xmlns:p14="http://schemas.microsoft.com/office/powerpoint/2010/main" val="1858725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85FD-4956-76D3-72A7-9F54E4BA64D0}"/>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5C9E3BB6-F6E9-BAB6-9E55-05710C593FCB}"/>
              </a:ext>
            </a:extLst>
          </p:cNvPr>
          <p:cNvPicPr>
            <a:picLocks noGrp="1" noChangeAspect="1"/>
          </p:cNvPicPr>
          <p:nvPr>
            <p:ph idx="1"/>
          </p:nvPr>
        </p:nvPicPr>
        <p:blipFill>
          <a:blip r:embed="rId2"/>
          <a:stretch>
            <a:fillRect/>
          </a:stretch>
        </p:blipFill>
        <p:spPr>
          <a:xfrm>
            <a:off x="5581650" y="1806616"/>
            <a:ext cx="5895975" cy="3936959"/>
          </a:xfrm>
          <a:prstGeom prst="rect">
            <a:avLst/>
          </a:prstGeom>
        </p:spPr>
      </p:pic>
      <p:pic>
        <p:nvPicPr>
          <p:cNvPr id="5" name="Picture 4">
            <a:extLst>
              <a:ext uri="{FF2B5EF4-FFF2-40B4-BE49-F238E27FC236}">
                <a16:creationId xmlns:a16="http://schemas.microsoft.com/office/drawing/2014/main" id="{4E36A369-CD7D-8A5C-F894-DD993AF3D9BF}"/>
              </a:ext>
            </a:extLst>
          </p:cNvPr>
          <p:cNvPicPr>
            <a:picLocks noChangeAspect="1"/>
          </p:cNvPicPr>
          <p:nvPr/>
        </p:nvPicPr>
        <p:blipFill>
          <a:blip r:embed="rId3"/>
          <a:stretch>
            <a:fillRect/>
          </a:stretch>
        </p:blipFill>
        <p:spPr>
          <a:xfrm>
            <a:off x="981075" y="2121294"/>
            <a:ext cx="4438650" cy="3708006"/>
          </a:xfrm>
          <a:prstGeom prst="rect">
            <a:avLst/>
          </a:prstGeom>
        </p:spPr>
      </p:pic>
    </p:spTree>
    <p:extLst>
      <p:ext uri="{BB962C8B-B14F-4D97-AF65-F5344CB8AC3E}">
        <p14:creationId xmlns:p14="http://schemas.microsoft.com/office/powerpoint/2010/main" val="3326493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154C-4E28-6030-69B1-05EDE3E61BB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4959A50-CF79-50E3-02BB-06D4BC24135A}"/>
              </a:ext>
            </a:extLst>
          </p:cNvPr>
          <p:cNvSpPr>
            <a:spLocks noGrp="1"/>
          </p:cNvSpPr>
          <p:nvPr>
            <p:ph idx="1"/>
          </p:nvPr>
        </p:nvSpPr>
        <p:spPr/>
        <p:txBody>
          <a:bodyPr/>
          <a:lstStyle/>
          <a:p>
            <a:r>
              <a:rPr lang="en-US" dirty="0"/>
              <a:t>Therefore ,We could conclude that Ponderosa dataset is complete spatial randomness (CSR). CSR/IRP satisfy two conditions:</a:t>
            </a:r>
          </a:p>
          <a:p>
            <a:r>
              <a:rPr lang="en-US" dirty="0"/>
              <a:t>    Any event has equal probability of occurring in any location, a 1st order effect.</a:t>
            </a:r>
          </a:p>
          <a:p>
            <a:r>
              <a:rPr lang="en-US" dirty="0"/>
              <a:t>    The location of one event is independent of the location of another event, a 2nd order effect.</a:t>
            </a:r>
          </a:p>
        </p:txBody>
      </p:sp>
      <p:pic>
        <p:nvPicPr>
          <p:cNvPr id="4" name="Picture 3">
            <a:extLst>
              <a:ext uri="{FF2B5EF4-FFF2-40B4-BE49-F238E27FC236}">
                <a16:creationId xmlns:a16="http://schemas.microsoft.com/office/drawing/2014/main" id="{59B21603-3E0B-EF87-E7AB-083A2671818C}"/>
              </a:ext>
            </a:extLst>
          </p:cNvPr>
          <p:cNvPicPr>
            <a:picLocks noChangeAspect="1"/>
          </p:cNvPicPr>
          <p:nvPr/>
        </p:nvPicPr>
        <p:blipFill>
          <a:blip r:embed="rId2"/>
          <a:stretch>
            <a:fillRect/>
          </a:stretch>
        </p:blipFill>
        <p:spPr>
          <a:xfrm>
            <a:off x="3465991" y="3922913"/>
            <a:ext cx="4933950" cy="1829818"/>
          </a:xfrm>
          <a:prstGeom prst="rect">
            <a:avLst/>
          </a:prstGeom>
        </p:spPr>
      </p:pic>
    </p:spTree>
    <p:extLst>
      <p:ext uri="{BB962C8B-B14F-4D97-AF65-F5344CB8AC3E}">
        <p14:creationId xmlns:p14="http://schemas.microsoft.com/office/powerpoint/2010/main" val="4117010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C6B1-78FD-0C66-A3BA-5CDAE926B64C}"/>
              </a:ext>
            </a:extLst>
          </p:cNvPr>
          <p:cNvSpPr>
            <a:spLocks noGrp="1"/>
          </p:cNvSpPr>
          <p:nvPr>
            <p:ph type="title"/>
          </p:nvPr>
        </p:nvSpPr>
        <p:spPr/>
        <p:txBody>
          <a:bodyPr>
            <a:normAutofit/>
          </a:bodyPr>
          <a:lstStyle/>
          <a:p>
            <a:r>
              <a:rPr lang="en-CA" sz="2800" dirty="0">
                <a:solidFill>
                  <a:schemeClr val="tx1"/>
                </a:solidFill>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8D66A69F-F476-A660-0C5B-162A4DCF9818}"/>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The results reveals that underlying process of the distribution of Ponderosa tree is Complete spatial randomness (CSR) with estimated intensity equals with 0.0075. I fit a ppm model with functions of x and y coordinates as the covariate that is the trend surface model. For future researches, I suggest that spatial analysis studies will be done on ponderosa pine trees which are infected with insects ,wildfire and droughts</a:t>
            </a:r>
            <a:r>
              <a:rPr lang="en-US" dirty="0"/>
              <a:t>.</a:t>
            </a:r>
            <a:endParaRPr lang="en-CA" dirty="0"/>
          </a:p>
        </p:txBody>
      </p:sp>
    </p:spTree>
    <p:extLst>
      <p:ext uri="{BB962C8B-B14F-4D97-AF65-F5344CB8AC3E}">
        <p14:creationId xmlns:p14="http://schemas.microsoft.com/office/powerpoint/2010/main" val="4201059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CE2C-E249-B848-4D37-475A9CECEDEA}"/>
              </a:ext>
            </a:extLst>
          </p:cNvPr>
          <p:cNvSpPr>
            <a:spLocks noGrp="1"/>
          </p:cNvSpPr>
          <p:nvPr>
            <p:ph type="title"/>
          </p:nvPr>
        </p:nvSpPr>
        <p:spPr/>
        <p:txBody>
          <a:bodyPr>
            <a:normAutofit/>
          </a:bodyPr>
          <a:lstStyle/>
          <a:p>
            <a:r>
              <a:rPr lang="en-CA" sz="2800" dirty="0">
                <a:solidFill>
                  <a:schemeClr val="tx1"/>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89083F52-EDCF-C92A-4918-77FC06C2EF85}"/>
              </a:ext>
            </a:extLst>
          </p:cNvPr>
          <p:cNvSpPr>
            <a:spLocks noGrp="1"/>
          </p:cNvSpPr>
          <p:nvPr>
            <p:ph idx="1"/>
          </p:nvPr>
        </p:nvSpPr>
        <p:spPr>
          <a:xfrm>
            <a:off x="677334" y="1535837"/>
            <a:ext cx="8596668" cy="4505525"/>
          </a:xfrm>
        </p:spPr>
        <p:txBody>
          <a:bodyPr>
            <a:normAutofit fontScale="92500" lnSpcReduction="20000"/>
          </a:bodyPr>
          <a:lstStyle/>
          <a:p>
            <a:r>
              <a:rPr lang="en-US" dirty="0" err="1"/>
              <a:t>Bivand</a:t>
            </a:r>
            <a:r>
              <a:rPr lang="en-US" dirty="0"/>
              <a:t>, R. S., </a:t>
            </a:r>
            <a:r>
              <a:rPr lang="en-US" dirty="0" err="1"/>
              <a:t>Pebesma</a:t>
            </a:r>
            <a:r>
              <a:rPr lang="en-US" dirty="0"/>
              <a:t>, E. J., Gómez-Rubio, V., &amp; </a:t>
            </a:r>
            <a:r>
              <a:rPr lang="en-US" dirty="0" err="1"/>
              <a:t>Pebesma</a:t>
            </a:r>
            <a:r>
              <a:rPr lang="en-US" dirty="0"/>
              <a:t>, E. J. (2008). Applied spatial data analysis with R (Vol. 747248717, pp. 237-268). New York: Springer.</a:t>
            </a:r>
          </a:p>
          <a:p>
            <a:r>
              <a:rPr lang="en-US" dirty="0" err="1"/>
              <a:t>Horrocks</a:t>
            </a:r>
            <a:r>
              <a:rPr lang="en-US" dirty="0"/>
              <a:t>, J. (2022) </a:t>
            </a:r>
            <a:r>
              <a:rPr lang="en-US" dirty="0" err="1"/>
              <a:t>Analyse</a:t>
            </a:r>
            <a:r>
              <a:rPr lang="en-US" dirty="0"/>
              <a:t> of Spatial-Temporal Data [Course notes]. Retrieved from </a:t>
            </a:r>
            <a:r>
              <a:rPr lang="en-US" dirty="0">
                <a:hlinkClick r:id="rId2"/>
              </a:rPr>
              <a:t>https://courselink.uoguelph.ca/d2l/home/758284</a:t>
            </a:r>
            <a:endParaRPr lang="en-US" dirty="0"/>
          </a:p>
          <a:p>
            <a:r>
              <a:rPr lang="en-US" dirty="0" err="1"/>
              <a:t>Haire</a:t>
            </a:r>
            <a:r>
              <a:rPr lang="en-US" dirty="0"/>
              <a:t>, S.L., </a:t>
            </a:r>
            <a:r>
              <a:rPr lang="en-US" dirty="0" err="1"/>
              <a:t>McGarigal</a:t>
            </a:r>
            <a:r>
              <a:rPr lang="en-US" dirty="0"/>
              <a:t>, K. Effects of landscape patterns of fire severity on regenerating ponderosa pine forests (Pinus ponderosa) in New Mexico and Arizona, USA. Landscape </a:t>
            </a:r>
            <a:r>
              <a:rPr lang="en-US" dirty="0" err="1"/>
              <a:t>Ecol</a:t>
            </a:r>
            <a:r>
              <a:rPr lang="en-US" dirty="0"/>
              <a:t> 25, 1055–1069 (2010). </a:t>
            </a:r>
            <a:r>
              <a:rPr lang="en-US" dirty="0">
                <a:hlinkClick r:id="rId3"/>
              </a:rPr>
              <a:t>https://doi.org/10.1007/s10980-010-9480-3</a:t>
            </a:r>
            <a:endParaRPr lang="en-US" dirty="0"/>
          </a:p>
          <a:p>
            <a:r>
              <a:rPr lang="en-US" dirty="0" err="1"/>
              <a:t>Gimond,M</a:t>
            </a:r>
            <a:r>
              <a:rPr lang="en-US" dirty="0"/>
              <a:t>(2022) Intro to GIS and Spatial </a:t>
            </a:r>
            <a:r>
              <a:rPr lang="en-US" dirty="0" err="1"/>
              <a:t>Analysis,https</a:t>
            </a:r>
            <a:r>
              <a:rPr lang="en-US" dirty="0"/>
              <a:t>://mgimond.github.io/Spatial/index.html</a:t>
            </a:r>
          </a:p>
          <a:p>
            <a:r>
              <a:rPr lang="en-US" dirty="0"/>
              <a:t>Reich, R. M., Mielke Jr, P. W., &amp; Hawksworth, F. G. (1991). Spatial analysis of ponderosa pine trees infected with dwarf mistletoe. Canadian Journal of Forest Research, 21(12), 1808-1815.</a:t>
            </a:r>
          </a:p>
          <a:p>
            <a:r>
              <a:rPr lang="en-US" dirty="0"/>
              <a:t>R Core Team (2022). R: A language and environment for statistical computing. R Foundation for Statistical Computing, Vienna, Austria. URL: </a:t>
            </a:r>
            <a:r>
              <a:rPr lang="en-US" dirty="0">
                <a:hlinkClick r:id="rId4"/>
              </a:rPr>
              <a:t>https://www.R-project.org</a:t>
            </a:r>
            <a:endParaRPr lang="en-US" dirty="0"/>
          </a:p>
          <a:p>
            <a:r>
              <a:rPr lang="en-US" dirty="0" err="1"/>
              <a:t>Rstudio</a:t>
            </a:r>
            <a:r>
              <a:rPr lang="en-US" dirty="0"/>
              <a:t>, 2022.07.0 Build 548,© 2009-2022 RStudio, PBC(I used this version Of R)</a:t>
            </a:r>
            <a:endParaRPr lang="en-CA" dirty="0"/>
          </a:p>
        </p:txBody>
      </p:sp>
    </p:spTree>
    <p:extLst>
      <p:ext uri="{BB962C8B-B14F-4D97-AF65-F5344CB8AC3E}">
        <p14:creationId xmlns:p14="http://schemas.microsoft.com/office/powerpoint/2010/main" val="3688450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0AFD-6748-4BF0-33B1-AD2A124D207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8189CA8-34E0-DA25-C480-2C53A2065604}"/>
              </a:ext>
            </a:extLst>
          </p:cNvPr>
          <p:cNvSpPr>
            <a:spLocks noGrp="1"/>
          </p:cNvSpPr>
          <p:nvPr>
            <p:ph idx="1"/>
          </p:nvPr>
        </p:nvSpPr>
        <p:spPr/>
        <p:txBody>
          <a:bodyPr/>
          <a:lstStyle/>
          <a:p>
            <a:r>
              <a:rPr lang="en-CA" dirty="0"/>
              <a:t>Thanks a lot of your consideration</a:t>
            </a:r>
          </a:p>
          <a:p>
            <a:r>
              <a:rPr lang="en-CA" dirty="0"/>
              <a:t>I should appreciate Professor </a:t>
            </a:r>
            <a:r>
              <a:rPr lang="en-CA" dirty="0" err="1"/>
              <a:t>Horrocks</a:t>
            </a:r>
            <a:r>
              <a:rPr lang="en-CA" dirty="0"/>
              <a:t> who with her helps I could continue and finish assignments and project.</a:t>
            </a:r>
          </a:p>
          <a:p>
            <a:r>
              <a:rPr lang="en-CA" dirty="0"/>
              <a:t>I should appreciate of my great classmates who helps me in this course </a:t>
            </a:r>
          </a:p>
          <a:p>
            <a:r>
              <a:rPr lang="en-CA" dirty="0" err="1"/>
              <a:t>Mr</a:t>
            </a:r>
            <a:r>
              <a:rPr lang="en-CA" dirty="0"/>
              <a:t> Noah helps me in GIS ,</a:t>
            </a:r>
            <a:r>
              <a:rPr lang="en-CA" dirty="0" err="1"/>
              <a:t>Mr</a:t>
            </a:r>
            <a:r>
              <a:rPr lang="en-CA" dirty="0"/>
              <a:t> Mohsen </a:t>
            </a:r>
            <a:r>
              <a:rPr lang="en-CA" dirty="0" err="1"/>
              <a:t>Kassiri</a:t>
            </a:r>
            <a:r>
              <a:rPr lang="en-CA" dirty="0"/>
              <a:t> lots of time share his computer with me and explained for </a:t>
            </a:r>
            <a:r>
              <a:rPr lang="en-CA" dirty="0" err="1"/>
              <a:t>me,As</a:t>
            </a:r>
            <a:r>
              <a:rPr lang="en-CA" dirty="0"/>
              <a:t> </a:t>
            </a:r>
            <a:r>
              <a:rPr lang="en-CA" dirty="0" err="1"/>
              <a:t>Mr</a:t>
            </a:r>
            <a:r>
              <a:rPr lang="en-CA" dirty="0"/>
              <a:t> Sean who generously always ready to help and </a:t>
            </a:r>
            <a:r>
              <a:rPr lang="en-CA" dirty="0" err="1"/>
              <a:t>Ms</a:t>
            </a:r>
            <a:r>
              <a:rPr lang="en-CA" dirty="0"/>
              <a:t> Anderson who gives us information about R workshops which were so helpful .Thanks to all of you!</a:t>
            </a:r>
          </a:p>
          <a:p>
            <a:r>
              <a:rPr lang="en-CA" dirty="0"/>
              <a:t>This class was so interesting and I learned lots of things.</a:t>
            </a:r>
          </a:p>
        </p:txBody>
      </p:sp>
    </p:spTree>
    <p:extLst>
      <p:ext uri="{BB962C8B-B14F-4D97-AF65-F5344CB8AC3E}">
        <p14:creationId xmlns:p14="http://schemas.microsoft.com/office/powerpoint/2010/main" val="87850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8078-679C-C41E-AF45-683BEE8C07EC}"/>
              </a:ext>
            </a:extLst>
          </p:cNvPr>
          <p:cNvSpPr>
            <a:spLocks noGrp="1"/>
          </p:cNvSpPr>
          <p:nvPr>
            <p:ph type="title"/>
          </p:nvPr>
        </p:nvSpPr>
        <p:spPr>
          <a:xfrm>
            <a:off x="677334" y="520823"/>
            <a:ext cx="8596668" cy="1320800"/>
          </a:xfrm>
        </p:spPr>
        <p:txBody>
          <a:bodyPr>
            <a:normAutofit/>
          </a:bodyPr>
          <a:lstStyle/>
          <a:p>
            <a:r>
              <a:rPr lang="en-CA" sz="2800" dirty="0">
                <a:solidFill>
                  <a:schemeClr val="tx1"/>
                </a:solidFill>
              </a:rPr>
              <a:t>Introduction</a:t>
            </a:r>
          </a:p>
        </p:txBody>
      </p:sp>
      <p:sp>
        <p:nvSpPr>
          <p:cNvPr id="3" name="Content Placeholder 2">
            <a:extLst>
              <a:ext uri="{FF2B5EF4-FFF2-40B4-BE49-F238E27FC236}">
                <a16:creationId xmlns:a16="http://schemas.microsoft.com/office/drawing/2014/main" id="{47C0DE79-070B-5700-49A3-A4351C8C809F}"/>
              </a:ext>
            </a:extLst>
          </p:cNvPr>
          <p:cNvSpPr>
            <a:spLocks noGrp="1"/>
          </p:cNvSpPr>
          <p:nvPr>
            <p:ph idx="1"/>
          </p:nvPr>
        </p:nvSpPr>
        <p:spPr/>
        <p:txBody>
          <a:bodyPr>
            <a:normAutofit/>
          </a:bodyPr>
          <a:lstStyle/>
          <a:p>
            <a:pPr algn="just">
              <a:lnSpc>
                <a:spcPct val="200000"/>
              </a:lnSpc>
            </a:pPr>
            <a:r>
              <a:rPr lang="en-US" dirty="0">
                <a:latin typeface="Times New Roman" panose="02020603050405020304" pitchFamily="18" charset="0"/>
                <a:cs typeface="Times New Roman" panose="02020603050405020304" pitchFamily="18" charset="0"/>
              </a:rPr>
              <a:t>Study Ponderosa pine forests is significant because they are very important for lumber/wood and for surviving ecosystem specially in the Southwest of USA. Unfortunately, this precious tree is at risk because of climate changes, wildfire droughts, and insects .This Study could be suitable technique in finding locations, the distribution patterns, and relationships in Ponderosa pine forests.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0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41FE-954B-EA8E-20C4-75351096B192}"/>
              </a:ext>
            </a:extLst>
          </p:cNvPr>
          <p:cNvSpPr>
            <a:spLocks noGrp="1"/>
          </p:cNvSpPr>
          <p:nvPr>
            <p:ph type="title"/>
          </p:nvPr>
        </p:nvSpPr>
        <p:spPr/>
        <p:txBody>
          <a:bodyPr>
            <a:normAutofit/>
          </a:bodyPr>
          <a:lstStyle/>
          <a:p>
            <a:r>
              <a:rPr lang="en-CA" sz="2800" dirty="0">
                <a:solidFill>
                  <a:schemeClr val="tx1"/>
                </a:solidFill>
              </a:rPr>
              <a:t>Past researches</a:t>
            </a:r>
          </a:p>
        </p:txBody>
      </p:sp>
      <p:sp>
        <p:nvSpPr>
          <p:cNvPr id="3" name="Content Placeholder 2">
            <a:extLst>
              <a:ext uri="{FF2B5EF4-FFF2-40B4-BE49-F238E27FC236}">
                <a16:creationId xmlns:a16="http://schemas.microsoft.com/office/drawing/2014/main" id="{A48C41B3-B32F-27F6-E905-EAE11B20D81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Reich et al (1991) used Distance-based </a:t>
            </a:r>
            <a:r>
              <a:rPr lang="en-US" dirty="0" err="1">
                <a:latin typeface="Times New Roman" panose="02020603050405020304" pitchFamily="18" charset="0"/>
                <a:cs typeface="Times New Roman" panose="02020603050405020304" pitchFamily="18" charset="0"/>
              </a:rPr>
              <a:t>multiresponse</a:t>
            </a:r>
            <a:r>
              <a:rPr lang="en-US" dirty="0">
                <a:latin typeface="Times New Roman" panose="02020603050405020304" pitchFamily="18" charset="0"/>
                <a:cs typeface="Times New Roman" panose="02020603050405020304" pitchFamily="18" charset="0"/>
              </a:rPr>
              <a:t> for studying Spatial analysis of ponderosa pine trees infected with dwarf mistletoe.</a:t>
            </a:r>
          </a:p>
          <a:p>
            <a:r>
              <a:rPr lang="en-US" dirty="0">
                <a:latin typeface="Times New Roman" panose="02020603050405020304" pitchFamily="18" charset="0"/>
                <a:cs typeface="Times New Roman" panose="02020603050405020304" pitchFamily="18" charset="0"/>
              </a:rPr>
              <a:t>Boyden et al(2005) assessed spatial and temporal patterns of tree establishment, mortality and size structure over a 30-year period in an old-growth ponderosa pine stand in the mid-montane zone of the Colorado Front Range. They analyzed spatial patterns and spatial associations using Ripley's K(t) and K12(t) and then modeled the patterns using point process models. </a:t>
            </a:r>
          </a:p>
          <a:p>
            <a:r>
              <a:rPr lang="en-US" dirty="0" err="1">
                <a:latin typeface="Times New Roman" panose="02020603050405020304" pitchFamily="18" charset="0"/>
                <a:cs typeface="Times New Roman" panose="02020603050405020304" pitchFamily="18" charset="0"/>
              </a:rPr>
              <a:t>Haire</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McGarigal</a:t>
            </a:r>
            <a:r>
              <a:rPr lang="en-US" dirty="0">
                <a:latin typeface="Times New Roman" panose="02020603050405020304" pitchFamily="18" charset="0"/>
                <a:cs typeface="Times New Roman" panose="02020603050405020304" pitchFamily="18" charset="0"/>
              </a:rPr>
              <a:t>(2010)To determine how spatial characteristics influence the process of ponderosa pine regeneration under this new regime, they mapped the spatial patterns of severity at areas that burned in 1960.</a:t>
            </a:r>
          </a:p>
          <a:p>
            <a:endParaRPr lang="en-CA" dirty="0"/>
          </a:p>
        </p:txBody>
      </p:sp>
    </p:spTree>
    <p:extLst>
      <p:ext uri="{BB962C8B-B14F-4D97-AF65-F5344CB8AC3E}">
        <p14:creationId xmlns:p14="http://schemas.microsoft.com/office/powerpoint/2010/main" val="405406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8650-F9CE-7A32-B152-5B17A9D61B01}"/>
              </a:ext>
            </a:extLst>
          </p:cNvPr>
          <p:cNvSpPr>
            <a:spLocks noGrp="1"/>
          </p:cNvSpPr>
          <p:nvPr>
            <p:ph type="title"/>
          </p:nvPr>
        </p:nvSpPr>
        <p:spPr/>
        <p:txBody>
          <a:bodyPr>
            <a:normAutofit/>
          </a:bodyPr>
          <a:lstStyle/>
          <a:p>
            <a:r>
              <a:rPr lang="en-CA" sz="2800" dirty="0">
                <a:solidFill>
                  <a:schemeClr val="tx1"/>
                </a:solidFill>
                <a:effectLst/>
                <a:latin typeface="Times New Roman" panose="02020603050405020304" pitchFamily="18" charset="0"/>
                <a:ea typeface="Times New Roman" panose="02020603050405020304" pitchFamily="18" charset="0"/>
              </a:rPr>
              <a:t>Statement of research</a:t>
            </a:r>
            <a:endParaRPr lang="en-CA" sz="2800" dirty="0">
              <a:solidFill>
                <a:schemeClr val="tx1"/>
              </a:solidFill>
            </a:endParaRPr>
          </a:p>
        </p:txBody>
      </p:sp>
      <p:sp>
        <p:nvSpPr>
          <p:cNvPr id="3" name="Content Placeholder 2">
            <a:extLst>
              <a:ext uri="{FF2B5EF4-FFF2-40B4-BE49-F238E27FC236}">
                <a16:creationId xmlns:a16="http://schemas.microsoft.com/office/drawing/2014/main" id="{789660D1-F230-1A3A-DE37-5719CA70D2F8}"/>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The aim of this study is understanding and finding the distribution patterns of Ponderosa pine trees.</a:t>
            </a:r>
          </a:p>
          <a:p>
            <a:pPr>
              <a:lnSpc>
                <a:spcPct val="200000"/>
              </a:lnSpc>
            </a:pPr>
            <a:r>
              <a:rPr lang="en-US" dirty="0">
                <a:latin typeface="Times New Roman" panose="02020603050405020304" pitchFamily="18" charset="0"/>
                <a:cs typeface="Times New Roman" panose="02020603050405020304" pitchFamily="18" charset="0"/>
              </a:rPr>
              <a:t>I will provide Data set description, the intensity of the process Statistical Methods as F, G, K, L and Model (Nonstationary Poisson process)(Horrocks,2022).</a:t>
            </a:r>
          </a:p>
          <a:p>
            <a:endParaRPr lang="en-CA" dirty="0"/>
          </a:p>
        </p:txBody>
      </p:sp>
    </p:spTree>
    <p:extLst>
      <p:ext uri="{BB962C8B-B14F-4D97-AF65-F5344CB8AC3E}">
        <p14:creationId xmlns:p14="http://schemas.microsoft.com/office/powerpoint/2010/main" val="304155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5B85-14AC-3243-F273-42AAD88334A4}"/>
              </a:ext>
            </a:extLst>
          </p:cNvPr>
          <p:cNvSpPr>
            <a:spLocks noGrp="1"/>
          </p:cNvSpPr>
          <p:nvPr>
            <p:ph type="title"/>
          </p:nvPr>
        </p:nvSpPr>
        <p:spPr>
          <a:xfrm>
            <a:off x="670388" y="403040"/>
            <a:ext cx="8596668" cy="1320800"/>
          </a:xfrm>
        </p:spPr>
        <p:txBody>
          <a:bodyPr>
            <a:normAutofit fontScale="90000"/>
          </a:bodyPr>
          <a:lstStyle/>
          <a:p>
            <a:r>
              <a:rPr lang="en-CA" sz="2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Image: Ponderosa Pine Tree and the map of the Klamath National Forest</a:t>
            </a:r>
            <a:br>
              <a:rPr lang="en-CA"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lang="en-CA" dirty="0">
              <a:solidFill>
                <a:schemeClr val="tx1"/>
              </a:solidFill>
            </a:endParaRPr>
          </a:p>
        </p:txBody>
      </p:sp>
      <p:pic>
        <p:nvPicPr>
          <p:cNvPr id="4" name="Content Placeholder 3" descr="Pinus ponderosa (Ponderosa Pine)">
            <a:extLst>
              <a:ext uri="{FF2B5EF4-FFF2-40B4-BE49-F238E27FC236}">
                <a16:creationId xmlns:a16="http://schemas.microsoft.com/office/drawing/2014/main" id="{DB0F93E1-BCEB-5F89-4D9F-F71486D10AD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838324"/>
            <a:ext cx="3985779" cy="4286251"/>
          </a:xfrm>
          <a:prstGeom prst="rect">
            <a:avLst/>
          </a:prstGeom>
          <a:noFill/>
          <a:ln>
            <a:noFill/>
          </a:ln>
        </p:spPr>
      </p:pic>
      <p:pic>
        <p:nvPicPr>
          <p:cNvPr id="5" name="Picture 4">
            <a:extLst>
              <a:ext uri="{FF2B5EF4-FFF2-40B4-BE49-F238E27FC236}">
                <a16:creationId xmlns:a16="http://schemas.microsoft.com/office/drawing/2014/main" id="{16CE2B6D-2052-AD54-D57F-64FB79B5A03B}"/>
              </a:ext>
            </a:extLst>
          </p:cNvPr>
          <p:cNvPicPr>
            <a:picLocks noChangeAspect="1"/>
          </p:cNvPicPr>
          <p:nvPr/>
        </p:nvPicPr>
        <p:blipFill>
          <a:blip r:embed="rId3"/>
          <a:stretch>
            <a:fillRect/>
          </a:stretch>
        </p:blipFill>
        <p:spPr>
          <a:xfrm>
            <a:off x="5314951" y="1771650"/>
            <a:ext cx="5962649" cy="4598987"/>
          </a:xfrm>
          <a:prstGeom prst="rect">
            <a:avLst/>
          </a:prstGeom>
        </p:spPr>
      </p:pic>
    </p:spTree>
    <p:extLst>
      <p:ext uri="{BB962C8B-B14F-4D97-AF65-F5344CB8AC3E}">
        <p14:creationId xmlns:p14="http://schemas.microsoft.com/office/powerpoint/2010/main" val="384343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77B0-F197-5E8C-36FB-31B388E22D67}"/>
              </a:ext>
            </a:extLst>
          </p:cNvPr>
          <p:cNvSpPr>
            <a:spLocks noGrp="1"/>
          </p:cNvSpPr>
          <p:nvPr>
            <p:ph type="title"/>
          </p:nvPr>
        </p:nvSpPr>
        <p:spPr>
          <a:xfrm>
            <a:off x="677334" y="600723"/>
            <a:ext cx="8596668" cy="1320800"/>
          </a:xfrm>
        </p:spPr>
        <p:txBody>
          <a:bodyPr>
            <a:normAutofit/>
          </a:bodyPr>
          <a:lstStyle/>
          <a:p>
            <a:r>
              <a:rPr lang="en-CA" sz="2800" dirty="0">
                <a:solidFill>
                  <a:schemeClr val="tx1"/>
                </a:solidFill>
                <a:latin typeface="Times New Roman" panose="02020603050405020304" pitchFamily="18" charset="0"/>
                <a:cs typeface="Times New Roman" panose="02020603050405020304" pitchFamily="18" charset="0"/>
              </a:rPr>
              <a:t>Information on Data set</a:t>
            </a:r>
          </a:p>
        </p:txBody>
      </p:sp>
      <p:sp>
        <p:nvSpPr>
          <p:cNvPr id="3" name="Content Placeholder 2">
            <a:extLst>
              <a:ext uri="{FF2B5EF4-FFF2-40B4-BE49-F238E27FC236}">
                <a16:creationId xmlns:a16="http://schemas.microsoft.com/office/drawing/2014/main" id="{C657E7A2-F179-9B3A-8D8B-919B98F54D2B}"/>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Ponderosa data set</a:t>
            </a:r>
          </a:p>
          <a:p>
            <a:pPr>
              <a:lnSpc>
                <a:spcPct val="200000"/>
              </a:lnSpc>
            </a:pPr>
            <a:r>
              <a:rPr lang="en-US" dirty="0">
                <a:latin typeface="Times New Roman" panose="02020603050405020304" pitchFamily="18" charset="0"/>
                <a:cs typeface="Times New Roman" panose="02020603050405020304" pitchFamily="18" charset="0"/>
              </a:rPr>
              <a:t>Data description:</a:t>
            </a:r>
          </a:p>
          <a:p>
            <a:pPr>
              <a:lnSpc>
                <a:spcPct val="200000"/>
              </a:lnSpc>
            </a:pPr>
            <a:r>
              <a:rPr lang="en-US" dirty="0">
                <a:latin typeface="Times New Roman" panose="02020603050405020304" pitchFamily="18" charset="0"/>
                <a:cs typeface="Times New Roman" panose="02020603050405020304" pitchFamily="18" charset="0"/>
              </a:rPr>
              <a:t>locations of 108 ponderosa pine trees in a square whose physical size is 14400 square </a:t>
            </a:r>
            <a:r>
              <a:rPr lang="en-US" dirty="0" err="1">
                <a:latin typeface="Times New Roman" panose="02020603050405020304" pitchFamily="18" charset="0"/>
                <a:cs typeface="Times New Roman" panose="02020603050405020304" pitchFamily="18" charset="0"/>
              </a:rPr>
              <a:t>metres</a:t>
            </a:r>
            <a:r>
              <a:rPr lang="en-US" dirty="0">
                <a:latin typeface="Times New Roman" panose="02020603050405020304" pitchFamily="18" charset="0"/>
                <a:cs typeface="Times New Roman" panose="02020603050405020304" pitchFamily="18" charset="0"/>
              </a:rPr>
              <a:t> </a:t>
            </a:r>
          </a:p>
          <a:p>
            <a:endParaRPr lang="en-CA" dirty="0"/>
          </a:p>
        </p:txBody>
      </p:sp>
    </p:spTree>
    <p:extLst>
      <p:ext uri="{BB962C8B-B14F-4D97-AF65-F5344CB8AC3E}">
        <p14:creationId xmlns:p14="http://schemas.microsoft.com/office/powerpoint/2010/main" val="197838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2B47-CDC7-7184-6A5C-853F84C67949}"/>
              </a:ext>
            </a:extLst>
          </p:cNvPr>
          <p:cNvSpPr>
            <a:spLocks noGrp="1"/>
          </p:cNvSpPr>
          <p:nvPr>
            <p:ph type="title"/>
          </p:nvPr>
        </p:nvSpPr>
        <p:spPr/>
        <p:txBody>
          <a:bodyPr>
            <a:normAutofit/>
          </a:bodyPr>
          <a:lstStyle/>
          <a:p>
            <a:r>
              <a:rPr lang="en-CA" sz="2800" dirty="0">
                <a:solidFill>
                  <a:schemeClr val="tx1"/>
                </a:solidFill>
                <a:latin typeface="Times New Roman" panose="02020603050405020304" pitchFamily="18" charset="0"/>
                <a:cs typeface="Times New Roman" panose="02020603050405020304" pitchFamily="18" charset="0"/>
              </a:rPr>
              <a:t>Plotting data</a:t>
            </a:r>
          </a:p>
        </p:txBody>
      </p:sp>
      <p:pic>
        <p:nvPicPr>
          <p:cNvPr id="4" name="Content Placeholder 3">
            <a:extLst>
              <a:ext uri="{FF2B5EF4-FFF2-40B4-BE49-F238E27FC236}">
                <a16:creationId xmlns:a16="http://schemas.microsoft.com/office/drawing/2014/main" id="{D9531202-4AF7-08D1-CD82-B68929F59D54}"/>
              </a:ext>
            </a:extLst>
          </p:cNvPr>
          <p:cNvPicPr>
            <a:picLocks noGrp="1" noChangeAspect="1"/>
          </p:cNvPicPr>
          <p:nvPr>
            <p:ph idx="1"/>
          </p:nvPr>
        </p:nvPicPr>
        <p:blipFill>
          <a:blip r:embed="rId2"/>
          <a:stretch>
            <a:fillRect/>
          </a:stretch>
        </p:blipFill>
        <p:spPr>
          <a:xfrm>
            <a:off x="2552700" y="1690688"/>
            <a:ext cx="6991350" cy="4252912"/>
          </a:xfrm>
          <a:prstGeom prst="rect">
            <a:avLst/>
          </a:prstGeom>
        </p:spPr>
      </p:pic>
    </p:spTree>
    <p:extLst>
      <p:ext uri="{BB962C8B-B14F-4D97-AF65-F5344CB8AC3E}">
        <p14:creationId xmlns:p14="http://schemas.microsoft.com/office/powerpoint/2010/main" val="117226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0561-AA1A-5E3C-64A8-F768FFF87639}"/>
              </a:ext>
            </a:extLst>
          </p:cNvPr>
          <p:cNvSpPr>
            <a:spLocks noGrp="1"/>
          </p:cNvSpPr>
          <p:nvPr>
            <p:ph type="title"/>
          </p:nvPr>
        </p:nvSpPr>
        <p:spPr/>
        <p:txBody>
          <a:bodyPr>
            <a:normAutofit/>
          </a:bodyPr>
          <a:lstStyle/>
          <a:p>
            <a:r>
              <a:rPr lang="en-CA" sz="2800" dirty="0">
                <a:solidFill>
                  <a:schemeClr val="tx1"/>
                </a:solidFill>
                <a:latin typeface="Times New Roman" panose="02020603050405020304" pitchFamily="18" charset="0"/>
                <a:cs typeface="Times New Roman" panose="02020603050405020304" pitchFamily="18" charset="0"/>
              </a:rPr>
              <a:t>Statistical Methods and Model</a:t>
            </a:r>
          </a:p>
        </p:txBody>
      </p:sp>
      <p:sp>
        <p:nvSpPr>
          <p:cNvPr id="3" name="Content Placeholder 2">
            <a:extLst>
              <a:ext uri="{FF2B5EF4-FFF2-40B4-BE49-F238E27FC236}">
                <a16:creationId xmlns:a16="http://schemas.microsoft.com/office/drawing/2014/main" id="{E9A6A693-85C4-8DC3-055B-9316970132C3}"/>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The purpose of a statistical analysis is to learn about the true/underlying process that generated the data, and not just the particular data that you have(Horrocks,2022)</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3028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758</TotalTime>
  <Words>1453</Words>
  <Application>Microsoft Office PowerPoint</Application>
  <PresentationFormat>Widescreen</PresentationFormat>
  <Paragraphs>102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Times New Roman</vt:lpstr>
      <vt:lpstr>Trebuchet MS</vt:lpstr>
      <vt:lpstr>Wingdings 3</vt:lpstr>
      <vt:lpstr>Facet</vt:lpstr>
      <vt:lpstr>   </vt:lpstr>
      <vt:lpstr>Outline</vt:lpstr>
      <vt:lpstr>Introduction</vt:lpstr>
      <vt:lpstr>Past researches</vt:lpstr>
      <vt:lpstr>Statement of research</vt:lpstr>
      <vt:lpstr>Image: Ponderosa Pine Tree and the map of the Klamath National Forest </vt:lpstr>
      <vt:lpstr>Information on Data set</vt:lpstr>
      <vt:lpstr>Plotting data</vt:lpstr>
      <vt:lpstr>Statistical Methods and Model</vt:lpstr>
      <vt:lpstr>Results</vt:lpstr>
      <vt:lpstr>PowerPoint Presentation</vt:lpstr>
      <vt:lpstr>PowerPoint Presentation</vt:lpstr>
      <vt:lpstr>Inhomogenous Poisson Process: In most cases assuming that a point process under study is homogenous is not realistic. IPP is a generalisation of the HPP.</vt:lpstr>
      <vt:lpstr>G-test H0 is not rejected therefore it is not CSR, because the stepped line (G function for the data) falls inside the envelope, then the null hypothesis of CSR is not rejected.  </vt:lpstr>
      <vt:lpstr>Fest :looks is CSR (H0 is not rejected), because black curve is in the enveloped area.</vt:lpstr>
      <vt:lpstr>K test:The majority of black curve is in the envelope; therefore, it is not clustered. K test has a big value. Second-order properties are particularly interesting if we are keen studying clustering or competition between events.</vt:lpstr>
      <vt:lpstr>L test, H0 is not rejected (It is CSR), because black line is located in the enveloped area</vt:lpstr>
      <vt:lpstr>Ppm model The result does not show any trend.</vt:lpstr>
      <vt:lpstr>PowerPoint Presentation</vt:lpstr>
      <vt:lpstr>Parasimonious Model:The result does not show any trend</vt:lpstr>
      <vt:lpstr>PowerPoint Presentation</vt:lpstr>
      <vt:lpstr>PowerPoint Presentation</vt:lpstr>
      <vt:lpstr>Conclusion and Future Work</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Mohsen Selseleh</dc:creator>
  <cp:lastModifiedBy>Mohsen Selseleh</cp:lastModifiedBy>
  <cp:revision>39</cp:revision>
  <dcterms:created xsi:type="dcterms:W3CDTF">2022-07-28T01:56:03Z</dcterms:created>
  <dcterms:modified xsi:type="dcterms:W3CDTF">2022-07-28T14:34:56Z</dcterms:modified>
</cp:coreProperties>
</file>