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E0ACFD-066C-4B33-922A-07832EBADC09}" type="datetimeFigureOut">
              <a:rPr lang="en-CA" smtClean="0"/>
              <a:t>2022-04-25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D9EA08-35F9-4D1D-8D03-F5BD54ED3A12}" type="slidenum">
              <a:rPr lang="en-CA" smtClean="0"/>
              <a:t>‹#›</a:t>
            </a:fld>
            <a:endParaRPr lang="en-CA"/>
          </a:p>
        </p:txBody>
      </p:sp>
    </p:spTree>
    <p:extLst>
      <p:ext uri="{BB962C8B-B14F-4D97-AF65-F5344CB8AC3E}">
        <p14:creationId xmlns:p14="http://schemas.microsoft.com/office/powerpoint/2010/main" val="2456753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E0ACFD-066C-4B33-922A-07832EBADC09}" type="datetimeFigureOut">
              <a:rPr lang="en-CA" smtClean="0"/>
              <a:t>2022-04-25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D9EA08-35F9-4D1D-8D03-F5BD54ED3A12}" type="slidenum">
              <a:rPr lang="en-CA" smtClean="0"/>
              <a:t>‹#›</a:t>
            </a:fld>
            <a:endParaRPr lang="en-CA"/>
          </a:p>
        </p:txBody>
      </p:sp>
    </p:spTree>
    <p:extLst>
      <p:ext uri="{BB962C8B-B14F-4D97-AF65-F5344CB8AC3E}">
        <p14:creationId xmlns:p14="http://schemas.microsoft.com/office/powerpoint/2010/main" val="4730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E0ACFD-066C-4B33-922A-07832EBADC09}" type="datetimeFigureOut">
              <a:rPr lang="en-CA" smtClean="0"/>
              <a:t>2022-04-25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D9EA08-35F9-4D1D-8D03-F5BD54ED3A12}"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17503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E0ACFD-066C-4B33-922A-07832EBADC09}" type="datetimeFigureOut">
              <a:rPr lang="en-CA" smtClean="0"/>
              <a:t>2022-04-25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D9EA08-35F9-4D1D-8D03-F5BD54ED3A12}" type="slidenum">
              <a:rPr lang="en-CA" smtClean="0"/>
              <a:t>‹#›</a:t>
            </a:fld>
            <a:endParaRPr lang="en-CA"/>
          </a:p>
        </p:txBody>
      </p:sp>
    </p:spTree>
    <p:extLst>
      <p:ext uri="{BB962C8B-B14F-4D97-AF65-F5344CB8AC3E}">
        <p14:creationId xmlns:p14="http://schemas.microsoft.com/office/powerpoint/2010/main" val="1842481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E0ACFD-066C-4B33-922A-07832EBADC09}" type="datetimeFigureOut">
              <a:rPr lang="en-CA" smtClean="0"/>
              <a:t>2022-04-25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D9EA08-35F9-4D1D-8D03-F5BD54ED3A12}"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3101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E0ACFD-066C-4B33-922A-07832EBADC09}" type="datetimeFigureOut">
              <a:rPr lang="en-CA" smtClean="0"/>
              <a:t>2022-04-25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D9EA08-35F9-4D1D-8D03-F5BD54ED3A12}" type="slidenum">
              <a:rPr lang="en-CA" smtClean="0"/>
              <a:t>‹#›</a:t>
            </a:fld>
            <a:endParaRPr lang="en-CA"/>
          </a:p>
        </p:txBody>
      </p:sp>
    </p:spTree>
    <p:extLst>
      <p:ext uri="{BB962C8B-B14F-4D97-AF65-F5344CB8AC3E}">
        <p14:creationId xmlns:p14="http://schemas.microsoft.com/office/powerpoint/2010/main" val="410519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E0ACFD-066C-4B33-922A-07832EBADC09}" type="datetimeFigureOut">
              <a:rPr lang="en-CA" smtClean="0"/>
              <a:t>2022-04-25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D9EA08-35F9-4D1D-8D03-F5BD54ED3A12}" type="slidenum">
              <a:rPr lang="en-CA" smtClean="0"/>
              <a:t>‹#›</a:t>
            </a:fld>
            <a:endParaRPr lang="en-CA"/>
          </a:p>
        </p:txBody>
      </p:sp>
    </p:spTree>
    <p:extLst>
      <p:ext uri="{BB962C8B-B14F-4D97-AF65-F5344CB8AC3E}">
        <p14:creationId xmlns:p14="http://schemas.microsoft.com/office/powerpoint/2010/main" val="700731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E0ACFD-066C-4B33-922A-07832EBADC09}" type="datetimeFigureOut">
              <a:rPr lang="en-CA" smtClean="0"/>
              <a:t>2022-04-25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D9EA08-35F9-4D1D-8D03-F5BD54ED3A12}" type="slidenum">
              <a:rPr lang="en-CA" smtClean="0"/>
              <a:t>‹#›</a:t>
            </a:fld>
            <a:endParaRPr lang="en-CA"/>
          </a:p>
        </p:txBody>
      </p:sp>
    </p:spTree>
    <p:extLst>
      <p:ext uri="{BB962C8B-B14F-4D97-AF65-F5344CB8AC3E}">
        <p14:creationId xmlns:p14="http://schemas.microsoft.com/office/powerpoint/2010/main" val="3268001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E0ACFD-066C-4B33-922A-07832EBADC09}" type="datetimeFigureOut">
              <a:rPr lang="en-CA" smtClean="0"/>
              <a:t>2022-04-25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D9EA08-35F9-4D1D-8D03-F5BD54ED3A12}" type="slidenum">
              <a:rPr lang="en-CA" smtClean="0"/>
              <a:t>‹#›</a:t>
            </a:fld>
            <a:endParaRPr lang="en-CA"/>
          </a:p>
        </p:txBody>
      </p:sp>
    </p:spTree>
    <p:extLst>
      <p:ext uri="{BB962C8B-B14F-4D97-AF65-F5344CB8AC3E}">
        <p14:creationId xmlns:p14="http://schemas.microsoft.com/office/powerpoint/2010/main" val="775854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E0ACFD-066C-4B33-922A-07832EBADC09}" type="datetimeFigureOut">
              <a:rPr lang="en-CA" smtClean="0"/>
              <a:t>2022-04-25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D9EA08-35F9-4D1D-8D03-F5BD54ED3A12}" type="slidenum">
              <a:rPr lang="en-CA" smtClean="0"/>
              <a:t>‹#›</a:t>
            </a:fld>
            <a:endParaRPr lang="en-CA"/>
          </a:p>
        </p:txBody>
      </p:sp>
    </p:spTree>
    <p:extLst>
      <p:ext uri="{BB962C8B-B14F-4D97-AF65-F5344CB8AC3E}">
        <p14:creationId xmlns:p14="http://schemas.microsoft.com/office/powerpoint/2010/main" val="3627312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E0ACFD-066C-4B33-922A-07832EBADC09}" type="datetimeFigureOut">
              <a:rPr lang="en-CA" smtClean="0"/>
              <a:t>2022-04-25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3D9EA08-35F9-4D1D-8D03-F5BD54ED3A12}" type="slidenum">
              <a:rPr lang="en-CA" smtClean="0"/>
              <a:t>‹#›</a:t>
            </a:fld>
            <a:endParaRPr lang="en-CA"/>
          </a:p>
        </p:txBody>
      </p:sp>
    </p:spTree>
    <p:extLst>
      <p:ext uri="{BB962C8B-B14F-4D97-AF65-F5344CB8AC3E}">
        <p14:creationId xmlns:p14="http://schemas.microsoft.com/office/powerpoint/2010/main" val="639770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E0ACFD-066C-4B33-922A-07832EBADC09}" type="datetimeFigureOut">
              <a:rPr lang="en-CA" smtClean="0"/>
              <a:t>2022-04-25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3D9EA08-35F9-4D1D-8D03-F5BD54ED3A12}" type="slidenum">
              <a:rPr lang="en-CA" smtClean="0"/>
              <a:t>‹#›</a:t>
            </a:fld>
            <a:endParaRPr lang="en-CA"/>
          </a:p>
        </p:txBody>
      </p:sp>
    </p:spTree>
    <p:extLst>
      <p:ext uri="{BB962C8B-B14F-4D97-AF65-F5344CB8AC3E}">
        <p14:creationId xmlns:p14="http://schemas.microsoft.com/office/powerpoint/2010/main" val="2901404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E0ACFD-066C-4B33-922A-07832EBADC09}" type="datetimeFigureOut">
              <a:rPr lang="en-CA" smtClean="0"/>
              <a:t>2022-04-25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3D9EA08-35F9-4D1D-8D03-F5BD54ED3A12}" type="slidenum">
              <a:rPr lang="en-CA" smtClean="0"/>
              <a:t>‹#›</a:t>
            </a:fld>
            <a:endParaRPr lang="en-CA"/>
          </a:p>
        </p:txBody>
      </p:sp>
    </p:spTree>
    <p:extLst>
      <p:ext uri="{BB962C8B-B14F-4D97-AF65-F5344CB8AC3E}">
        <p14:creationId xmlns:p14="http://schemas.microsoft.com/office/powerpoint/2010/main" val="2456804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E0ACFD-066C-4B33-922A-07832EBADC09}" type="datetimeFigureOut">
              <a:rPr lang="en-CA" smtClean="0"/>
              <a:t>2022-04-25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3D9EA08-35F9-4D1D-8D03-F5BD54ED3A12}" type="slidenum">
              <a:rPr lang="en-CA" smtClean="0"/>
              <a:t>‹#›</a:t>
            </a:fld>
            <a:endParaRPr lang="en-CA"/>
          </a:p>
        </p:txBody>
      </p:sp>
    </p:spTree>
    <p:extLst>
      <p:ext uri="{BB962C8B-B14F-4D97-AF65-F5344CB8AC3E}">
        <p14:creationId xmlns:p14="http://schemas.microsoft.com/office/powerpoint/2010/main" val="287058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E0ACFD-066C-4B33-922A-07832EBADC09}" type="datetimeFigureOut">
              <a:rPr lang="en-CA" smtClean="0"/>
              <a:t>2022-04-25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3D9EA08-35F9-4D1D-8D03-F5BD54ED3A12}" type="slidenum">
              <a:rPr lang="en-CA" smtClean="0"/>
              <a:t>‹#›</a:t>
            </a:fld>
            <a:endParaRPr lang="en-CA"/>
          </a:p>
        </p:txBody>
      </p:sp>
    </p:spTree>
    <p:extLst>
      <p:ext uri="{BB962C8B-B14F-4D97-AF65-F5344CB8AC3E}">
        <p14:creationId xmlns:p14="http://schemas.microsoft.com/office/powerpoint/2010/main" val="2267431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E0ACFD-066C-4B33-922A-07832EBADC09}" type="datetimeFigureOut">
              <a:rPr lang="en-CA" smtClean="0"/>
              <a:t>2022-04-25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3D9EA08-35F9-4D1D-8D03-F5BD54ED3A12}" type="slidenum">
              <a:rPr lang="en-CA" smtClean="0"/>
              <a:t>‹#›</a:t>
            </a:fld>
            <a:endParaRPr lang="en-CA"/>
          </a:p>
        </p:txBody>
      </p:sp>
    </p:spTree>
    <p:extLst>
      <p:ext uri="{BB962C8B-B14F-4D97-AF65-F5344CB8AC3E}">
        <p14:creationId xmlns:p14="http://schemas.microsoft.com/office/powerpoint/2010/main" val="632003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E0ACFD-066C-4B33-922A-07832EBADC09}" type="datetimeFigureOut">
              <a:rPr lang="en-CA" smtClean="0"/>
              <a:t>2022-04-25</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3D9EA08-35F9-4D1D-8D03-F5BD54ED3A12}" type="slidenum">
              <a:rPr lang="en-CA" smtClean="0"/>
              <a:t>‹#›</a:t>
            </a:fld>
            <a:endParaRPr lang="en-CA"/>
          </a:p>
        </p:txBody>
      </p:sp>
    </p:spTree>
    <p:extLst>
      <p:ext uri="{BB962C8B-B14F-4D97-AF65-F5344CB8AC3E}">
        <p14:creationId xmlns:p14="http://schemas.microsoft.com/office/powerpoint/2010/main" val="1612556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datasets/kaushiksuresh147/bitcoin-tweet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0FD4-E915-44DE-8CB8-B142027ECAA9}"/>
              </a:ext>
            </a:extLst>
          </p:cNvPr>
          <p:cNvSpPr>
            <a:spLocks noGrp="1"/>
          </p:cNvSpPr>
          <p:nvPr>
            <p:ph type="ctrTitle"/>
          </p:nvPr>
        </p:nvSpPr>
        <p:spPr/>
        <p:txBody>
          <a:bodyPr/>
          <a:lstStyle/>
          <a:p>
            <a:pPr algn="ctr"/>
            <a:r>
              <a:rPr lang="en-CA" sz="1800" b="1" dirty="0">
                <a:solidFill>
                  <a:schemeClr val="accent2"/>
                </a:solidFill>
                <a:effectLst/>
                <a:latin typeface="Times New Roman" panose="02020603050405020304" pitchFamily="18" charset="0"/>
                <a:ea typeface="Calibri" panose="020F0502020204030204" pitchFamily="34" charset="0"/>
                <a:cs typeface="Arial" panose="020B0604020202020204" pitchFamily="34" charset="0"/>
              </a:rPr>
              <a:t>The predictive power of public Twitter sentiment for Bitcoin prices using Python</a:t>
            </a:r>
            <a:br>
              <a:rPr lang="en-CA"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br>
            <a:endParaRPr lang="en-CA" dirty="0">
              <a:solidFill>
                <a:schemeClr val="accent2"/>
              </a:solidFill>
            </a:endParaRPr>
          </a:p>
        </p:txBody>
      </p:sp>
      <p:sp>
        <p:nvSpPr>
          <p:cNvPr id="3" name="Subtitle 2">
            <a:extLst>
              <a:ext uri="{FF2B5EF4-FFF2-40B4-BE49-F238E27FC236}">
                <a16:creationId xmlns:a16="http://schemas.microsoft.com/office/drawing/2014/main" id="{5C3E7988-B83B-4DED-B304-9481687412C6}"/>
              </a:ext>
            </a:extLst>
          </p:cNvPr>
          <p:cNvSpPr>
            <a:spLocks noGrp="1"/>
          </p:cNvSpPr>
          <p:nvPr>
            <p:ph type="subTitle" idx="1"/>
          </p:nvPr>
        </p:nvSpPr>
        <p:spPr/>
        <p:txBody>
          <a:bodyPr>
            <a:normAutofit lnSpcReduction="10000"/>
          </a:bodyPr>
          <a:lstStyle/>
          <a:p>
            <a:pPr algn="l"/>
            <a:r>
              <a:rPr lang="en-CA" dirty="0"/>
              <a:t>Student:</a:t>
            </a:r>
          </a:p>
          <a:p>
            <a:pPr algn="l"/>
            <a:r>
              <a:rPr lang="en-CA" dirty="0"/>
              <a:t>Mohsen Selseleh</a:t>
            </a:r>
          </a:p>
          <a:p>
            <a:pPr algn="l"/>
            <a:r>
              <a:rPr lang="en-CA" dirty="0"/>
              <a:t>Winter 2022</a:t>
            </a:r>
          </a:p>
        </p:txBody>
      </p:sp>
    </p:spTree>
    <p:extLst>
      <p:ext uri="{BB962C8B-B14F-4D97-AF65-F5344CB8AC3E}">
        <p14:creationId xmlns:p14="http://schemas.microsoft.com/office/powerpoint/2010/main" val="1340826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3FC59-AAB1-4786-8BF6-687D94F5ED7C}"/>
              </a:ext>
            </a:extLst>
          </p:cNvPr>
          <p:cNvSpPr>
            <a:spLocks noGrp="1"/>
          </p:cNvSpPr>
          <p:nvPr>
            <p:ph type="title"/>
          </p:nvPr>
        </p:nvSpPr>
        <p:spPr/>
        <p:txBody>
          <a:bodyPr/>
          <a:lstStyle/>
          <a:p>
            <a:r>
              <a:rPr lang="en-CA" dirty="0"/>
              <a:t>Dataset</a:t>
            </a:r>
          </a:p>
        </p:txBody>
      </p:sp>
      <p:sp>
        <p:nvSpPr>
          <p:cNvPr id="3" name="Content Placeholder 2">
            <a:extLst>
              <a:ext uri="{FF2B5EF4-FFF2-40B4-BE49-F238E27FC236}">
                <a16:creationId xmlns:a16="http://schemas.microsoft.com/office/drawing/2014/main" id="{264EDE00-764E-4C0B-B231-408F982E4BF1}"/>
              </a:ext>
            </a:extLst>
          </p:cNvPr>
          <p:cNvSpPr>
            <a:spLocks noGrp="1"/>
          </p:cNvSpPr>
          <p:nvPr>
            <p:ph idx="1"/>
          </p:nvPr>
        </p:nvSpPr>
        <p:spPr/>
        <p:txBody>
          <a:bodyPr/>
          <a:lstStyle/>
          <a:p>
            <a:pPr algn="just">
              <a:lnSpc>
                <a:spcPct val="200000"/>
              </a:lnSpc>
              <a:spcAft>
                <a:spcPts val="800"/>
              </a:spcAft>
            </a:pPr>
            <a:r>
              <a:rPr lang="en-CA" sz="1800" dirty="0">
                <a:effectLst/>
                <a:latin typeface="Times New Roman" panose="02020603050405020304" pitchFamily="18" charset="0"/>
                <a:ea typeface="Calibri" panose="020F0502020204030204" pitchFamily="34" charset="0"/>
                <a:cs typeface="Arial" panose="020B0604020202020204" pitchFamily="34" charset="0"/>
              </a:rPr>
              <a:t>Dataset that is used in this study are about bitcoin tweets which is collected from Kaggle.com. It has 1048576 rows and 13 </a:t>
            </a:r>
            <a:r>
              <a:rPr lang="en-CA" sz="1800" dirty="0" err="1">
                <a:effectLst/>
                <a:latin typeface="Times New Roman" panose="02020603050405020304" pitchFamily="18" charset="0"/>
                <a:ea typeface="Calibri" panose="020F0502020204030204" pitchFamily="34" charset="0"/>
                <a:cs typeface="Arial" panose="020B0604020202020204" pitchFamily="34" charset="0"/>
              </a:rPr>
              <a:t>columns.Variables</a:t>
            </a:r>
            <a:r>
              <a:rPr lang="en-CA" sz="1800" dirty="0">
                <a:effectLst/>
                <a:latin typeface="Times New Roman" panose="02020603050405020304" pitchFamily="18" charset="0"/>
                <a:ea typeface="Calibri" panose="020F0502020204030204" pitchFamily="34" charset="0"/>
                <a:cs typeface="Arial" panose="020B0604020202020204" pitchFamily="34" charset="0"/>
              </a:rPr>
              <a:t> were :</a:t>
            </a:r>
            <a:r>
              <a:rPr lang="en-CA" sz="1800" dirty="0" err="1">
                <a:effectLst/>
                <a:latin typeface="Times New Roman" panose="02020603050405020304" pitchFamily="18" charset="0"/>
                <a:ea typeface="Calibri" panose="020F0502020204030204" pitchFamily="34" charset="0"/>
                <a:cs typeface="Arial" panose="020B0604020202020204" pitchFamily="34" charset="0"/>
              </a:rPr>
              <a:t>user_description</a:t>
            </a:r>
            <a:r>
              <a:rPr lang="en-CA" sz="1800" dirty="0">
                <a:effectLst/>
                <a:latin typeface="Times New Roman" panose="02020603050405020304" pitchFamily="18" charset="0"/>
                <a:ea typeface="Calibri" panose="020F0502020204030204" pitchFamily="34" charset="0"/>
                <a:cs typeface="Arial" panose="020B0604020202020204" pitchFamily="34" charset="0"/>
              </a:rPr>
              <a:t>, user_created,user_folowers,user_friends,user_favorites,user_verified,date,text,hashtags,source,is-retweet.</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CA" sz="1800" u="none" strike="noStrike"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hlinkClick r:id="rId2"/>
              </a:rPr>
              <a:t>https://www.kaggle.com/datasets/kaushiksuresh147/bitcoin-tweets</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endParaRPr lang="en-CA" dirty="0"/>
          </a:p>
        </p:txBody>
      </p:sp>
    </p:spTree>
    <p:extLst>
      <p:ext uri="{BB962C8B-B14F-4D97-AF65-F5344CB8AC3E}">
        <p14:creationId xmlns:p14="http://schemas.microsoft.com/office/powerpoint/2010/main" val="681454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B3D7-4A69-46DE-80B5-E6B64FCFF9CD}"/>
              </a:ext>
            </a:extLst>
          </p:cNvPr>
          <p:cNvSpPr>
            <a:spLocks noGrp="1"/>
          </p:cNvSpPr>
          <p:nvPr>
            <p:ph type="title"/>
          </p:nvPr>
        </p:nvSpPr>
        <p:spPr/>
        <p:txBody>
          <a:bodyPr/>
          <a:lstStyle/>
          <a:p>
            <a:r>
              <a:rPr lang="en-CA" sz="18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Result</a:t>
            </a:r>
            <a:br>
              <a:rPr lang="en-CA" sz="1800" dirty="0">
                <a:effectLst/>
                <a:latin typeface="Calibri" panose="020F0502020204030204" pitchFamily="34" charset="0"/>
                <a:ea typeface="Calibri" panose="020F0502020204030204" pitchFamily="34" charset="0"/>
                <a:cs typeface="Arial" panose="020B0604020202020204" pitchFamily="34" charset="0"/>
              </a:rPr>
            </a:br>
            <a:endParaRPr lang="en-CA" dirty="0"/>
          </a:p>
        </p:txBody>
      </p:sp>
      <p:sp>
        <p:nvSpPr>
          <p:cNvPr id="4" name="Rectangle 1">
            <a:extLst>
              <a:ext uri="{FF2B5EF4-FFF2-40B4-BE49-F238E27FC236}">
                <a16:creationId xmlns:a16="http://schemas.microsoft.com/office/drawing/2014/main" id="{5A9A5161-3F3B-4EC9-B18A-FAEF19E03F7B}"/>
              </a:ext>
            </a:extLst>
          </p:cNvPr>
          <p:cNvSpPr>
            <a:spLocks noGrp="1" noChangeArrowheads="1"/>
          </p:cNvSpPr>
          <p:nvPr>
            <p:ph idx="1"/>
          </p:nvPr>
        </p:nvSpPr>
        <p:spPr bwMode="auto">
          <a:xfrm>
            <a:off x="838200" y="3878183"/>
            <a:ext cx="105509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Positive 11288 </a:t>
            </a:r>
          </a:p>
        </p:txBody>
      </p:sp>
    </p:spTree>
    <p:extLst>
      <p:ext uri="{BB962C8B-B14F-4D97-AF65-F5344CB8AC3E}">
        <p14:creationId xmlns:p14="http://schemas.microsoft.com/office/powerpoint/2010/main" val="3283595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C263-82FC-47CF-8E51-3BD71151C5F7}"/>
              </a:ext>
            </a:extLst>
          </p:cNvPr>
          <p:cNvSpPr>
            <a:spLocks noGrp="1"/>
          </p:cNvSpPr>
          <p:nvPr>
            <p:ph type="title"/>
          </p:nvPr>
        </p:nvSpPr>
        <p:spPr/>
        <p:txBody>
          <a:bodyPr/>
          <a:lstStyle/>
          <a:p>
            <a:r>
              <a:rPr lang="en-CA" dirty="0"/>
              <a:t>Result</a:t>
            </a:r>
          </a:p>
        </p:txBody>
      </p:sp>
      <p:sp>
        <p:nvSpPr>
          <p:cNvPr id="3" name="Content Placeholder 2">
            <a:extLst>
              <a:ext uri="{FF2B5EF4-FFF2-40B4-BE49-F238E27FC236}">
                <a16:creationId xmlns:a16="http://schemas.microsoft.com/office/drawing/2014/main" id="{A2664DD3-5A64-4517-A0C1-1E93601EFC10}"/>
              </a:ext>
            </a:extLst>
          </p:cNvPr>
          <p:cNvSpPr>
            <a:spLocks noGrp="1"/>
          </p:cNvSpPr>
          <p:nvPr>
            <p:ph idx="1"/>
          </p:nvPr>
        </p:nvSpPr>
        <p:spPr/>
        <p:txBody>
          <a:bodyPr/>
          <a:lstStyle/>
          <a:p>
            <a:r>
              <a:rPr kumimoji="0" lang="en-US" altLang="en-US" sz="2800" b="0" i="0" u="none" strike="noStrike" cap="none" normalizeH="0" baseline="0" dirty="0">
                <a:ln>
                  <a:noFill/>
                </a:ln>
                <a:solidFill>
                  <a:schemeClr val="tx1"/>
                </a:solidFill>
                <a:effectLst/>
                <a:latin typeface="Arial Unicode MS"/>
              </a:rPr>
              <a:t>Positive 11288 </a:t>
            </a:r>
          </a:p>
          <a:p>
            <a:r>
              <a:rPr kumimoji="0" lang="en-US" altLang="en-US" sz="2800" b="0" i="0" u="none" strike="noStrike" cap="none" normalizeH="0" baseline="0" dirty="0">
                <a:ln>
                  <a:noFill/>
                </a:ln>
                <a:solidFill>
                  <a:schemeClr val="tx1"/>
                </a:solidFill>
                <a:effectLst/>
                <a:latin typeface="Arial Unicode MS"/>
              </a:rPr>
              <a:t>Neutral 9821 </a:t>
            </a:r>
          </a:p>
          <a:p>
            <a:r>
              <a:rPr kumimoji="0" lang="en-US" altLang="en-US" sz="2800" b="0" i="0" u="none" strike="noStrike" cap="none" normalizeH="0" baseline="0" dirty="0">
                <a:ln>
                  <a:noFill/>
                </a:ln>
                <a:solidFill>
                  <a:schemeClr val="tx1"/>
                </a:solidFill>
                <a:effectLst/>
                <a:latin typeface="Arial Unicode MS"/>
              </a:rPr>
              <a:t>Negative 3892</a:t>
            </a:r>
            <a:r>
              <a:rPr kumimoji="0" lang="en-US" altLang="en-US" sz="20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a:p>
            <a:endParaRPr kumimoji="0" lang="en-US" altLang="en-US" sz="2800" b="0" i="0" u="none" strike="noStrike" cap="none" normalizeH="0" baseline="0" dirty="0">
              <a:ln>
                <a:noFill/>
              </a:ln>
              <a:solidFill>
                <a:schemeClr val="tx1"/>
              </a:solidFill>
              <a:effectLst/>
              <a:latin typeface="Arial Unicode MS"/>
            </a:endParaRPr>
          </a:p>
          <a:p>
            <a:endParaRPr kumimoji="0" lang="en-US" altLang="en-US" sz="2800" b="0" i="0" u="none" strike="noStrike" cap="none" normalizeH="0" baseline="0" dirty="0">
              <a:ln>
                <a:noFill/>
              </a:ln>
              <a:solidFill>
                <a:schemeClr val="tx1"/>
              </a:solidFill>
              <a:effectLst/>
              <a:latin typeface="Arial Unicode MS"/>
            </a:endParaRPr>
          </a:p>
          <a:p>
            <a:endParaRPr lang="en-CA" dirty="0"/>
          </a:p>
        </p:txBody>
      </p:sp>
    </p:spTree>
    <p:extLst>
      <p:ext uri="{BB962C8B-B14F-4D97-AF65-F5344CB8AC3E}">
        <p14:creationId xmlns:p14="http://schemas.microsoft.com/office/powerpoint/2010/main" val="2868791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49F79-5E13-42F7-835B-CEFEBCDF4A62}"/>
              </a:ext>
            </a:extLst>
          </p:cNvPr>
          <p:cNvSpPr>
            <a:spLocks noGrp="1"/>
          </p:cNvSpPr>
          <p:nvPr>
            <p:ph type="title"/>
          </p:nvPr>
        </p:nvSpPr>
        <p:spPr/>
        <p:txBody>
          <a:bodyPr/>
          <a:lstStyle/>
          <a:p>
            <a:endParaRPr lang="en-CA"/>
          </a:p>
        </p:txBody>
      </p:sp>
      <p:graphicFrame>
        <p:nvGraphicFramePr>
          <p:cNvPr id="4" name="Content Placeholder 3">
            <a:extLst>
              <a:ext uri="{FF2B5EF4-FFF2-40B4-BE49-F238E27FC236}">
                <a16:creationId xmlns:a16="http://schemas.microsoft.com/office/drawing/2014/main" id="{DD2A3DBE-A36B-4A71-90F6-F708E6E469D6}"/>
              </a:ext>
            </a:extLst>
          </p:cNvPr>
          <p:cNvGraphicFramePr>
            <a:graphicFrameLocks noGrp="1"/>
          </p:cNvGraphicFramePr>
          <p:nvPr>
            <p:ph idx="1"/>
          </p:nvPr>
        </p:nvGraphicFramePr>
        <p:xfrm>
          <a:off x="3127375" y="3086734"/>
          <a:ext cx="5937250" cy="1828165"/>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1591743333"/>
                    </a:ext>
                  </a:extLst>
                </a:gridCol>
                <a:gridCol w="2968625">
                  <a:extLst>
                    <a:ext uri="{9D8B030D-6E8A-4147-A177-3AD203B41FA5}">
                      <a16:colId xmlns:a16="http://schemas.microsoft.com/office/drawing/2014/main" val="2938943119"/>
                    </a:ext>
                  </a:extLst>
                </a:gridCol>
              </a:tblGrid>
              <a:tr h="0">
                <a:tc>
                  <a:txBody>
                    <a:bodyPr/>
                    <a:lstStyle/>
                    <a:p>
                      <a:pPr algn="just">
                        <a:lnSpc>
                          <a:spcPct val="200000"/>
                        </a:lnSpc>
                        <a:spcAft>
                          <a:spcPts val="800"/>
                        </a:spcAft>
                      </a:pPr>
                      <a:r>
                        <a:rPr lang="en-CA" sz="1400">
                          <a:effectLst/>
                        </a:rPr>
                        <a:t>ML model</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200000"/>
                        </a:lnSpc>
                        <a:spcAft>
                          <a:spcPts val="800"/>
                        </a:spcAft>
                      </a:pPr>
                      <a:r>
                        <a:rPr lang="en-CA" sz="1400">
                          <a:effectLst/>
                        </a:rPr>
                        <a:t>Accuracy</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73418408"/>
                  </a:ext>
                </a:extLst>
              </a:tr>
              <a:tr h="0">
                <a:tc>
                  <a:txBody>
                    <a:bodyPr/>
                    <a:lstStyle/>
                    <a:p>
                      <a:pPr algn="just">
                        <a:lnSpc>
                          <a:spcPct val="200000"/>
                        </a:lnSpc>
                        <a:spcAft>
                          <a:spcPts val="800"/>
                        </a:spcAft>
                      </a:pPr>
                      <a:r>
                        <a:rPr lang="en-CA" sz="1400" dirty="0">
                          <a:effectLst/>
                        </a:rPr>
                        <a:t>RF</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200000"/>
                        </a:lnSpc>
                        <a:spcAft>
                          <a:spcPts val="800"/>
                        </a:spcAft>
                      </a:pPr>
                      <a:r>
                        <a:rPr lang="en-CA" sz="1400">
                          <a:effectLst/>
                        </a:rPr>
                        <a:t>0.84</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83895635"/>
                  </a:ext>
                </a:extLst>
              </a:tr>
              <a:tr h="0">
                <a:tc>
                  <a:txBody>
                    <a:bodyPr/>
                    <a:lstStyle/>
                    <a:p>
                      <a:pPr algn="just">
                        <a:lnSpc>
                          <a:spcPct val="200000"/>
                        </a:lnSpc>
                        <a:spcAft>
                          <a:spcPts val="800"/>
                        </a:spcAft>
                      </a:pPr>
                      <a:r>
                        <a:rPr lang="en-CA" sz="1400">
                          <a:effectLst/>
                        </a:rPr>
                        <a:t>SVM</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200000"/>
                        </a:lnSpc>
                        <a:spcAft>
                          <a:spcPts val="800"/>
                        </a:spcAft>
                      </a:pPr>
                      <a:r>
                        <a:rPr lang="en-CA" sz="1400">
                          <a:effectLst/>
                        </a:rPr>
                        <a:t>.86</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79521135"/>
                  </a:ext>
                </a:extLst>
              </a:tr>
              <a:tr h="0">
                <a:tc>
                  <a:txBody>
                    <a:bodyPr/>
                    <a:lstStyle/>
                    <a:p>
                      <a:pPr algn="just">
                        <a:lnSpc>
                          <a:spcPct val="200000"/>
                        </a:lnSpc>
                        <a:spcAft>
                          <a:spcPts val="800"/>
                        </a:spcAft>
                      </a:pPr>
                      <a:r>
                        <a:rPr lang="en-CA" sz="1400">
                          <a:effectLst/>
                        </a:rPr>
                        <a:t>LR</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200000"/>
                        </a:lnSpc>
                        <a:spcAft>
                          <a:spcPts val="800"/>
                        </a:spcAft>
                      </a:pPr>
                      <a:r>
                        <a:rPr lang="en-CA" sz="1400">
                          <a:effectLst/>
                        </a:rPr>
                        <a:t>.85</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41207651"/>
                  </a:ext>
                </a:extLst>
              </a:tr>
              <a:tr h="0">
                <a:tc>
                  <a:txBody>
                    <a:bodyPr/>
                    <a:lstStyle/>
                    <a:p>
                      <a:pPr algn="just">
                        <a:lnSpc>
                          <a:spcPct val="200000"/>
                        </a:lnSpc>
                        <a:spcAft>
                          <a:spcPts val="800"/>
                        </a:spcAft>
                      </a:pPr>
                      <a:r>
                        <a:rPr lang="en-CA" sz="1400">
                          <a:effectLst/>
                        </a:rPr>
                        <a:t>NN</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200000"/>
                        </a:lnSpc>
                        <a:spcAft>
                          <a:spcPts val="800"/>
                        </a:spcAft>
                      </a:pPr>
                      <a:r>
                        <a:rPr lang="en-CA" sz="1400" dirty="0">
                          <a:effectLst/>
                        </a:rPr>
                        <a:t>.76</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52347687"/>
                  </a:ext>
                </a:extLst>
              </a:tr>
            </a:tbl>
          </a:graphicData>
        </a:graphic>
      </p:graphicFrame>
    </p:spTree>
    <p:extLst>
      <p:ext uri="{BB962C8B-B14F-4D97-AF65-F5344CB8AC3E}">
        <p14:creationId xmlns:p14="http://schemas.microsoft.com/office/powerpoint/2010/main" val="2283074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7DFD9-821C-42E6-9D54-6F9ABF838314}"/>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AB4642D6-4282-4B04-8316-4278E1FE9446}"/>
              </a:ext>
            </a:extLst>
          </p:cNvPr>
          <p:cNvSpPr>
            <a:spLocks noGrp="1"/>
          </p:cNvSpPr>
          <p:nvPr>
            <p:ph idx="1"/>
          </p:nvPr>
        </p:nvSpPr>
        <p:spPr/>
        <p:txBody>
          <a:bodyPr/>
          <a:lstStyle/>
          <a:p>
            <a:pPr algn="just">
              <a:lnSpc>
                <a:spcPct val="200000"/>
              </a:lnSpc>
            </a:pPr>
            <a:r>
              <a:rPr lang="en-CA" sz="1800" dirty="0">
                <a:effectLst/>
                <a:latin typeface="Times New Roman" panose="02020603050405020304" pitchFamily="18" charset="0"/>
                <a:ea typeface="Calibri" panose="020F0502020204030204" pitchFamily="34" charset="0"/>
                <a:cs typeface="Arial" panose="020B0604020202020204" pitchFamily="34" charset="0"/>
              </a:rPr>
              <a:t>I calculated confusion matrix for all models. As you could see at below ,all models have great accuracy.</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200000"/>
              </a:lnSpc>
            </a:pPr>
            <a:r>
              <a:rPr lang="en-CA" sz="1800" dirty="0">
                <a:effectLst/>
                <a:latin typeface="Times New Roman" panose="02020603050405020304" pitchFamily="18" charset="0"/>
                <a:ea typeface="Calibri" panose="020F0502020204030204" pitchFamily="34" charset="0"/>
                <a:cs typeface="Arial" panose="020B0604020202020204" pitchFamily="34" charset="0"/>
              </a:rPr>
              <a:t>For future works, I suggest that richer linguistic analysis, for example, parsing, semantic analysis, and topic modeling with CNN and RNN algorithms to find better results for twitter sentiment analysis.</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endParaRPr lang="en-CA" dirty="0"/>
          </a:p>
        </p:txBody>
      </p:sp>
    </p:spTree>
    <p:extLst>
      <p:ext uri="{BB962C8B-B14F-4D97-AF65-F5344CB8AC3E}">
        <p14:creationId xmlns:p14="http://schemas.microsoft.com/office/powerpoint/2010/main" val="3604963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F93BB-B57A-43C6-BDDD-7A8A658BD134}"/>
              </a:ext>
            </a:extLst>
          </p:cNvPr>
          <p:cNvSpPr>
            <a:spLocks noGrp="1"/>
          </p:cNvSpPr>
          <p:nvPr>
            <p:ph type="title"/>
          </p:nvPr>
        </p:nvSpPr>
        <p:spPr/>
        <p:txBody>
          <a:bodyPr/>
          <a:lstStyle/>
          <a:p>
            <a:r>
              <a:rPr lang="en-CA" sz="1800" b="1" dirty="0">
                <a:effectLst/>
                <a:latin typeface="Times New Roman" panose="02020603050405020304" pitchFamily="18" charset="0"/>
                <a:ea typeface="Calibri" panose="020F0502020204030204" pitchFamily="34" charset="0"/>
                <a:cs typeface="Arial" panose="020B0604020202020204" pitchFamily="34" charset="0"/>
              </a:rPr>
              <a:t>Introduction</a:t>
            </a:r>
            <a:br>
              <a:rPr lang="en-CA" sz="1800" dirty="0">
                <a:effectLst/>
                <a:latin typeface="Calibri" panose="020F0502020204030204" pitchFamily="34" charset="0"/>
                <a:ea typeface="Calibri" panose="020F0502020204030204" pitchFamily="34" charset="0"/>
                <a:cs typeface="Arial" panose="020B0604020202020204" pitchFamily="34" charset="0"/>
              </a:rPr>
            </a:br>
            <a:endParaRPr lang="en-CA" dirty="0"/>
          </a:p>
        </p:txBody>
      </p:sp>
      <p:sp>
        <p:nvSpPr>
          <p:cNvPr id="3" name="Content Placeholder 2">
            <a:extLst>
              <a:ext uri="{FF2B5EF4-FFF2-40B4-BE49-F238E27FC236}">
                <a16:creationId xmlns:a16="http://schemas.microsoft.com/office/drawing/2014/main" id="{2DA515F8-CE00-4B87-BE0C-62C018B64936}"/>
              </a:ext>
            </a:extLst>
          </p:cNvPr>
          <p:cNvSpPr>
            <a:spLocks noGrp="1"/>
          </p:cNvSpPr>
          <p:nvPr>
            <p:ph idx="1"/>
          </p:nvPr>
        </p:nvSpPr>
        <p:spPr/>
        <p:txBody>
          <a:bodyPr>
            <a:normAutofit fontScale="92500" lnSpcReduction="20000"/>
          </a:bodyPr>
          <a:lstStyle/>
          <a:p>
            <a:pPr algn="just">
              <a:lnSpc>
                <a:spcPct val="200000"/>
              </a:lnSpc>
            </a:pPr>
            <a:r>
              <a:rPr lang="en-CA" sz="1800" dirty="0">
                <a:effectLst/>
                <a:latin typeface="Times New Roman" panose="02020603050405020304" pitchFamily="18" charset="0"/>
                <a:ea typeface="Calibri" panose="020F0502020204030204" pitchFamily="34" charset="0"/>
              </a:rPr>
              <a:t>The machine learning algorithms has shown many great results in a wide variety of fields. Natural language processing is one of them, and it is one of those fields where machine learning has been able to show artificial intelligence achieving some important results for a lot of complicated tasks. Sentiment analysis or opinion mining is one of the major tasks of NLP (Natural Language Processing). In this paper, I aim to tackle the problem of sentiment polarity categorization, which is one of the fundamental problems of sentiment analysis. A general process for sentiment polarity categorization is proposed with detailed process descriptions. </a:t>
            </a:r>
            <a:endParaRPr lang="en-CA" dirty="0"/>
          </a:p>
        </p:txBody>
      </p:sp>
    </p:spTree>
    <p:extLst>
      <p:ext uri="{BB962C8B-B14F-4D97-AF65-F5344CB8AC3E}">
        <p14:creationId xmlns:p14="http://schemas.microsoft.com/office/powerpoint/2010/main" val="3055729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5CAED-86D2-4F02-9620-3AF3095203D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AEFDAEDE-E89F-4C4E-858B-D47500B80C4E}"/>
              </a:ext>
            </a:extLst>
          </p:cNvPr>
          <p:cNvSpPr>
            <a:spLocks noGrp="1"/>
          </p:cNvSpPr>
          <p:nvPr>
            <p:ph idx="1"/>
          </p:nvPr>
        </p:nvSpPr>
        <p:spPr/>
        <p:txBody>
          <a:bodyPr/>
          <a:lstStyle/>
          <a:p>
            <a:pPr algn="just">
              <a:lnSpc>
                <a:spcPct val="200000"/>
              </a:lnSpc>
            </a:pPr>
            <a:r>
              <a:rPr lang="en-CA" sz="1800" dirty="0">
                <a:effectLst/>
                <a:latin typeface="Times New Roman" panose="02020603050405020304" pitchFamily="18" charset="0"/>
                <a:ea typeface="Calibri" panose="020F0502020204030204" pitchFamily="34" charset="0"/>
              </a:rPr>
              <a:t>Cryptocurrencies have become a very popular topic recently, primarily due to their disruptive potential and reports of unprecedented returns. In addition, academics increasingly acknowledge the predictive power of Twitter for a wide variety of events and more specifically for financial market.</a:t>
            </a:r>
            <a:endParaRPr lang="en-CA" dirty="0"/>
          </a:p>
        </p:txBody>
      </p:sp>
    </p:spTree>
    <p:extLst>
      <p:ext uri="{BB962C8B-B14F-4D97-AF65-F5344CB8AC3E}">
        <p14:creationId xmlns:p14="http://schemas.microsoft.com/office/powerpoint/2010/main" val="3748279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162EE-12BD-4872-B5D8-471FE737EC5B}"/>
              </a:ext>
            </a:extLst>
          </p:cNvPr>
          <p:cNvSpPr>
            <a:spLocks noGrp="1"/>
          </p:cNvSpPr>
          <p:nvPr>
            <p:ph type="title"/>
          </p:nvPr>
        </p:nvSpPr>
        <p:spPr/>
        <p:txBody>
          <a:bodyPr/>
          <a:lstStyle/>
          <a:p>
            <a:r>
              <a:rPr lang="en-CA" sz="1800" b="1" dirty="0">
                <a:effectLst/>
                <a:latin typeface="Times New Roman" panose="02020603050405020304" pitchFamily="18" charset="0"/>
                <a:ea typeface="Calibri" panose="020F0502020204030204" pitchFamily="34" charset="0"/>
                <a:cs typeface="Arial" panose="020B0604020202020204" pitchFamily="34" charset="0"/>
              </a:rPr>
              <a:t>The problem statement</a:t>
            </a:r>
            <a:br>
              <a:rPr lang="en-CA" sz="1800" b="1" dirty="0">
                <a:effectLst/>
                <a:latin typeface="Times New Roman" panose="02020603050405020304" pitchFamily="18" charset="0"/>
                <a:ea typeface="Calibri" panose="020F0502020204030204" pitchFamily="34" charset="0"/>
                <a:cs typeface="Arial" panose="020B0604020202020204" pitchFamily="34" charset="0"/>
              </a:rPr>
            </a:br>
            <a:br>
              <a:rPr lang="en-CA" sz="1800" dirty="0">
                <a:effectLst/>
                <a:latin typeface="Calibri" panose="020F0502020204030204" pitchFamily="34" charset="0"/>
                <a:ea typeface="Calibri" panose="020F0502020204030204" pitchFamily="34" charset="0"/>
                <a:cs typeface="Arial" panose="020B0604020202020204" pitchFamily="34" charset="0"/>
              </a:rPr>
            </a:br>
            <a:endParaRPr lang="en-CA" dirty="0"/>
          </a:p>
        </p:txBody>
      </p:sp>
      <p:sp>
        <p:nvSpPr>
          <p:cNvPr id="3" name="Content Placeholder 2">
            <a:extLst>
              <a:ext uri="{FF2B5EF4-FFF2-40B4-BE49-F238E27FC236}">
                <a16:creationId xmlns:a16="http://schemas.microsoft.com/office/drawing/2014/main" id="{98C1B6BE-2ED5-4272-87FB-6CB00B673163}"/>
              </a:ext>
            </a:extLst>
          </p:cNvPr>
          <p:cNvSpPr>
            <a:spLocks noGrp="1"/>
          </p:cNvSpPr>
          <p:nvPr>
            <p:ph idx="1"/>
          </p:nvPr>
        </p:nvSpPr>
        <p:spPr/>
        <p:txBody>
          <a:bodyPr/>
          <a:lstStyle/>
          <a:p>
            <a:pPr>
              <a:lnSpc>
                <a:spcPct val="200000"/>
              </a:lnSpc>
            </a:pPr>
            <a:r>
              <a:rPr lang="en-CA" sz="1800" dirty="0">
                <a:effectLst/>
                <a:latin typeface="Times New Roman" panose="02020603050405020304" pitchFamily="18" charset="0"/>
                <a:ea typeface="Calibri" panose="020F0502020204030204" pitchFamily="34" charset="0"/>
                <a:cs typeface="Arial" panose="020B0604020202020204" pitchFamily="34" charset="0"/>
              </a:rPr>
              <a:t>The problem is that we have text files in which multiple tweets of Bitcoin stored. So first we need to do sentiment analysis on each tweet and create sentiment of each tweet. After that we need build Machine Learning models.</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endParaRPr lang="en-CA" dirty="0"/>
          </a:p>
        </p:txBody>
      </p:sp>
    </p:spTree>
    <p:extLst>
      <p:ext uri="{BB962C8B-B14F-4D97-AF65-F5344CB8AC3E}">
        <p14:creationId xmlns:p14="http://schemas.microsoft.com/office/powerpoint/2010/main" val="449508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70096-2C71-43B9-AA4A-9C1CBA36AB7E}"/>
              </a:ext>
            </a:extLst>
          </p:cNvPr>
          <p:cNvSpPr>
            <a:spLocks noGrp="1"/>
          </p:cNvSpPr>
          <p:nvPr>
            <p:ph type="title"/>
          </p:nvPr>
        </p:nvSpPr>
        <p:spPr/>
        <p:txBody>
          <a:bodyPr/>
          <a:lstStyle/>
          <a:p>
            <a:r>
              <a:rPr lang="en-CA" sz="1800" b="1" dirty="0">
                <a:effectLst/>
                <a:latin typeface="Times New Roman" panose="02020603050405020304" pitchFamily="18" charset="0"/>
                <a:ea typeface="Calibri" panose="020F0502020204030204" pitchFamily="34" charset="0"/>
                <a:cs typeface="Arial" panose="020B0604020202020204" pitchFamily="34" charset="0"/>
              </a:rPr>
              <a:t>The </a:t>
            </a:r>
            <a:r>
              <a:rPr lang="en-CA" sz="1800" b="1" dirty="0" err="1">
                <a:effectLst/>
                <a:latin typeface="Times New Roman" panose="02020603050405020304" pitchFamily="18" charset="0"/>
                <a:ea typeface="Calibri" panose="020F0502020204030204" pitchFamily="34" charset="0"/>
                <a:cs typeface="Arial" panose="020B0604020202020204" pitchFamily="34" charset="0"/>
              </a:rPr>
              <a:t>technique:</a:t>
            </a:r>
            <a:r>
              <a:rPr lang="en-CA" sz="1800" dirty="0" err="1">
                <a:effectLst/>
                <a:latin typeface="Times New Roman" panose="02020603050405020304" pitchFamily="18" charset="0"/>
                <a:ea typeface="Calibri" panose="020F0502020204030204" pitchFamily="34" charset="0"/>
              </a:rPr>
              <a:t>categorization</a:t>
            </a:r>
            <a:r>
              <a:rPr lang="en-CA" sz="1800" dirty="0">
                <a:effectLst/>
                <a:latin typeface="Times New Roman" panose="02020603050405020304" pitchFamily="18" charset="0"/>
                <a:ea typeface="Calibri" panose="020F0502020204030204" pitchFamily="34" charset="0"/>
              </a:rPr>
              <a:t> of sentiment polarity. </a:t>
            </a:r>
            <a:br>
              <a:rPr lang="en-CA" sz="1800" dirty="0">
                <a:effectLst/>
                <a:latin typeface="Calibri" panose="020F0502020204030204" pitchFamily="34" charset="0"/>
                <a:ea typeface="Calibri" panose="020F0502020204030204" pitchFamily="34" charset="0"/>
                <a:cs typeface="Arial" panose="020B0604020202020204" pitchFamily="34" charset="0"/>
              </a:rPr>
            </a:br>
            <a:endParaRPr lang="en-CA" dirty="0"/>
          </a:p>
        </p:txBody>
      </p:sp>
      <p:pic>
        <p:nvPicPr>
          <p:cNvPr id="4" name="Content Placeholder 3" descr="Diagram&#10;&#10;Description automatically generated">
            <a:extLst>
              <a:ext uri="{FF2B5EF4-FFF2-40B4-BE49-F238E27FC236}">
                <a16:creationId xmlns:a16="http://schemas.microsoft.com/office/drawing/2014/main" id="{7F5E4A21-3F16-457B-B10E-0A4C00B4A72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589435" y="2496534"/>
            <a:ext cx="4773168" cy="3209544"/>
          </a:xfrm>
          <a:prstGeom prst="rect">
            <a:avLst/>
          </a:prstGeom>
          <a:noFill/>
          <a:ln>
            <a:noFill/>
          </a:ln>
        </p:spPr>
      </p:pic>
    </p:spTree>
    <p:extLst>
      <p:ext uri="{BB962C8B-B14F-4D97-AF65-F5344CB8AC3E}">
        <p14:creationId xmlns:p14="http://schemas.microsoft.com/office/powerpoint/2010/main" val="1053848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D905-B9B4-4B50-BB83-9188C46B4B56}"/>
              </a:ext>
            </a:extLst>
          </p:cNvPr>
          <p:cNvSpPr>
            <a:spLocks noGrp="1"/>
          </p:cNvSpPr>
          <p:nvPr>
            <p:ph type="title"/>
          </p:nvPr>
        </p:nvSpPr>
        <p:spPr/>
        <p:txBody>
          <a:bodyPr/>
          <a:lstStyle/>
          <a:p>
            <a:endParaRPr lang="en-CA" dirty="0"/>
          </a:p>
        </p:txBody>
      </p:sp>
      <p:sp>
        <p:nvSpPr>
          <p:cNvPr id="3" name="Content Placeholder 2">
            <a:extLst>
              <a:ext uri="{FF2B5EF4-FFF2-40B4-BE49-F238E27FC236}">
                <a16:creationId xmlns:a16="http://schemas.microsoft.com/office/drawing/2014/main" id="{E2B0E461-7EEB-4E30-8060-1A4DCFFC037B}"/>
              </a:ext>
            </a:extLst>
          </p:cNvPr>
          <p:cNvSpPr>
            <a:spLocks noGrp="1"/>
          </p:cNvSpPr>
          <p:nvPr>
            <p:ph idx="1"/>
          </p:nvPr>
        </p:nvSpPr>
        <p:spPr/>
        <p:txBody>
          <a:bodyPr/>
          <a:lstStyle/>
          <a:p>
            <a:pPr algn="just">
              <a:lnSpc>
                <a:spcPct val="200000"/>
              </a:lnSpc>
            </a:pPr>
            <a:r>
              <a:rPr lang="en-CA" sz="1800" dirty="0">
                <a:effectLst/>
                <a:latin typeface="Times New Roman" panose="02020603050405020304" pitchFamily="18" charset="0"/>
                <a:ea typeface="Calibri" panose="020F0502020204030204" pitchFamily="34" charset="0"/>
                <a:cs typeface="Arial" panose="020B0604020202020204" pitchFamily="34" charset="0"/>
              </a:rPr>
              <a:t>namely TSI (Total Sentiment Index), featuring itself as a positive token or a negative token. Specifically, a TSI for a certain token is computed as: </a:t>
            </a:r>
          </a:p>
          <a:p>
            <a:pPr algn="just">
              <a:lnSpc>
                <a:spcPct val="200000"/>
              </a:lnSpc>
            </a:pPr>
            <a:r>
              <a:rPr lang="en-CA" sz="1800" dirty="0">
                <a:effectLst/>
                <a:latin typeface="Times New Roman" panose="02020603050405020304" pitchFamily="18" charset="0"/>
                <a:ea typeface="Calibri" panose="020F0502020204030204" pitchFamily="34" charset="0"/>
                <a:cs typeface="Arial" panose="020B0604020202020204" pitchFamily="34" charset="0"/>
              </a:rPr>
              <a:t>where p is the number of times a token appears in positive tweets and n is the number of times a token appears in negative tweets. </a:t>
            </a:r>
            <a:r>
              <a:rPr lang="en-CA" sz="1800" dirty="0" err="1">
                <a:effectLst/>
                <a:latin typeface="Times New Roman" panose="02020603050405020304" pitchFamily="18" charset="0"/>
                <a:ea typeface="Calibri" panose="020F0502020204030204" pitchFamily="34" charset="0"/>
                <a:cs typeface="Arial" panose="020B0604020202020204" pitchFamily="34" charset="0"/>
              </a:rPr>
              <a:t>tp</a:t>
            </a:r>
            <a:r>
              <a:rPr lang="en-CA" sz="1800" dirty="0">
                <a:effectLst/>
                <a:latin typeface="Times New Roman" panose="02020603050405020304" pitchFamily="18" charset="0"/>
                <a:ea typeface="Calibri" panose="020F0502020204030204" pitchFamily="34" charset="0"/>
                <a:cs typeface="Arial" panose="020B0604020202020204" pitchFamily="34" charset="0"/>
              </a:rPr>
              <a:t>/</a:t>
            </a:r>
            <a:r>
              <a:rPr lang="en-CA" sz="1800" dirty="0" err="1">
                <a:effectLst/>
                <a:latin typeface="Times New Roman" panose="02020603050405020304" pitchFamily="18" charset="0"/>
                <a:ea typeface="Calibri" panose="020F0502020204030204" pitchFamily="34" charset="0"/>
                <a:cs typeface="Arial" panose="020B0604020202020204" pitchFamily="34" charset="0"/>
              </a:rPr>
              <a:t>tn</a:t>
            </a:r>
            <a:r>
              <a:rPr lang="en-CA" sz="1800" dirty="0">
                <a:effectLst/>
                <a:latin typeface="Times New Roman" panose="02020603050405020304" pitchFamily="18" charset="0"/>
                <a:ea typeface="Calibri" panose="020F0502020204030204" pitchFamily="34" charset="0"/>
                <a:cs typeface="Arial" panose="020B0604020202020204" pitchFamily="34" charset="0"/>
              </a:rPr>
              <a:t> is the ratio of total number of positive tweets over total number of negative tweets.</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endParaRPr lang="en-CA" sz="1800" dirty="0">
              <a:effectLst/>
              <a:latin typeface="Calibri" panose="020F0502020204030204" pitchFamily="34" charset="0"/>
              <a:ea typeface="Calibri" panose="020F0502020204030204" pitchFamily="34" charset="0"/>
              <a:cs typeface="Arial" panose="020B0604020202020204" pitchFamily="34" charset="0"/>
            </a:endParaRPr>
          </a:p>
          <a:p>
            <a:endParaRPr lang="en-CA" dirty="0"/>
          </a:p>
        </p:txBody>
      </p:sp>
      <p:pic>
        <p:nvPicPr>
          <p:cNvPr id="7" name="Picture 6" descr="Table&#10;&#10;Description automatically generated">
            <a:extLst>
              <a:ext uri="{FF2B5EF4-FFF2-40B4-BE49-F238E27FC236}">
                <a16:creationId xmlns:a16="http://schemas.microsoft.com/office/drawing/2014/main" id="{87B99E6C-2573-4AB6-AD69-DDA3D35D5F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5017" y="2595350"/>
            <a:ext cx="1546860" cy="601980"/>
          </a:xfrm>
          <a:prstGeom prst="rect">
            <a:avLst/>
          </a:prstGeom>
          <a:noFill/>
          <a:ln>
            <a:noFill/>
          </a:ln>
        </p:spPr>
      </p:pic>
    </p:spTree>
    <p:extLst>
      <p:ext uri="{BB962C8B-B14F-4D97-AF65-F5344CB8AC3E}">
        <p14:creationId xmlns:p14="http://schemas.microsoft.com/office/powerpoint/2010/main" val="237206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76AF-F8A7-48CC-89FB-1570E63C8CB2}"/>
              </a:ext>
            </a:extLst>
          </p:cNvPr>
          <p:cNvSpPr>
            <a:spLocks noGrp="1"/>
          </p:cNvSpPr>
          <p:nvPr>
            <p:ph type="title"/>
          </p:nvPr>
        </p:nvSpPr>
        <p:spPr/>
        <p:txBody>
          <a:bodyPr/>
          <a:lstStyle/>
          <a:p>
            <a:r>
              <a:rPr lang="en-CA" dirty="0"/>
              <a:t>ML algorithms</a:t>
            </a:r>
          </a:p>
        </p:txBody>
      </p:sp>
      <p:sp>
        <p:nvSpPr>
          <p:cNvPr id="3" name="Content Placeholder 2">
            <a:extLst>
              <a:ext uri="{FF2B5EF4-FFF2-40B4-BE49-F238E27FC236}">
                <a16:creationId xmlns:a16="http://schemas.microsoft.com/office/drawing/2014/main" id="{01810BD7-23AD-4734-8816-E08483BA6945}"/>
              </a:ext>
            </a:extLst>
          </p:cNvPr>
          <p:cNvSpPr>
            <a:spLocks noGrp="1"/>
          </p:cNvSpPr>
          <p:nvPr>
            <p:ph idx="1"/>
          </p:nvPr>
        </p:nvSpPr>
        <p:spPr/>
        <p:txBody>
          <a:bodyPr/>
          <a:lstStyle/>
          <a:p>
            <a:pPr algn="just">
              <a:lnSpc>
                <a:spcPct val="200000"/>
              </a:lnSpc>
            </a:pPr>
            <a:r>
              <a:rPr lang="en-CA" sz="1800" dirty="0">
                <a:effectLst/>
                <a:latin typeface="Times New Roman" panose="02020603050405020304" pitchFamily="18" charset="0"/>
                <a:ea typeface="Calibri" panose="020F0502020204030204" pitchFamily="34" charset="0"/>
                <a:cs typeface="Arial" panose="020B0604020202020204" pitchFamily="34" charset="0"/>
              </a:rPr>
              <a:t>Results and discussion Evaluation methods Performance of each classification model is estimated based on its averaged F1-score </a:t>
            </a:r>
          </a:p>
          <a:p>
            <a:pPr algn="just">
              <a:lnSpc>
                <a:spcPct val="200000"/>
              </a:lnSpc>
            </a:pPr>
            <a:r>
              <a:rPr lang="en-CA" sz="1800" dirty="0">
                <a:effectLst/>
                <a:latin typeface="Times New Roman" panose="02020603050405020304" pitchFamily="18" charset="0"/>
                <a:ea typeface="Calibri" panose="020F0502020204030204" pitchFamily="34" charset="0"/>
              </a:rPr>
              <a:t>where Pi is the precision of the </a:t>
            </a:r>
            <a:r>
              <a:rPr lang="en-CA" sz="1800" dirty="0" err="1">
                <a:effectLst/>
                <a:latin typeface="Times New Roman" panose="02020603050405020304" pitchFamily="18" charset="0"/>
                <a:ea typeface="Calibri" panose="020F0502020204030204" pitchFamily="34" charset="0"/>
              </a:rPr>
              <a:t>ith</a:t>
            </a:r>
            <a:r>
              <a:rPr lang="en-CA" sz="1800" dirty="0">
                <a:effectLst/>
                <a:latin typeface="Times New Roman" panose="02020603050405020304" pitchFamily="18" charset="0"/>
                <a:ea typeface="Calibri" panose="020F0502020204030204" pitchFamily="34" charset="0"/>
              </a:rPr>
              <a:t> class, Ri is the recall of the </a:t>
            </a:r>
            <a:r>
              <a:rPr lang="en-CA" sz="1800" dirty="0" err="1">
                <a:effectLst/>
                <a:latin typeface="Times New Roman" panose="02020603050405020304" pitchFamily="18" charset="0"/>
                <a:ea typeface="Calibri" panose="020F0502020204030204" pitchFamily="34" charset="0"/>
              </a:rPr>
              <a:t>ith</a:t>
            </a:r>
            <a:r>
              <a:rPr lang="en-CA" sz="1800" dirty="0">
                <a:effectLst/>
                <a:latin typeface="Times New Roman" panose="02020603050405020304" pitchFamily="18" charset="0"/>
                <a:ea typeface="Calibri" panose="020F0502020204030204" pitchFamily="34" charset="0"/>
              </a:rPr>
              <a:t> class, and n is the number of classes. Pi and Ri are evaluated using 10-fold cross validation. A 10-fold cross validation is applied </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endParaRPr lang="en-CA" dirty="0"/>
          </a:p>
        </p:txBody>
      </p:sp>
      <p:pic>
        <p:nvPicPr>
          <p:cNvPr id="4" name="Picture 3" descr="Text&#10;&#10;Description automatically generated with medium confidence">
            <a:extLst>
              <a:ext uri="{FF2B5EF4-FFF2-40B4-BE49-F238E27FC236}">
                <a16:creationId xmlns:a16="http://schemas.microsoft.com/office/drawing/2014/main" id="{7C62E838-51C8-4E55-B509-530E4D6340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24589" y="2396157"/>
            <a:ext cx="1546860" cy="716280"/>
          </a:xfrm>
          <a:prstGeom prst="rect">
            <a:avLst/>
          </a:prstGeom>
          <a:noFill/>
          <a:ln>
            <a:noFill/>
          </a:ln>
        </p:spPr>
      </p:pic>
    </p:spTree>
    <p:extLst>
      <p:ext uri="{BB962C8B-B14F-4D97-AF65-F5344CB8AC3E}">
        <p14:creationId xmlns:p14="http://schemas.microsoft.com/office/powerpoint/2010/main" val="3645790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9EE46-DCA4-4E56-A633-E8B2EDF87509}"/>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9D0763D7-2F46-42BD-BEF1-62C4FD292464}"/>
              </a:ext>
            </a:extLst>
          </p:cNvPr>
          <p:cNvSpPr>
            <a:spLocks noGrp="1"/>
          </p:cNvSpPr>
          <p:nvPr>
            <p:ph idx="1"/>
          </p:nvPr>
        </p:nvSpPr>
        <p:spPr/>
        <p:txBody>
          <a:bodyPr/>
          <a:lstStyle/>
          <a:p>
            <a:pPr algn="just">
              <a:lnSpc>
                <a:spcPct val="200000"/>
              </a:lnSpc>
            </a:pPr>
            <a:r>
              <a:rPr lang="en-CA" sz="1800" dirty="0">
                <a:effectLst/>
                <a:latin typeface="Times New Roman" panose="02020603050405020304" pitchFamily="18" charset="0"/>
                <a:ea typeface="Calibri" panose="020F0502020204030204" pitchFamily="34" charset="0"/>
                <a:cs typeface="Arial" panose="020B0604020202020204" pitchFamily="34" charset="0"/>
              </a:rPr>
              <a:t>Methods Software used for this study is scikit-learn and Google </a:t>
            </a:r>
            <a:r>
              <a:rPr lang="en-CA" sz="1800" dirty="0" err="1">
                <a:effectLst/>
                <a:latin typeface="Times New Roman" panose="02020603050405020304" pitchFamily="18" charset="0"/>
                <a:ea typeface="Calibri" panose="020F0502020204030204" pitchFamily="34" charset="0"/>
                <a:cs typeface="Arial" panose="020B0604020202020204" pitchFamily="34" charset="0"/>
              </a:rPr>
              <a:t>Colab</a:t>
            </a:r>
            <a:r>
              <a:rPr lang="en-CA" sz="1800" dirty="0">
                <a:effectLst/>
                <a:latin typeface="Times New Roman" panose="02020603050405020304" pitchFamily="18" charset="0"/>
                <a:ea typeface="Calibri" panose="020F0502020204030204" pitchFamily="34" charset="0"/>
                <a:cs typeface="Arial" panose="020B0604020202020204" pitchFamily="34" charset="0"/>
              </a:rPr>
              <a:t>. The classification models selected for categorization are: Logistic Regression, Random Forest, Support Vector Machine and LSTAM Neural Network</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endParaRPr lang="en-CA" dirty="0"/>
          </a:p>
        </p:txBody>
      </p:sp>
    </p:spTree>
    <p:extLst>
      <p:ext uri="{BB962C8B-B14F-4D97-AF65-F5344CB8AC3E}">
        <p14:creationId xmlns:p14="http://schemas.microsoft.com/office/powerpoint/2010/main" val="3375057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BC751-BC7C-4891-84B9-03792247FC0E}"/>
              </a:ext>
            </a:extLst>
          </p:cNvPr>
          <p:cNvSpPr>
            <a:spLocks noGrp="1"/>
          </p:cNvSpPr>
          <p:nvPr>
            <p:ph type="title"/>
          </p:nvPr>
        </p:nvSpPr>
        <p:spPr/>
        <p:txBody>
          <a:bodyPr/>
          <a:lstStyle/>
          <a:p>
            <a:r>
              <a:rPr lang="en-CA" sz="1800" b="1" dirty="0">
                <a:effectLst/>
                <a:latin typeface="Times New Roman" panose="02020603050405020304" pitchFamily="18" charset="0"/>
                <a:ea typeface="Calibri" panose="020F0502020204030204" pitchFamily="34" charset="0"/>
                <a:cs typeface="Arial" panose="020B0604020202020204" pitchFamily="34" charset="0"/>
              </a:rPr>
              <a:t>Highlights of the implementation details</a:t>
            </a:r>
            <a:br>
              <a:rPr lang="en-CA" sz="1800" dirty="0">
                <a:effectLst/>
                <a:latin typeface="Calibri" panose="020F0502020204030204" pitchFamily="34" charset="0"/>
                <a:ea typeface="Calibri" panose="020F0502020204030204" pitchFamily="34" charset="0"/>
                <a:cs typeface="Arial" panose="020B0604020202020204" pitchFamily="34" charset="0"/>
              </a:rPr>
            </a:br>
            <a:endParaRPr lang="en-CA" dirty="0"/>
          </a:p>
        </p:txBody>
      </p:sp>
      <p:sp>
        <p:nvSpPr>
          <p:cNvPr id="3" name="Content Placeholder 2">
            <a:extLst>
              <a:ext uri="{FF2B5EF4-FFF2-40B4-BE49-F238E27FC236}">
                <a16:creationId xmlns:a16="http://schemas.microsoft.com/office/drawing/2014/main" id="{6EBEEAD3-A78B-459B-B983-5E795F1A0657}"/>
              </a:ext>
            </a:extLst>
          </p:cNvPr>
          <p:cNvSpPr>
            <a:spLocks noGrp="1"/>
          </p:cNvSpPr>
          <p:nvPr>
            <p:ph idx="1"/>
          </p:nvPr>
        </p:nvSpPr>
        <p:spPr/>
        <p:txBody>
          <a:bodyPr>
            <a:normAutofit fontScale="62500" lnSpcReduction="20000"/>
          </a:bodyPr>
          <a:lstStyle/>
          <a:p>
            <a:pPr algn="just">
              <a:lnSpc>
                <a:spcPct val="200000"/>
              </a:lnSpc>
              <a:spcAft>
                <a:spcPts val="800"/>
              </a:spcAft>
            </a:pPr>
            <a:r>
              <a:rPr lang="en-CA" sz="1800" dirty="0">
                <a:effectLst/>
                <a:latin typeface="Times New Roman" panose="02020603050405020304" pitchFamily="18" charset="0"/>
                <a:ea typeface="Calibri" panose="020F0502020204030204" pitchFamily="34" charset="0"/>
                <a:cs typeface="Arial" panose="020B0604020202020204" pitchFamily="34" charset="0"/>
              </a:rPr>
              <a:t>First, I import dataset from Kaggle to Google </a:t>
            </a:r>
            <a:r>
              <a:rPr lang="en-CA" sz="1800" dirty="0" err="1">
                <a:effectLst/>
                <a:latin typeface="Times New Roman" panose="02020603050405020304" pitchFamily="18" charset="0"/>
                <a:ea typeface="Calibri" panose="020F0502020204030204" pitchFamily="34" charset="0"/>
                <a:cs typeface="Arial" panose="020B0604020202020204" pitchFamily="34" charset="0"/>
              </a:rPr>
              <a:t>Colab</a:t>
            </a:r>
            <a:r>
              <a:rPr lang="en-CA" sz="1800" dirty="0">
                <a:effectLst/>
                <a:latin typeface="Times New Roman" panose="02020603050405020304" pitchFamily="18" charset="0"/>
                <a:ea typeface="Calibri" panose="020F0502020204030204" pitchFamily="34" charset="0"/>
                <a:cs typeface="Arial" panose="020B0604020202020204" pitchFamily="34" charset="0"/>
              </a:rPr>
              <a:t>, Importing libraries (Pandas, </a:t>
            </a:r>
            <a:r>
              <a:rPr lang="en-CA" sz="1800" dirty="0" err="1">
                <a:effectLst/>
                <a:latin typeface="Times New Roman" panose="02020603050405020304" pitchFamily="18" charset="0"/>
                <a:ea typeface="Calibri" panose="020F0502020204030204" pitchFamily="34" charset="0"/>
                <a:cs typeface="Arial" panose="020B0604020202020204" pitchFamily="34" charset="0"/>
              </a:rPr>
              <a:t>Numpy</a:t>
            </a:r>
            <a:r>
              <a:rPr lang="en-CA" sz="1800" dirty="0">
                <a:effectLst/>
                <a:latin typeface="Times New Roman" panose="02020603050405020304" pitchFamily="18" charset="0"/>
                <a:ea typeface="Calibri" panose="020F0502020204030204" pitchFamily="34" charset="0"/>
                <a:cs typeface="Arial" panose="020B0604020202020204" pitchFamily="34" charset="0"/>
              </a:rPr>
              <a:t>, </a:t>
            </a:r>
            <a:r>
              <a:rPr lang="en-CA" sz="1800" dirty="0" err="1">
                <a:effectLst/>
                <a:latin typeface="Times New Roman" panose="02020603050405020304" pitchFamily="18" charset="0"/>
                <a:ea typeface="Calibri" panose="020F0502020204030204" pitchFamily="34" charset="0"/>
                <a:cs typeface="Arial" panose="020B0604020202020204" pitchFamily="34" charset="0"/>
              </a:rPr>
              <a:t>Vandersentiment</a:t>
            </a:r>
            <a:r>
              <a:rPr lang="en-CA" sz="1800" dirty="0">
                <a:effectLst/>
                <a:latin typeface="Times New Roman" panose="02020603050405020304" pitchFamily="18" charset="0"/>
                <a:ea typeface="Calibri" panose="020F0502020204030204" pitchFamily="34" charset="0"/>
                <a:cs typeface="Arial" panose="020B0604020202020204" pitchFamily="34" charset="0"/>
              </a:rPr>
              <a:t>, </a:t>
            </a:r>
            <a:r>
              <a:rPr lang="en-CA" sz="1800" dirty="0" err="1">
                <a:effectLst/>
                <a:latin typeface="Times New Roman" panose="02020603050405020304" pitchFamily="18" charset="0"/>
                <a:ea typeface="Calibri" panose="020F0502020204030204" pitchFamily="34" charset="0"/>
                <a:cs typeface="Arial" panose="020B0604020202020204" pitchFamily="34" charset="0"/>
              </a:rPr>
              <a:t>Nltk</a:t>
            </a:r>
            <a:r>
              <a:rPr lang="en-CA" sz="1800" dirty="0">
                <a:effectLst/>
                <a:latin typeface="Times New Roman" panose="02020603050405020304" pitchFamily="18" charset="0"/>
                <a:ea typeface="Calibri" panose="020F0502020204030204" pitchFamily="34" charset="0"/>
                <a:cs typeface="Arial" panose="020B0604020202020204" pitchFamily="34" charset="0"/>
              </a:rPr>
              <a:t>, </a:t>
            </a:r>
            <a:r>
              <a:rPr lang="en-CA" sz="1800" dirty="0" err="1">
                <a:effectLst/>
                <a:latin typeface="Times New Roman" panose="02020603050405020304" pitchFamily="18" charset="0"/>
                <a:ea typeface="Calibri" panose="020F0502020204030204" pitchFamily="34" charset="0"/>
                <a:cs typeface="Arial" panose="020B0604020202020204" pitchFamily="34" charset="0"/>
              </a:rPr>
              <a:t>Tfidvectorized</a:t>
            </a:r>
            <a:r>
              <a:rPr lang="en-CA" sz="1800" dirty="0">
                <a:effectLst/>
                <a:latin typeface="Times New Roman" panose="02020603050405020304" pitchFamily="18" charset="0"/>
                <a:ea typeface="Calibri" panose="020F0502020204030204" pitchFamily="34" charset="0"/>
                <a:cs typeface="Arial" panose="020B0604020202020204" pitchFamily="34" charset="0"/>
              </a:rPr>
              <a:t>) and preprocessing dataset. Second, I have done sentiment analysis and find counts of negative, positive, and neutral tweets. Third I have done lemmatization dataset. Fourth I have done TFIDF vectorization. Finally, I have done ML models with RF, LR , SVM and LSTM Neural Network .</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CA"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The major techniques which we are using right now are following below</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Vader Sentiment Analysis (For sentiment prediction)</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Random Forest Classifier (For ML prediction)</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Support Vector Machine Classifier (For ML prediction)</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Logistic Regression Classifier (For ML prediction)</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Neural Networks Classifier (LSTM networks)</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200000"/>
              </a:lnSpc>
              <a:spcAft>
                <a:spcPts val="800"/>
              </a:spcAft>
            </a:pPr>
            <a:r>
              <a:rPr lang="en-CA" sz="1800" dirty="0">
                <a:effectLst/>
                <a:latin typeface="Times New Roman" panose="02020603050405020304" pitchFamily="18" charset="0"/>
                <a:ea typeface="Calibri" panose="020F0502020204030204" pitchFamily="34" charset="0"/>
                <a:cs typeface="Arial" panose="020B0604020202020204" pitchFamily="34" charset="0"/>
              </a:rPr>
              <a:t> </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endParaRPr lang="en-CA" dirty="0"/>
          </a:p>
        </p:txBody>
      </p:sp>
    </p:spTree>
    <p:extLst>
      <p:ext uri="{BB962C8B-B14F-4D97-AF65-F5344CB8AC3E}">
        <p14:creationId xmlns:p14="http://schemas.microsoft.com/office/powerpoint/2010/main" val="529101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743</TotalTime>
  <Words>702</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Unicode MS</vt:lpstr>
      <vt:lpstr>Calibri</vt:lpstr>
      <vt:lpstr>Times New Roman</vt:lpstr>
      <vt:lpstr>Trebuchet MS</vt:lpstr>
      <vt:lpstr>Wingdings</vt:lpstr>
      <vt:lpstr>Wingdings 3</vt:lpstr>
      <vt:lpstr>Facet</vt:lpstr>
      <vt:lpstr>The predictive power of public Twitter sentiment for Bitcoin prices using Python </vt:lpstr>
      <vt:lpstr>Introduction </vt:lpstr>
      <vt:lpstr>PowerPoint Presentation</vt:lpstr>
      <vt:lpstr>The problem statement  </vt:lpstr>
      <vt:lpstr>The technique:categorization of sentiment polarity.  </vt:lpstr>
      <vt:lpstr>PowerPoint Presentation</vt:lpstr>
      <vt:lpstr>ML algorithms</vt:lpstr>
      <vt:lpstr>PowerPoint Presentation</vt:lpstr>
      <vt:lpstr>Highlights of the implementation details </vt:lpstr>
      <vt:lpstr>Dataset</vt:lpstr>
      <vt:lpstr>Result </vt:lpstr>
      <vt:lpstr>Result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predictive power of public Twitter sentiment for Bitcoin prices using Python</dc:title>
  <dc:creator>Mohsen Selseleh</dc:creator>
  <cp:lastModifiedBy>Mohsen Selseleh</cp:lastModifiedBy>
  <cp:revision>3</cp:revision>
  <dcterms:created xsi:type="dcterms:W3CDTF">2022-04-24T23:18:50Z</dcterms:created>
  <dcterms:modified xsi:type="dcterms:W3CDTF">2022-04-26T13:45:20Z</dcterms:modified>
</cp:coreProperties>
</file>