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2"/>
  </p:notesMasterIdLst>
  <p:sldIdLst>
    <p:sldId id="256" r:id="rId2"/>
    <p:sldId id="257" r:id="rId3"/>
    <p:sldId id="258" r:id="rId4"/>
    <p:sldId id="259" r:id="rId5"/>
    <p:sldId id="261" r:id="rId6"/>
    <p:sldId id="262" r:id="rId7"/>
    <p:sldId id="264" r:id="rId8"/>
    <p:sldId id="263" r:id="rId9"/>
    <p:sldId id="260"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08" autoAdjust="0"/>
  </p:normalViewPr>
  <p:slideViewPr>
    <p:cSldViewPr>
      <p:cViewPr varScale="1">
        <p:scale>
          <a:sx n="70" d="100"/>
          <a:sy n="70" d="100"/>
        </p:scale>
        <p:origin x="1810" y="8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FF738-7743-441D-8160-FD59067B7353}" type="datetimeFigureOut">
              <a:rPr lang="en-US" smtClean="0"/>
              <a:t>8/8/2021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3D1B-F042-42D7-9CBC-5B754DED5A5C}" type="slidenum">
              <a:rPr lang="en-US" smtClean="0"/>
              <a:t>‹#›</a:t>
            </a:fld>
            <a:endParaRPr lang="en-US"/>
          </a:p>
        </p:txBody>
      </p:sp>
    </p:spTree>
    <p:extLst>
      <p:ext uri="{BB962C8B-B14F-4D97-AF65-F5344CB8AC3E}">
        <p14:creationId xmlns:p14="http://schemas.microsoft.com/office/powerpoint/2010/main" val="3483983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slide</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t>1</a:t>
            </a:fld>
            <a:endParaRPr lang="en-US"/>
          </a:p>
        </p:txBody>
      </p:sp>
    </p:spTree>
    <p:extLst>
      <p:ext uri="{BB962C8B-B14F-4D97-AF65-F5344CB8AC3E}">
        <p14:creationId xmlns:p14="http://schemas.microsoft.com/office/powerpoint/2010/main" val="93153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state the problem you are addressing. For example, if your project is on Churn analysis, then give a brief explanation of it. Second, write the summary of your classification results (e.g., accuracy). Note do not clutter slides, just write bullet</a:t>
            </a:r>
            <a:r>
              <a:rPr lang="en-US" sz="1200" kern="1200" baseline="0" dirty="0">
                <a:solidFill>
                  <a:schemeClr val="tx1"/>
                </a:solidFill>
                <a:effectLst/>
                <a:latin typeface="+mn-lt"/>
                <a:ea typeface="+mn-ea"/>
                <a:cs typeface="+mn-cs"/>
              </a:rPr>
              <a:t> points. If you would like to provide further explanation, write in the notes section here.</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t>2</a:t>
            </a:fld>
            <a:endParaRPr lang="en-US"/>
          </a:p>
        </p:txBody>
      </p:sp>
    </p:spTree>
    <p:extLst>
      <p:ext uri="{BB962C8B-B14F-4D97-AF65-F5344CB8AC3E}">
        <p14:creationId xmlns:p14="http://schemas.microsoft.com/office/powerpoint/2010/main" val="310142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workload distribution</a:t>
            </a:r>
            <a:r>
              <a:rPr lang="en-US" baseline="0" dirty="0"/>
              <a:t> here for each member.</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t>3</a:t>
            </a:fld>
            <a:endParaRPr lang="en-US"/>
          </a:p>
        </p:txBody>
      </p:sp>
    </p:spTree>
    <p:extLst>
      <p:ext uri="{BB962C8B-B14F-4D97-AF65-F5344CB8AC3E}">
        <p14:creationId xmlns:p14="http://schemas.microsoft.com/office/powerpoint/2010/main" val="311707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your steps of data preparation</a:t>
            </a:r>
            <a:r>
              <a:rPr lang="en-US" baseline="0" dirty="0"/>
              <a:t> that you performed during analysis of data in the order your performed them. For example, handling missing values, categorizing column or converting to numerical values, selecting feature, etc. If you want to show any figure/table feel free to insert but keep in mind that slides should be readable.</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t>4</a:t>
            </a:fld>
            <a:endParaRPr lang="en-US"/>
          </a:p>
        </p:txBody>
      </p:sp>
    </p:spTree>
    <p:extLst>
      <p:ext uri="{BB962C8B-B14F-4D97-AF65-F5344CB8AC3E}">
        <p14:creationId xmlns:p14="http://schemas.microsoft.com/office/powerpoint/2010/main" val="206465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a:t>
            </a:r>
            <a:r>
              <a:rPr lang="en-US" baseline="0" dirty="0"/>
              <a:t> is anything else to report that didn’t fit on the previous slide then use this one, any sort of visualization or creativity, etc.</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t>5</a:t>
            </a:fld>
            <a:endParaRPr lang="en-US"/>
          </a:p>
        </p:txBody>
      </p:sp>
    </p:spTree>
    <p:extLst>
      <p:ext uri="{BB962C8B-B14F-4D97-AF65-F5344CB8AC3E}">
        <p14:creationId xmlns:p14="http://schemas.microsoft.com/office/powerpoint/2010/main" val="3504546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evaluation method you used: cross validation or train-test set split</a:t>
            </a:r>
          </a:p>
          <a:p>
            <a:r>
              <a:rPr lang="en-US" dirty="0"/>
              <a:t>Fill</a:t>
            </a:r>
            <a:r>
              <a:rPr lang="en-US" baseline="0" dirty="0"/>
              <a:t> out the table that will summarize your results</a:t>
            </a:r>
          </a:p>
          <a:p>
            <a:r>
              <a:rPr lang="en-US" baseline="0" dirty="0"/>
              <a:t>State which model is the best in your case. Are selected-features models they better than the baseline one?</a:t>
            </a:r>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F9993D1B-F042-42D7-9CBC-5B754DED5A5C}" type="slidenum">
              <a:rPr lang="en-US" smtClean="0"/>
              <a:t>6</a:t>
            </a:fld>
            <a:endParaRPr lang="en-US"/>
          </a:p>
        </p:txBody>
      </p:sp>
    </p:spTree>
    <p:extLst>
      <p:ext uri="{BB962C8B-B14F-4D97-AF65-F5344CB8AC3E}">
        <p14:creationId xmlns:p14="http://schemas.microsoft.com/office/powerpoint/2010/main" val="3192417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your</a:t>
            </a:r>
            <a:r>
              <a:rPr lang="en-US" baseline="0" dirty="0"/>
              <a:t> interpretations of the models created on your data set (use the models that were the best on the previous slide). </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t>8</a:t>
            </a:fld>
            <a:endParaRPr lang="en-US"/>
          </a:p>
        </p:txBody>
      </p:sp>
    </p:spTree>
    <p:extLst>
      <p:ext uri="{BB962C8B-B14F-4D97-AF65-F5344CB8AC3E}">
        <p14:creationId xmlns:p14="http://schemas.microsoft.com/office/powerpoint/2010/main" val="2745568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a:t>
            </a:r>
            <a:r>
              <a:rPr lang="en-US" baseline="0" dirty="0"/>
              <a:t> stakeholders (managers, CEOs, other data scientists, engineers) what are your final recommendation for the company.</a:t>
            </a:r>
          </a:p>
          <a:p>
            <a:r>
              <a:rPr lang="en-US" b="1" baseline="0" dirty="0"/>
              <a:t>Again the reminder, keep bullet points, figures or tables on the slide and for any </a:t>
            </a:r>
            <a:r>
              <a:rPr lang="en-US" b="1" baseline="0"/>
              <a:t>additional explanation use </a:t>
            </a:r>
            <a:r>
              <a:rPr lang="en-US" b="1" baseline="0" dirty="0"/>
              <a:t>the notes section on each slide.</a:t>
            </a:r>
            <a:endParaRPr lang="en-US" b="1" dirty="0"/>
          </a:p>
        </p:txBody>
      </p:sp>
      <p:sp>
        <p:nvSpPr>
          <p:cNvPr id="4" name="Slide Number Placeholder 3"/>
          <p:cNvSpPr>
            <a:spLocks noGrp="1"/>
          </p:cNvSpPr>
          <p:nvPr>
            <p:ph type="sldNum" sz="quarter" idx="10"/>
          </p:nvPr>
        </p:nvSpPr>
        <p:spPr/>
        <p:txBody>
          <a:bodyPr/>
          <a:lstStyle/>
          <a:p>
            <a:fld id="{F9993D1B-F042-42D7-9CBC-5B754DED5A5C}" type="slidenum">
              <a:rPr lang="en-US" smtClean="0"/>
              <a:t>9</a:t>
            </a:fld>
            <a:endParaRPr lang="en-US"/>
          </a:p>
        </p:txBody>
      </p:sp>
    </p:spTree>
    <p:extLst>
      <p:ext uri="{BB962C8B-B14F-4D97-AF65-F5344CB8AC3E}">
        <p14:creationId xmlns:p14="http://schemas.microsoft.com/office/powerpoint/2010/main" val="2638215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5234-A8F0-41AF-8EC6-CB8346F5E06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14D1675C-644B-4924-B72B-1898769A715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8F8793-1A92-44B5-B833-A2A6A51CDF1C}"/>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5" name="Footer Placeholder 4">
            <a:extLst>
              <a:ext uri="{FF2B5EF4-FFF2-40B4-BE49-F238E27FC236}">
                <a16:creationId xmlns:a16="http://schemas.microsoft.com/office/drawing/2014/main" id="{615E5A36-A77E-436E-86D4-02E0AAE94A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8F94C9-8987-4E2D-8029-AD5298D688A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723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6879-BD14-4B98-9E38-E2BEC0F16B5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211B5FA-373C-4C94-908F-F76C01F62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20D80A-58FA-47C9-85D8-2E99495B83E4}"/>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5" name="Footer Placeholder 4">
            <a:extLst>
              <a:ext uri="{FF2B5EF4-FFF2-40B4-BE49-F238E27FC236}">
                <a16:creationId xmlns:a16="http://schemas.microsoft.com/office/drawing/2014/main" id="{0418AA5E-55BE-44E0-A9C7-0F114279E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1C91F-4240-4648-B370-3F463EE521B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045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54DE9-C558-4E70-BB1F-C5165DB7B35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A377B5E-EC90-403D-A1F9-D8761F565DA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139DF4-E99D-4F9A-B525-E233891BD306}"/>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5" name="Footer Placeholder 4">
            <a:extLst>
              <a:ext uri="{FF2B5EF4-FFF2-40B4-BE49-F238E27FC236}">
                <a16:creationId xmlns:a16="http://schemas.microsoft.com/office/drawing/2014/main" id="{55274907-58BE-440E-B0C5-13FD6E217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C78AF-98A1-411D-B818-3BDF36FBE93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683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F683-385D-49B5-A329-D41F36A6919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48C87CF-5953-4CE5-98B4-A51A4ACE9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2D91A73-5FFD-41F0-B219-3EE8BEE2411C}"/>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5" name="Footer Placeholder 4">
            <a:extLst>
              <a:ext uri="{FF2B5EF4-FFF2-40B4-BE49-F238E27FC236}">
                <a16:creationId xmlns:a16="http://schemas.microsoft.com/office/drawing/2014/main" id="{82316910-0D93-447C-A8E7-09FCA5F52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CFDE5-4CEE-4625-A87D-87B17ED60C1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024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A4B7-2CEA-4A51-BCEB-E750E9CDF1B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BBF931E-C684-4AD6-BD1C-257C1B2D0AB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AA9F21-045D-4F1C-BE93-33E123B92544}"/>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5" name="Footer Placeholder 4">
            <a:extLst>
              <a:ext uri="{FF2B5EF4-FFF2-40B4-BE49-F238E27FC236}">
                <a16:creationId xmlns:a16="http://schemas.microsoft.com/office/drawing/2014/main" id="{5BDC2994-C0F7-4DCD-BDFD-30614E1DF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D72B2-429A-470B-9B07-E9A483DCE07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073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6AEC-5AB6-488C-8B4A-FCF3993D4CB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84AEB58-F733-4918-A9D1-AEE72AA5507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BD225B1-432A-4788-AEE6-A5A55A2E12E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FA00576-9B7B-4FDB-9FF7-3F73AE0D4921}"/>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6" name="Footer Placeholder 5">
            <a:extLst>
              <a:ext uri="{FF2B5EF4-FFF2-40B4-BE49-F238E27FC236}">
                <a16:creationId xmlns:a16="http://schemas.microsoft.com/office/drawing/2014/main" id="{84260AD3-E640-44D3-86C7-CBC5EDA24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EF82D-0C3C-4C7D-9906-92F4399D27C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711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C085-7D49-45B3-84E0-F6A2D28F61A0}"/>
              </a:ext>
            </a:extLst>
          </p:cNvPr>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FB93D3-4203-4A5C-80D5-95EF3C276FE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8560740-59B4-43C8-AA68-52D35310771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7163D40-C332-490C-B9B8-1CF6E45D080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D0EA2-9696-4B6A-AA8A-031663AFF34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4E0F2EA-E777-4C25-9567-37C794EA8BCE}"/>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8" name="Footer Placeholder 7">
            <a:extLst>
              <a:ext uri="{FF2B5EF4-FFF2-40B4-BE49-F238E27FC236}">
                <a16:creationId xmlns:a16="http://schemas.microsoft.com/office/drawing/2014/main" id="{06CF8A11-D39E-4996-A879-6E3839F62A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46A60A-24EF-4C70-872B-AC478F8DD11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472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A677-C80C-4D70-A7DF-677BDAD12BD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6FAEDCE-305A-4629-AC38-63C56F025ED4}"/>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4" name="Footer Placeholder 3">
            <a:extLst>
              <a:ext uri="{FF2B5EF4-FFF2-40B4-BE49-F238E27FC236}">
                <a16:creationId xmlns:a16="http://schemas.microsoft.com/office/drawing/2014/main" id="{F65669FC-BF06-446C-949F-1841970392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51E3D3-FF9F-412C-BFC8-FC55129123A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354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E58231-0F08-4A74-A8FC-7ABCB3CC56B6}"/>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3" name="Footer Placeholder 2">
            <a:extLst>
              <a:ext uri="{FF2B5EF4-FFF2-40B4-BE49-F238E27FC236}">
                <a16:creationId xmlns:a16="http://schemas.microsoft.com/office/drawing/2014/main" id="{F18888E6-9C8D-4AD9-AA1C-046D8A1247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80095-B710-4E9F-8D86-FADE02AD87E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529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CAE4-3997-47F9-A081-FAE16371BB7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7BBD1BF-8B5B-4F81-860C-5206201FD35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900118A-AE9D-430D-BCC2-31F048ED981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505E5C6-276C-4DC2-8864-3A788416EAE9}"/>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6" name="Footer Placeholder 5">
            <a:extLst>
              <a:ext uri="{FF2B5EF4-FFF2-40B4-BE49-F238E27FC236}">
                <a16:creationId xmlns:a16="http://schemas.microsoft.com/office/drawing/2014/main" id="{BE743061-35E7-4BD7-89F0-113C3512A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92F21-94A5-44AF-9DFA-F66252B084F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376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60B9-123A-4652-A51B-AB7F3965AA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81F702-307C-49A5-9C01-B2299079F1A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D1959477-C1AC-4BCD-97BE-9263D270A1F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A57B677-92BC-42D6-AA2C-EC8AB2B97EAD}"/>
              </a:ext>
            </a:extLst>
          </p:cNvPr>
          <p:cNvSpPr>
            <a:spLocks noGrp="1"/>
          </p:cNvSpPr>
          <p:nvPr>
            <p:ph type="dt" sz="half" idx="10"/>
          </p:nvPr>
        </p:nvSpPr>
        <p:spPr/>
        <p:txBody>
          <a:bodyPr/>
          <a:lstStyle/>
          <a:p>
            <a:fld id="{1D8BD707-D9CF-40AE-B4C6-C98DA3205C09}" type="datetimeFigureOut">
              <a:rPr lang="en-US" smtClean="0"/>
              <a:pPr/>
              <a:t>8/8/2021</a:t>
            </a:fld>
            <a:endParaRPr lang="en-US"/>
          </a:p>
        </p:txBody>
      </p:sp>
      <p:sp>
        <p:nvSpPr>
          <p:cNvPr id="6" name="Footer Placeholder 5">
            <a:extLst>
              <a:ext uri="{FF2B5EF4-FFF2-40B4-BE49-F238E27FC236}">
                <a16:creationId xmlns:a16="http://schemas.microsoft.com/office/drawing/2014/main" id="{234F9971-2EAC-4295-A9A2-F6CABC97AB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72770-32EE-49B0-8522-40D899AE15E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86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D4C50D-2EDA-4F26-8ADC-755BD69452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EB7FE3-CF76-4863-8D31-19F8DF0876B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3CF508-9270-40E0-A8A8-9A59F5F0704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8/8/2021</a:t>
            </a:fld>
            <a:endParaRPr lang="en-US" dirty="0"/>
          </a:p>
        </p:txBody>
      </p:sp>
      <p:sp>
        <p:nvSpPr>
          <p:cNvPr id="5" name="Footer Placeholder 4">
            <a:extLst>
              <a:ext uri="{FF2B5EF4-FFF2-40B4-BE49-F238E27FC236}">
                <a16:creationId xmlns:a16="http://schemas.microsoft.com/office/drawing/2014/main" id="{9EA3C693-3F4B-4EF8-9CE5-090CA013552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AC15340-3AF0-4F7B-AEE5-3A6DFD15D44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0E79661A-4D4E-46C0-A08A-E0077373A2FA}"/>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274208"/>
            <a:ext cx="1653010" cy="5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71798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i.hao.zhu@ryerson.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ohsen.selseleh@ryerson.ca"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mohsen.selseleh/viz/Customer_Churn_2/Dashboard2?publish=yes" TargetMode="External"/><Relationship Id="rId2" Type="http://schemas.openxmlformats.org/officeDocument/2006/relationships/hyperlink" Target="https://public.tableau.com/app/profile/mohsen.selseleh/viz/Customer_Churn_16284338522040/Dashboard1?publish=yes" TargetMode="External"/><Relationship Id="rId1" Type="http://schemas.openxmlformats.org/officeDocument/2006/relationships/slideLayout" Target="../slideLayouts/slideLayout2.xml"/><Relationship Id="rId5" Type="http://schemas.openxmlformats.org/officeDocument/2006/relationships/hyperlink" Target="https://public.tableau.com/app/profile/mohsen.selseleh/viz/Customer_Churn_4/Dashboard5?publish=yes" TargetMode="External"/><Relationship Id="rId4" Type="http://schemas.openxmlformats.org/officeDocument/2006/relationships/hyperlink" Target="https://public.tableau.com/app/profile/mohsen.selseleh/viz/Customer_Churn_3/Dashboard4?publish=y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079625"/>
          </a:xfrm>
        </p:spPr>
        <p:txBody>
          <a:bodyPr>
            <a:normAutofit fontScale="90000"/>
          </a:bodyPr>
          <a:lstStyle/>
          <a:p>
            <a:br>
              <a:rPr lang="en-US" dirty="0"/>
            </a:br>
            <a:br>
              <a:rPr lang="en-US" dirty="0"/>
            </a:br>
            <a:br>
              <a:rPr lang="en-US" dirty="0"/>
            </a:br>
            <a:r>
              <a:rPr lang="en-US" dirty="0"/>
              <a:t>Review Customer Churn at Telephone Company</a:t>
            </a:r>
            <a:br>
              <a:rPr lang="en-US" dirty="0"/>
            </a:br>
            <a:r>
              <a:rPr lang="en-US" dirty="0"/>
              <a:t>by Naïve </a:t>
            </a:r>
            <a:r>
              <a:rPr lang="en-US" dirty="0" err="1"/>
              <a:t>bayse,Tree</a:t>
            </a:r>
            <a:r>
              <a:rPr lang="en-US" dirty="0"/>
              <a:t> Decision and Logistic Regression</a:t>
            </a:r>
            <a:br>
              <a:rPr lang="en-US" dirty="0"/>
            </a:br>
            <a:r>
              <a:rPr lang="en-US" dirty="0"/>
              <a:t>CIND119,Final Project</a:t>
            </a:r>
          </a:p>
        </p:txBody>
      </p:sp>
      <p:sp>
        <p:nvSpPr>
          <p:cNvPr id="3" name="Subtitle 2"/>
          <p:cNvSpPr>
            <a:spLocks noGrp="1"/>
          </p:cNvSpPr>
          <p:nvPr>
            <p:ph type="subTitle" idx="1"/>
          </p:nvPr>
        </p:nvSpPr>
        <p:spPr/>
        <p:txBody>
          <a:bodyPr>
            <a:normAutofit fontScale="92500" lnSpcReduction="20000"/>
          </a:bodyPr>
          <a:lstStyle/>
          <a:p>
            <a:r>
              <a:rPr lang="en-CA" b="1" i="0" dirty="0">
                <a:solidFill>
                  <a:srgbClr val="000000"/>
                </a:solidFill>
                <a:effectLst/>
                <a:latin typeface="Helvetica Neue"/>
              </a:rPr>
              <a:t>Wei Hao Zhu,</a:t>
            </a:r>
            <a:r>
              <a:rPr lang="en-CA" b="0" i="0" dirty="0">
                <a:solidFill>
                  <a:srgbClr val="222222"/>
                </a:solidFill>
                <a:effectLst/>
                <a:latin typeface="Arial" panose="020B0604020202020204" pitchFamily="34" charset="0"/>
              </a:rPr>
              <a:t> </a:t>
            </a:r>
            <a:r>
              <a:rPr lang="en-CA" b="0" i="0" dirty="0">
                <a:solidFill>
                  <a:schemeClr val="tx1"/>
                </a:solidFill>
                <a:effectLst/>
                <a:latin typeface="Arial" panose="020B0604020202020204" pitchFamily="34" charset="0"/>
              </a:rPr>
              <a:t> </a:t>
            </a:r>
            <a:r>
              <a:rPr lang="en-CA"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wei.hao.zhu@ryerson.ca</a:t>
            </a:r>
            <a:endParaRPr lang="en-CA" dirty="0">
              <a:solidFill>
                <a:schemeClr val="tx1"/>
              </a:solidFill>
              <a:effectLst/>
              <a:latin typeface="Helvetica Neue"/>
            </a:endParaRPr>
          </a:p>
          <a:p>
            <a:r>
              <a:rPr lang="en-CA" b="1" i="0" dirty="0">
                <a:solidFill>
                  <a:srgbClr val="000000"/>
                </a:solidFill>
                <a:effectLst/>
                <a:latin typeface="Helvetica Neue"/>
              </a:rPr>
              <a:t>Armin </a:t>
            </a:r>
            <a:r>
              <a:rPr lang="en-CA" b="1" i="0" dirty="0" err="1">
                <a:solidFill>
                  <a:srgbClr val="000000"/>
                </a:solidFill>
                <a:effectLst/>
                <a:latin typeface="Helvetica Neue"/>
              </a:rPr>
              <a:t>Vaziri</a:t>
            </a:r>
            <a:r>
              <a:rPr lang="en-CA" b="1" i="0" dirty="0">
                <a:solidFill>
                  <a:srgbClr val="000000"/>
                </a:solidFill>
                <a:effectLst/>
                <a:latin typeface="Helvetica Neue"/>
              </a:rPr>
              <a:t>,</a:t>
            </a:r>
            <a:r>
              <a:rPr lang="en-CA" b="0" i="0" dirty="0">
                <a:solidFill>
                  <a:srgbClr val="222222"/>
                </a:solidFill>
                <a:effectLst/>
                <a:latin typeface="Roboto" panose="02000000000000000000" pitchFamily="2" charset="0"/>
              </a:rPr>
              <a:t> </a:t>
            </a:r>
            <a:r>
              <a:rPr lang="en-CA" b="0" i="0" u="sng" dirty="0">
                <a:solidFill>
                  <a:srgbClr val="222222"/>
                </a:solidFill>
                <a:effectLst/>
                <a:latin typeface="Roboto" panose="02000000000000000000" pitchFamily="2" charset="0"/>
              </a:rPr>
              <a:t>armin.vaziri@ryerson.ca</a:t>
            </a:r>
            <a:endParaRPr lang="en-CA" b="1" i="0" u="sng" dirty="0">
              <a:solidFill>
                <a:srgbClr val="000000"/>
              </a:solidFill>
              <a:effectLst/>
              <a:latin typeface="Helvetica Neue"/>
            </a:endParaRPr>
          </a:p>
          <a:p>
            <a:r>
              <a:rPr lang="en-CA" b="1" i="0" dirty="0">
                <a:solidFill>
                  <a:srgbClr val="000000"/>
                </a:solidFill>
                <a:effectLst/>
                <a:latin typeface="Helvetica Neue"/>
              </a:rPr>
              <a:t>Mohsen Selseleh</a:t>
            </a:r>
            <a:r>
              <a:rPr lang="en-CA" i="0" dirty="0">
                <a:solidFill>
                  <a:srgbClr val="000000"/>
                </a:solidFill>
                <a:effectLst/>
                <a:latin typeface="Helvetica Neue"/>
              </a:rPr>
              <a:t>,</a:t>
            </a:r>
            <a:r>
              <a:rPr lang="en-CA" i="0" dirty="0">
                <a:solidFill>
                  <a:srgbClr val="5F6368"/>
                </a:solidFill>
                <a:effectLst/>
                <a:latin typeface="Roboto" panose="02000000000000000000" pitchFamily="2" charset="0"/>
              </a:rPr>
              <a:t> </a:t>
            </a:r>
            <a:r>
              <a:rPr lang="en-CA" i="0" u="sng" dirty="0">
                <a:effectLst/>
                <a:latin typeface="Roboto" panose="02000000000000000000" pitchFamily="2" charset="0"/>
                <a:hlinkClick r:id="rId4">
                  <a:extLst>
                    <a:ext uri="{A12FA001-AC4F-418D-AE19-62706E023703}">
                      <ahyp:hlinkClr xmlns:ahyp="http://schemas.microsoft.com/office/drawing/2018/hyperlinkcolor" val="tx"/>
                    </a:ext>
                  </a:extLst>
                </a:hlinkClick>
              </a:rPr>
              <a:t>mohsen.selseleh@ryerson.c</a:t>
            </a:r>
            <a:r>
              <a:rPr lang="en-CA" b="0" i="0" u="sng" dirty="0">
                <a:effectLst/>
                <a:latin typeface="Roboto" panose="02000000000000000000" pitchFamily="2" charset="0"/>
                <a:hlinkClick r:id="rId4">
                  <a:extLst>
                    <a:ext uri="{A12FA001-AC4F-418D-AE19-62706E023703}">
                      <ahyp:hlinkClr xmlns:ahyp="http://schemas.microsoft.com/office/drawing/2018/hyperlinkcolor" val="tx"/>
                    </a:ext>
                  </a:extLst>
                </a:hlinkClick>
              </a:rPr>
              <a:t>a</a:t>
            </a:r>
            <a:endParaRPr lang="en-CA" b="0" i="0" u="sng" dirty="0">
              <a:effectLst/>
              <a:latin typeface="Roboto" panose="02000000000000000000" pitchFamily="2" charset="0"/>
            </a:endParaRPr>
          </a:p>
          <a:p>
            <a:r>
              <a:rPr lang="en-CA" b="1" i="0" u="sng" dirty="0">
                <a:solidFill>
                  <a:srgbClr val="000000"/>
                </a:solidFill>
                <a:effectLst/>
                <a:latin typeface="Helvetica Neue"/>
              </a:rPr>
              <a:t>Group 11</a:t>
            </a:r>
          </a:p>
          <a:p>
            <a:br>
              <a:rPr lang="en-US" dirty="0"/>
            </a:br>
            <a:endParaRPr lang="en-US" dirty="0"/>
          </a:p>
        </p:txBody>
      </p:sp>
    </p:spTree>
    <p:extLst>
      <p:ext uri="{BB962C8B-B14F-4D97-AF65-F5344CB8AC3E}">
        <p14:creationId xmlns:p14="http://schemas.microsoft.com/office/powerpoint/2010/main" val="292701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7642-1034-4B95-8BF1-EDA8B1F266BA}"/>
              </a:ext>
            </a:extLst>
          </p:cNvPr>
          <p:cNvSpPr>
            <a:spLocks noGrp="1"/>
          </p:cNvSpPr>
          <p:nvPr>
            <p:ph type="title"/>
          </p:nvPr>
        </p:nvSpPr>
        <p:spPr/>
        <p:txBody>
          <a:bodyPr/>
          <a:lstStyle/>
          <a:p>
            <a:r>
              <a:rPr lang="en-US"/>
              <a:t>Tableau Presentation</a:t>
            </a:r>
            <a:endParaRPr lang="en-CA"/>
          </a:p>
        </p:txBody>
      </p:sp>
      <p:sp>
        <p:nvSpPr>
          <p:cNvPr id="3" name="Content Placeholder 2">
            <a:extLst>
              <a:ext uri="{FF2B5EF4-FFF2-40B4-BE49-F238E27FC236}">
                <a16:creationId xmlns:a16="http://schemas.microsoft.com/office/drawing/2014/main" id="{4AC6CEE1-DF87-4747-81E1-922F5183A95C}"/>
              </a:ext>
            </a:extLst>
          </p:cNvPr>
          <p:cNvSpPr>
            <a:spLocks noGrp="1"/>
          </p:cNvSpPr>
          <p:nvPr>
            <p:ph idx="1"/>
          </p:nvPr>
        </p:nvSpPr>
        <p:spPr/>
        <p:txBody>
          <a:bodyPr>
            <a:normAutofit fontScale="62500" lnSpcReduction="20000"/>
          </a:bodyPr>
          <a:lstStyle/>
          <a:p>
            <a:pPr>
              <a:lnSpc>
                <a:spcPct val="107000"/>
              </a:lnSpc>
              <a:spcAft>
                <a:spcPts val="800"/>
              </a:spcAft>
            </a:pPr>
            <a:r>
              <a:rPr lang="en-CA" sz="5600" u="sng" dirty="0" err="1">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Customer_Churn</a:t>
            </a:r>
            <a:r>
              <a:rPr lang="en-CA" sz="56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 | Tableau Public</a:t>
            </a:r>
            <a:endParaRPr lang="en-CA" sz="5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CA" sz="5600" dirty="0">
                <a:effectLst/>
                <a:latin typeface="Calibri" panose="020F0502020204030204" pitchFamily="34" charset="0"/>
                <a:ea typeface="Calibri" panose="020F0502020204030204" pitchFamily="34" charset="0"/>
                <a:cs typeface="Arial" panose="020B0604020202020204" pitchFamily="34" charset="0"/>
              </a:rPr>
              <a:t>  </a:t>
            </a:r>
            <a:r>
              <a:rPr lang="en-CA" sz="56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3"/>
              </a:rPr>
              <a:t>Customer_Churn_2 | Tableau Public</a:t>
            </a:r>
            <a:endParaRPr lang="en-CA" sz="5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CA" sz="5600" dirty="0">
                <a:effectLst/>
                <a:latin typeface="Calibri" panose="020F0502020204030204" pitchFamily="34" charset="0"/>
                <a:ea typeface="Calibri" panose="020F0502020204030204" pitchFamily="34" charset="0"/>
                <a:cs typeface="Arial" panose="020B0604020202020204" pitchFamily="34" charset="0"/>
              </a:rPr>
              <a:t> </a:t>
            </a:r>
            <a:r>
              <a:rPr lang="en-CA" sz="56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4"/>
              </a:rPr>
              <a:t>Customer_Churn_3 | Tableau Public</a:t>
            </a:r>
            <a:endParaRPr lang="en-CA" sz="5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CA" sz="5600" dirty="0">
                <a:effectLst/>
                <a:latin typeface="Calibri" panose="020F0502020204030204" pitchFamily="34" charset="0"/>
                <a:ea typeface="Calibri" panose="020F0502020204030204" pitchFamily="34" charset="0"/>
                <a:cs typeface="Arial" panose="020B0604020202020204" pitchFamily="34" charset="0"/>
              </a:rPr>
              <a:t> </a:t>
            </a:r>
            <a:r>
              <a:rPr lang="en-CA" sz="56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5"/>
              </a:rPr>
              <a:t>Customer_Churn_4 | Tableau Public</a:t>
            </a:r>
            <a:endParaRPr lang="en-CA" sz="5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 </a:t>
            </a:r>
          </a:p>
          <a:p>
            <a:endParaRPr lang="en-CA" dirty="0"/>
          </a:p>
        </p:txBody>
      </p:sp>
    </p:spTree>
    <p:extLst>
      <p:ext uri="{BB962C8B-B14F-4D97-AF65-F5344CB8AC3E}">
        <p14:creationId xmlns:p14="http://schemas.microsoft.com/office/powerpoint/2010/main" val="77696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sz="2800" dirty="0" err="1">
                <a:latin typeface="Times New Roman" panose="02020603050405020304" pitchFamily="18" charset="0"/>
                <a:cs typeface="Times New Roman" panose="02020603050405020304" pitchFamily="18" charset="0"/>
              </a:rPr>
              <a:t>Problem:Comparison</a:t>
            </a:r>
            <a:r>
              <a:rPr lang="en-US" sz="2800" dirty="0">
                <a:latin typeface="Times New Roman" panose="02020603050405020304" pitchFamily="18" charset="0"/>
                <a:cs typeface="Times New Roman" panose="02020603050405020304" pitchFamily="18" charset="0"/>
              </a:rPr>
              <a:t> </a:t>
            </a:r>
            <a:r>
              <a:rPr lang="en-CA" sz="2800" i="0" dirty="0" err="1">
                <a:solidFill>
                  <a:srgbClr val="000000"/>
                </a:solidFill>
                <a:effectLst/>
                <a:latin typeface="Times New Roman" panose="02020603050405020304" pitchFamily="18" charset="0"/>
                <a:cs typeface="Times New Roman" panose="02020603050405020304" pitchFamily="18" charset="0"/>
              </a:rPr>
              <a:t>decison</a:t>
            </a:r>
            <a:r>
              <a:rPr lang="en-CA" sz="2800" i="0" dirty="0">
                <a:solidFill>
                  <a:srgbClr val="000000"/>
                </a:solidFill>
                <a:effectLst/>
                <a:latin typeface="Times New Roman" panose="02020603050405020304" pitchFamily="18" charset="0"/>
                <a:cs typeface="Times New Roman" panose="02020603050405020304" pitchFamily="18" charset="0"/>
              </a:rPr>
              <a:t> tree, Naive Bayes and Logistic Regression In Prediction Customer Churn at A Telephone Company</a:t>
            </a:r>
            <a:r>
              <a:rPr lang="en-US" sz="28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Decision tree is the best but all of them have good accuracy at prediction Customer Churn</a:t>
            </a:r>
          </a:p>
          <a:p>
            <a:pPr algn="just"/>
            <a:r>
              <a:rPr lang="en-US" sz="2800" dirty="0">
                <a:latin typeface="Times New Roman" panose="02020603050405020304" pitchFamily="18" charset="0"/>
                <a:cs typeface="Times New Roman" panose="02020603050405020304" pitchFamily="18" charset="0"/>
              </a:rPr>
              <a:t>Final results show us that for customer churn </a:t>
            </a:r>
            <a:r>
              <a:rPr lang="en-CA" sz="2800" b="0" i="0" dirty="0">
                <a:effectLst/>
                <a:latin typeface="Times New Roman" panose="02020603050405020304" pitchFamily="18" charset="0"/>
                <a:cs typeface="Times New Roman" panose="02020603050405020304" pitchFamily="18" charset="0"/>
              </a:rPr>
              <a:t>international calls , customer support service and Charges were the most important features.</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0450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 Distribution</a:t>
            </a:r>
          </a:p>
        </p:txBody>
      </p:sp>
      <p:graphicFrame>
        <p:nvGraphicFramePr>
          <p:cNvPr id="4" name="Table 3"/>
          <p:cNvGraphicFramePr>
            <a:graphicFrameLocks noGrp="1"/>
          </p:cNvGraphicFramePr>
          <p:nvPr>
            <p:extLst>
              <p:ext uri="{D42A27DB-BD31-4B8C-83A1-F6EECF244321}">
                <p14:modId xmlns:p14="http://schemas.microsoft.com/office/powerpoint/2010/main" val="3373010752"/>
              </p:ext>
            </p:extLst>
          </p:nvPr>
        </p:nvGraphicFramePr>
        <p:xfrm>
          <a:off x="1143000" y="1676400"/>
          <a:ext cx="6781800" cy="3619881"/>
        </p:xfrm>
        <a:graphic>
          <a:graphicData uri="http://schemas.openxmlformats.org/drawingml/2006/table">
            <a:tbl>
              <a:tblPr firstRow="1" firstCol="1" bandRow="1">
                <a:tableStyleId>{5940675A-B579-460E-94D1-54222C63F5DA}</a:tableStyleId>
              </a:tblPr>
              <a:tblGrid>
                <a:gridCol w="21336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762000">
                <a:tc>
                  <a:txBody>
                    <a:bodyPr/>
                    <a:lstStyle/>
                    <a:p>
                      <a:pPr marL="0" marR="0">
                        <a:lnSpc>
                          <a:spcPct val="115000"/>
                        </a:lnSpc>
                        <a:spcBef>
                          <a:spcPts val="1000"/>
                        </a:spcBef>
                        <a:spcAft>
                          <a:spcPts val="0"/>
                        </a:spcAft>
                      </a:pPr>
                      <a:r>
                        <a:rPr lang="en-US" sz="2400" dirty="0">
                          <a:effectLst/>
                        </a:rPr>
                        <a:t>Member Name</a:t>
                      </a:r>
                      <a:endParaRPr lang="en-US" sz="2400" b="1" dirty="0">
                        <a:solidFill>
                          <a:srgbClr val="4F81BD"/>
                        </a:solidFill>
                        <a:effectLst/>
                        <a:latin typeface="Calibri"/>
                        <a:ea typeface="Times New Roman"/>
                        <a:cs typeface="Times New Roman"/>
                      </a:endParaRPr>
                    </a:p>
                  </a:txBody>
                  <a:tcPr marL="68580" marR="68580" marT="0" marB="0"/>
                </a:tc>
                <a:tc>
                  <a:txBody>
                    <a:bodyPr/>
                    <a:lstStyle/>
                    <a:p>
                      <a:pPr marL="0" marR="0">
                        <a:lnSpc>
                          <a:spcPct val="115000"/>
                        </a:lnSpc>
                        <a:spcBef>
                          <a:spcPts val="1000"/>
                        </a:spcBef>
                        <a:spcAft>
                          <a:spcPts val="0"/>
                        </a:spcAft>
                      </a:pPr>
                      <a:r>
                        <a:rPr lang="en-US" sz="2400" dirty="0">
                          <a:effectLst/>
                        </a:rPr>
                        <a:t>List of Tasks Performed</a:t>
                      </a:r>
                      <a:endParaRPr lang="en-US" sz="2400" b="1" dirty="0">
                        <a:solidFill>
                          <a:srgbClr val="4F81BD"/>
                        </a:solidFill>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685800">
                <a:tc>
                  <a:txBody>
                    <a:bodyPr/>
                    <a:lstStyle/>
                    <a:p>
                      <a:pPr marL="0" marR="0">
                        <a:lnSpc>
                          <a:spcPct val="115000"/>
                        </a:lnSpc>
                        <a:spcBef>
                          <a:spcPts val="1000"/>
                        </a:spcBef>
                        <a:spcAft>
                          <a:spcPts val="0"/>
                        </a:spcAft>
                      </a:pPr>
                      <a:r>
                        <a:rPr lang="en-US" sz="2800" b="1" dirty="0">
                          <a:solidFill>
                            <a:schemeClr val="tx1"/>
                          </a:solidFill>
                          <a:effectLst/>
                          <a:latin typeface="Calibri"/>
                          <a:ea typeface="Times New Roman"/>
                          <a:cs typeface="Times New Roman"/>
                        </a:rPr>
                        <a:t>Zhu</a:t>
                      </a:r>
                    </a:p>
                  </a:txBody>
                  <a:tcPr marL="68580" marR="68580" marT="0" marB="0"/>
                </a:tc>
                <a:tc>
                  <a:txBody>
                    <a:bodyPr/>
                    <a:lstStyle/>
                    <a:p>
                      <a:pPr marL="0" marR="0">
                        <a:lnSpc>
                          <a:spcPct val="115000"/>
                        </a:lnSpc>
                        <a:spcBef>
                          <a:spcPts val="1000"/>
                        </a:spcBef>
                        <a:spcAft>
                          <a:spcPts val="0"/>
                        </a:spcAft>
                      </a:pPr>
                      <a:r>
                        <a:rPr lang="en-US" sz="1100" dirty="0">
                          <a:effectLst/>
                        </a:rPr>
                        <a:t> </a:t>
                      </a:r>
                      <a:r>
                        <a:rPr lang="en-US" sz="2800" dirty="0">
                          <a:effectLst/>
                        </a:rPr>
                        <a:t>data preprocessing , coding , conclusion , </a:t>
                      </a:r>
                      <a:r>
                        <a:rPr lang="en-US" sz="2800" dirty="0" err="1">
                          <a:effectLst/>
                        </a:rPr>
                        <a:t>powerpoint</a:t>
                      </a:r>
                      <a:endParaRPr lang="en-US" sz="2800" b="1" dirty="0">
                        <a:solidFill>
                          <a:srgbClr val="4F81BD"/>
                        </a:solidFill>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761746">
                <a:tc>
                  <a:txBody>
                    <a:bodyPr/>
                    <a:lstStyle/>
                    <a:p>
                      <a:pPr marL="0" marR="0">
                        <a:lnSpc>
                          <a:spcPct val="115000"/>
                        </a:lnSpc>
                        <a:spcBef>
                          <a:spcPts val="1000"/>
                        </a:spcBef>
                        <a:spcAft>
                          <a:spcPts val="0"/>
                        </a:spcAft>
                      </a:pPr>
                      <a:r>
                        <a:rPr lang="en-US" sz="1100" dirty="0">
                          <a:effectLst/>
                        </a:rPr>
                        <a:t> </a:t>
                      </a:r>
                      <a:r>
                        <a:rPr lang="en-US" sz="2800" b="1" dirty="0" err="1">
                          <a:effectLst/>
                        </a:rPr>
                        <a:t>Vaziri</a:t>
                      </a:r>
                      <a:endParaRPr lang="en-US" sz="2800" b="1" dirty="0">
                        <a:solidFill>
                          <a:srgbClr val="4F81BD"/>
                        </a:solidFill>
                        <a:effectLst/>
                        <a:latin typeface="Calibri"/>
                        <a:ea typeface="Times New Roman"/>
                        <a:cs typeface="Times New Roman"/>
                      </a:endParaRPr>
                    </a:p>
                  </a:txBody>
                  <a:tcPr marL="68580" marR="68580" marT="0" marB="0"/>
                </a:tc>
                <a:tc>
                  <a:txBody>
                    <a:bodyPr/>
                    <a:lstStyle/>
                    <a:p>
                      <a:pPr marL="0" marR="0">
                        <a:lnSpc>
                          <a:spcPct val="115000"/>
                        </a:lnSpc>
                        <a:spcBef>
                          <a:spcPts val="1000"/>
                        </a:spcBef>
                        <a:spcAft>
                          <a:spcPts val="0"/>
                        </a:spcAft>
                      </a:pPr>
                      <a:r>
                        <a:rPr lang="en-US" sz="1100" dirty="0">
                          <a:effectLst/>
                        </a:rPr>
                        <a:t> </a:t>
                      </a:r>
                      <a:r>
                        <a:rPr lang="en-US" sz="2800" dirty="0">
                          <a:effectLst/>
                        </a:rPr>
                        <a:t>data preprocessing , coding , conclusion , </a:t>
                      </a:r>
                      <a:r>
                        <a:rPr lang="en-US" sz="2800" dirty="0" err="1">
                          <a:effectLst/>
                        </a:rPr>
                        <a:t>powerpoint</a:t>
                      </a:r>
                      <a:endParaRPr lang="en-US" sz="2800" b="1" dirty="0">
                        <a:solidFill>
                          <a:srgbClr val="4F81BD"/>
                        </a:solidFill>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685800">
                <a:tc>
                  <a:txBody>
                    <a:bodyPr/>
                    <a:lstStyle/>
                    <a:p>
                      <a:pPr marL="0" marR="0">
                        <a:lnSpc>
                          <a:spcPct val="115000"/>
                        </a:lnSpc>
                        <a:spcBef>
                          <a:spcPts val="1000"/>
                        </a:spcBef>
                        <a:spcAft>
                          <a:spcPts val="0"/>
                        </a:spcAft>
                      </a:pPr>
                      <a:r>
                        <a:rPr lang="en-US" sz="2800" b="1" dirty="0">
                          <a:effectLst/>
                        </a:rPr>
                        <a:t> Selseleh</a:t>
                      </a:r>
                      <a:endParaRPr lang="en-US" sz="2800" b="1" dirty="0">
                        <a:solidFill>
                          <a:srgbClr val="4F81BD"/>
                        </a:solidFill>
                        <a:effectLst/>
                        <a:latin typeface="Calibri"/>
                        <a:ea typeface="Times New Roman"/>
                        <a:cs typeface="Times New Roman"/>
                      </a:endParaRPr>
                    </a:p>
                  </a:txBody>
                  <a:tcPr marL="68580" marR="68580" marT="0" marB="0"/>
                </a:tc>
                <a:tc>
                  <a:txBody>
                    <a:bodyPr/>
                    <a:lstStyle/>
                    <a:p>
                      <a:pPr marL="0" marR="0">
                        <a:lnSpc>
                          <a:spcPct val="115000"/>
                        </a:lnSpc>
                        <a:spcBef>
                          <a:spcPts val="1000"/>
                        </a:spcBef>
                        <a:spcAft>
                          <a:spcPts val="0"/>
                        </a:spcAft>
                      </a:pPr>
                      <a:r>
                        <a:rPr lang="en-US" sz="2800" dirty="0">
                          <a:effectLst/>
                        </a:rPr>
                        <a:t> data preprocessing , coding , conclusion , </a:t>
                      </a:r>
                      <a:r>
                        <a:rPr lang="en-US" sz="2800" dirty="0" err="1">
                          <a:effectLst/>
                        </a:rPr>
                        <a:t>powerpoint</a:t>
                      </a:r>
                      <a:endParaRPr lang="en-US" sz="2800" b="1" dirty="0">
                        <a:solidFill>
                          <a:srgbClr val="4F81BD"/>
                        </a:solidFill>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557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lstStyle/>
          <a:p>
            <a:r>
              <a:rPr lang="en-US" dirty="0"/>
              <a:t>Step 1 of data preparation: There is no missing data</a:t>
            </a:r>
          </a:p>
          <a:p>
            <a:r>
              <a:rPr lang="en-US" dirty="0"/>
              <a:t>Step 2 of data </a:t>
            </a:r>
            <a:r>
              <a:rPr lang="en-US" dirty="0" err="1"/>
              <a:t>preparation:Determine</a:t>
            </a:r>
            <a:r>
              <a:rPr lang="en-US" dirty="0"/>
              <a:t> outliers and treatment</a:t>
            </a:r>
          </a:p>
          <a:p>
            <a:r>
              <a:rPr lang="en-US" dirty="0"/>
              <a:t>Step 3 of data </a:t>
            </a:r>
            <a:r>
              <a:rPr lang="en-US" dirty="0" err="1"/>
              <a:t>preparation:Normalize</a:t>
            </a:r>
            <a:r>
              <a:rPr lang="en-US" dirty="0"/>
              <a:t> Dataset</a:t>
            </a:r>
          </a:p>
          <a:p>
            <a:r>
              <a:rPr lang="en-US" dirty="0"/>
              <a:t>Last step of data preparation: correlations</a:t>
            </a:r>
          </a:p>
          <a:p>
            <a:r>
              <a:rPr lang="en-US" dirty="0"/>
              <a:t>selected </a:t>
            </a:r>
            <a:r>
              <a:rPr lang="en-US" dirty="0" err="1"/>
              <a:t>features:Day</a:t>
            </a:r>
            <a:r>
              <a:rPr lang="en-US" dirty="0"/>
              <a:t> </a:t>
            </a:r>
            <a:r>
              <a:rPr lang="en-US" dirty="0" err="1"/>
              <a:t>Charge,Custserv</a:t>
            </a:r>
            <a:r>
              <a:rPr lang="en-US" dirty="0"/>
              <a:t> </a:t>
            </a:r>
            <a:r>
              <a:rPr lang="en-US" dirty="0" err="1"/>
              <a:t>Calls,Eve</a:t>
            </a:r>
            <a:r>
              <a:rPr lang="en-US" dirty="0"/>
              <a:t> Charge by tree algorithm</a:t>
            </a:r>
          </a:p>
        </p:txBody>
      </p:sp>
    </p:spTree>
    <p:extLst>
      <p:ext uri="{BB962C8B-B14F-4D97-AF65-F5344CB8AC3E}">
        <p14:creationId xmlns:p14="http://schemas.microsoft.com/office/powerpoint/2010/main" val="18252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lstStyle/>
          <a:p>
            <a:r>
              <a:rPr lang="en-US" dirty="0"/>
              <a:t>More steps of data preparation if any:</a:t>
            </a:r>
          </a:p>
          <a:p>
            <a:r>
              <a:rPr lang="en-US" dirty="0"/>
              <a:t>We used box-plots to find outliers</a:t>
            </a:r>
          </a:p>
          <a:p>
            <a:r>
              <a:rPr lang="en-US" dirty="0"/>
              <a:t>We find </a:t>
            </a:r>
            <a:r>
              <a:rPr lang="en-CA" b="0" i="0" dirty="0">
                <a:solidFill>
                  <a:srgbClr val="202124"/>
                </a:solidFill>
                <a:effectLst/>
                <a:latin typeface="arial" panose="020B0604020202020204" pitchFamily="34" charset="0"/>
              </a:rPr>
              <a:t>0.1-quantile and 0.9-quantile and replace outliers with them</a:t>
            </a:r>
            <a:endParaRPr lang="en-US" dirty="0"/>
          </a:p>
          <a:p>
            <a:endParaRPr lang="en-US" dirty="0"/>
          </a:p>
        </p:txBody>
      </p:sp>
    </p:spTree>
    <p:extLst>
      <p:ext uri="{BB962C8B-B14F-4D97-AF65-F5344CB8AC3E}">
        <p14:creationId xmlns:p14="http://schemas.microsoft.com/office/powerpoint/2010/main" val="43130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Modeling</a:t>
            </a:r>
          </a:p>
        </p:txBody>
      </p:sp>
      <p:sp>
        <p:nvSpPr>
          <p:cNvPr id="3" name="Content Placeholder 2"/>
          <p:cNvSpPr>
            <a:spLocks noGrp="1"/>
          </p:cNvSpPr>
          <p:nvPr>
            <p:ph idx="1"/>
          </p:nvPr>
        </p:nvSpPr>
        <p:spPr/>
        <p:txBody>
          <a:bodyPr/>
          <a:lstStyle/>
          <a:p>
            <a:r>
              <a:rPr lang="en-US" sz="2400" dirty="0"/>
              <a:t>Evaluation method</a:t>
            </a:r>
          </a:p>
          <a:p>
            <a:r>
              <a:rPr lang="en-US" sz="2400" dirty="0"/>
              <a:t>Results</a:t>
            </a:r>
          </a:p>
          <a:p>
            <a:endParaRPr lang="en-US" dirty="0"/>
          </a:p>
          <a:p>
            <a:endParaRPr lang="en-US" dirty="0"/>
          </a:p>
        </p:txBody>
      </p:sp>
      <p:graphicFrame>
        <p:nvGraphicFramePr>
          <p:cNvPr id="5" name="Table 10">
            <a:extLst>
              <a:ext uri="{FF2B5EF4-FFF2-40B4-BE49-F238E27FC236}">
                <a16:creationId xmlns:a16="http://schemas.microsoft.com/office/drawing/2014/main" id="{9495C3D7-DC6A-47D4-9E7E-33A7DF210065}"/>
              </a:ext>
            </a:extLst>
          </p:cNvPr>
          <p:cNvGraphicFramePr>
            <a:graphicFrameLocks/>
          </p:cNvGraphicFramePr>
          <p:nvPr>
            <p:extLst>
              <p:ext uri="{D42A27DB-BD31-4B8C-83A1-F6EECF244321}">
                <p14:modId xmlns:p14="http://schemas.microsoft.com/office/powerpoint/2010/main" val="3677108421"/>
              </p:ext>
            </p:extLst>
          </p:nvPr>
        </p:nvGraphicFramePr>
        <p:xfrm>
          <a:off x="990600" y="2547670"/>
          <a:ext cx="7620000" cy="3346617"/>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856284134"/>
                    </a:ext>
                  </a:extLst>
                </a:gridCol>
                <a:gridCol w="1905000">
                  <a:extLst>
                    <a:ext uri="{9D8B030D-6E8A-4147-A177-3AD203B41FA5}">
                      <a16:colId xmlns:a16="http://schemas.microsoft.com/office/drawing/2014/main" val="3988974097"/>
                    </a:ext>
                  </a:extLst>
                </a:gridCol>
                <a:gridCol w="1905000">
                  <a:extLst>
                    <a:ext uri="{9D8B030D-6E8A-4147-A177-3AD203B41FA5}">
                      <a16:colId xmlns:a16="http://schemas.microsoft.com/office/drawing/2014/main" val="3002637706"/>
                    </a:ext>
                  </a:extLst>
                </a:gridCol>
                <a:gridCol w="1905000">
                  <a:extLst>
                    <a:ext uri="{9D8B030D-6E8A-4147-A177-3AD203B41FA5}">
                      <a16:colId xmlns:a16="http://schemas.microsoft.com/office/drawing/2014/main" val="1276437102"/>
                    </a:ext>
                  </a:extLst>
                </a:gridCol>
              </a:tblGrid>
              <a:tr h="276045">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3701021"/>
                  </a:ext>
                </a:extLst>
              </a:tr>
              <a:tr h="276045">
                <a:tc>
                  <a:txBody>
                    <a:bodyPr/>
                    <a:lstStyle/>
                    <a:p>
                      <a:r>
                        <a:rPr lang="en-US" dirty="0"/>
                        <a:t>Model</a:t>
                      </a:r>
                    </a:p>
                  </a:txBody>
                  <a:tcPr/>
                </a:tc>
                <a:tc>
                  <a:txBody>
                    <a:bodyPr/>
                    <a:lstStyle/>
                    <a:p>
                      <a:r>
                        <a:rPr lang="en-US" dirty="0"/>
                        <a:t>Accuracy</a:t>
                      </a:r>
                    </a:p>
                  </a:txBody>
                  <a:tcPr/>
                </a:tc>
                <a:tc>
                  <a:txBody>
                    <a:bodyPr/>
                    <a:lstStyle/>
                    <a:p>
                      <a:r>
                        <a:rPr lang="en-US" dirty="0"/>
                        <a:t>True</a:t>
                      </a:r>
                      <a:r>
                        <a:rPr lang="en-US" baseline="0" dirty="0"/>
                        <a:t> Positive</a:t>
                      </a:r>
                      <a:endParaRPr lang="en-US" dirty="0"/>
                    </a:p>
                  </a:txBody>
                  <a:tcPr/>
                </a:tc>
                <a:tc>
                  <a:txBody>
                    <a:bodyPr/>
                    <a:lstStyle/>
                    <a:p>
                      <a:r>
                        <a:rPr lang="en-US" dirty="0"/>
                        <a:t>False Positive</a:t>
                      </a:r>
                    </a:p>
                  </a:txBody>
                  <a:tcPr/>
                </a:tc>
                <a:extLst>
                  <a:ext uri="{0D108BD9-81ED-4DB2-BD59-A6C34878D82A}">
                    <a16:rowId xmlns:a16="http://schemas.microsoft.com/office/drawing/2014/main" val="3825642234"/>
                  </a:ext>
                </a:extLst>
              </a:tr>
              <a:tr h="483079">
                <a:tc>
                  <a:txBody>
                    <a:bodyPr/>
                    <a:lstStyle/>
                    <a:p>
                      <a:r>
                        <a:rPr lang="en-US" dirty="0"/>
                        <a:t>Baseline decision tree</a:t>
                      </a:r>
                    </a:p>
                  </a:txBody>
                  <a:tcPr/>
                </a:tc>
                <a:tc>
                  <a:txBody>
                    <a:bodyPr/>
                    <a:lstStyle/>
                    <a:p>
                      <a:r>
                        <a:rPr lang="en-US" dirty="0"/>
                        <a:t>0.91</a:t>
                      </a:r>
                    </a:p>
                  </a:txBody>
                  <a:tcPr/>
                </a:tc>
                <a:tc>
                  <a:txBody>
                    <a:bodyPr/>
                    <a:lstStyle/>
                    <a:p>
                      <a:r>
                        <a:rPr lang="en-US" dirty="0"/>
                        <a:t>77</a:t>
                      </a:r>
                    </a:p>
                  </a:txBody>
                  <a:tcPr/>
                </a:tc>
                <a:tc>
                  <a:txBody>
                    <a:bodyPr/>
                    <a:lstStyle/>
                    <a:p>
                      <a:r>
                        <a:rPr lang="en-US" dirty="0"/>
                        <a:t>24</a:t>
                      </a:r>
                    </a:p>
                  </a:txBody>
                  <a:tcPr/>
                </a:tc>
                <a:extLst>
                  <a:ext uri="{0D108BD9-81ED-4DB2-BD59-A6C34878D82A}">
                    <a16:rowId xmlns:a16="http://schemas.microsoft.com/office/drawing/2014/main" val="1594676472"/>
                  </a:ext>
                </a:extLst>
              </a:tr>
              <a:tr h="483079">
                <a:tc>
                  <a:txBody>
                    <a:bodyPr/>
                    <a:lstStyle/>
                    <a:p>
                      <a:r>
                        <a:rPr lang="en-US" dirty="0"/>
                        <a:t>Baseline Naïve Bayes</a:t>
                      </a:r>
                    </a:p>
                  </a:txBody>
                  <a:tcPr/>
                </a:tc>
                <a:tc>
                  <a:txBody>
                    <a:bodyPr/>
                    <a:lstStyle/>
                    <a:p>
                      <a:r>
                        <a:rPr lang="en-US" dirty="0"/>
                        <a:t>0.84</a:t>
                      </a:r>
                    </a:p>
                  </a:txBody>
                  <a:tcPr/>
                </a:tc>
                <a:tc>
                  <a:txBody>
                    <a:bodyPr/>
                    <a:lstStyle/>
                    <a:p>
                      <a:r>
                        <a:rPr lang="en-US" dirty="0"/>
                        <a:t>1</a:t>
                      </a:r>
                    </a:p>
                  </a:txBody>
                  <a:tcPr/>
                </a:tc>
                <a:tc>
                  <a:txBody>
                    <a:bodyPr/>
                    <a:lstStyle/>
                    <a:p>
                      <a:r>
                        <a:rPr lang="en-US" dirty="0"/>
                        <a:t>14</a:t>
                      </a:r>
                    </a:p>
                  </a:txBody>
                  <a:tcPr/>
                </a:tc>
                <a:extLst>
                  <a:ext uri="{0D108BD9-81ED-4DB2-BD59-A6C34878D82A}">
                    <a16:rowId xmlns:a16="http://schemas.microsoft.com/office/drawing/2014/main" val="3700072440"/>
                  </a:ext>
                </a:extLst>
              </a:tr>
              <a:tr h="483079">
                <a:tc>
                  <a:txBody>
                    <a:bodyPr/>
                    <a:lstStyle/>
                    <a:p>
                      <a:r>
                        <a:rPr lang="en-US" dirty="0"/>
                        <a:t>Decision</a:t>
                      </a:r>
                      <a:r>
                        <a:rPr lang="en-US" baseline="0" dirty="0"/>
                        <a:t> tree  on selected features</a:t>
                      </a:r>
                      <a:endParaRPr lang="en-US" dirty="0"/>
                    </a:p>
                  </a:txBody>
                  <a:tcPr/>
                </a:tc>
                <a:tc>
                  <a:txBody>
                    <a:bodyPr/>
                    <a:lstStyle/>
                    <a:p>
                      <a:r>
                        <a:rPr lang="en-US" dirty="0"/>
                        <a:t>0.86</a:t>
                      </a:r>
                    </a:p>
                  </a:txBody>
                  <a:tcPr/>
                </a:tc>
                <a:tc>
                  <a:txBody>
                    <a:bodyPr/>
                    <a:lstStyle/>
                    <a:p>
                      <a:r>
                        <a:rPr lang="en-US" dirty="0"/>
                        <a:t>70</a:t>
                      </a:r>
                    </a:p>
                  </a:txBody>
                  <a:tcPr/>
                </a:tc>
                <a:tc>
                  <a:txBody>
                    <a:bodyPr/>
                    <a:lstStyle/>
                    <a:p>
                      <a:r>
                        <a:rPr lang="en-US" dirty="0"/>
                        <a:t>23</a:t>
                      </a:r>
                    </a:p>
                  </a:txBody>
                  <a:tcPr/>
                </a:tc>
                <a:extLst>
                  <a:ext uri="{0D108BD9-81ED-4DB2-BD59-A6C34878D82A}">
                    <a16:rowId xmlns:a16="http://schemas.microsoft.com/office/drawing/2014/main" val="3537585945"/>
                  </a:ext>
                </a:extLst>
              </a:tr>
              <a:tr h="483079">
                <a:tc>
                  <a:txBody>
                    <a:bodyPr/>
                    <a:lstStyle/>
                    <a:p>
                      <a:r>
                        <a:rPr lang="en-US" dirty="0"/>
                        <a:t>Naïve Bayes on selected</a:t>
                      </a:r>
                      <a:r>
                        <a:rPr lang="en-US" baseline="0" dirty="0"/>
                        <a:t> features</a:t>
                      </a:r>
                      <a:endParaRPr lang="en-US" dirty="0"/>
                    </a:p>
                  </a:txBody>
                  <a:tcPr/>
                </a:tc>
                <a:tc>
                  <a:txBody>
                    <a:bodyPr/>
                    <a:lstStyle/>
                    <a:p>
                      <a:r>
                        <a:rPr lang="en-US" dirty="0"/>
                        <a:t>0.85</a:t>
                      </a:r>
                    </a:p>
                  </a:txBody>
                  <a:tcPr/>
                </a:tc>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744449291"/>
                  </a:ext>
                </a:extLst>
              </a:tr>
              <a:tr h="483079">
                <a:tc>
                  <a:txBody>
                    <a:bodyPr/>
                    <a:lstStyle/>
                    <a:p>
                      <a:r>
                        <a:rPr lang="en-US" dirty="0"/>
                        <a:t>Logistic Regression</a:t>
                      </a:r>
                      <a:endParaRPr lang="en-CA" dirty="0"/>
                    </a:p>
                  </a:txBody>
                  <a:tcPr/>
                </a:tc>
                <a:tc>
                  <a:txBody>
                    <a:bodyPr/>
                    <a:lstStyle/>
                    <a:p>
                      <a:r>
                        <a:rPr lang="en-CA" dirty="0"/>
                        <a:t>0.855</a:t>
                      </a:r>
                    </a:p>
                  </a:txBody>
                  <a:tcPr/>
                </a:tc>
                <a:tc>
                  <a:txBody>
                    <a:bodyPr/>
                    <a:lstStyle/>
                    <a:p>
                      <a:r>
                        <a:rPr lang="en-CA" dirty="0"/>
                        <a:t>13</a:t>
                      </a:r>
                    </a:p>
                  </a:txBody>
                  <a:tcPr/>
                </a:tc>
                <a:tc>
                  <a:txBody>
                    <a:bodyPr/>
                    <a:lstStyle/>
                    <a:p>
                      <a:r>
                        <a:rPr lang="en-CA" dirty="0"/>
                        <a:t>17</a:t>
                      </a:r>
                    </a:p>
                  </a:txBody>
                  <a:tcPr/>
                </a:tc>
                <a:extLst>
                  <a:ext uri="{0D108BD9-81ED-4DB2-BD59-A6C34878D82A}">
                    <a16:rowId xmlns:a16="http://schemas.microsoft.com/office/drawing/2014/main" val="2464294070"/>
                  </a:ext>
                </a:extLst>
              </a:tr>
              <a:tr h="276045">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557167966"/>
                  </a:ext>
                </a:extLst>
              </a:tr>
            </a:tbl>
          </a:graphicData>
        </a:graphic>
      </p:graphicFrame>
    </p:spTree>
    <p:extLst>
      <p:ext uri="{BB962C8B-B14F-4D97-AF65-F5344CB8AC3E}">
        <p14:creationId xmlns:p14="http://schemas.microsoft.com/office/powerpoint/2010/main" val="251428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5522-630F-4546-ACD5-2E4279A6FDCE}"/>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8D3BDFC-8D93-434D-803E-DFB18BF3684E}"/>
              </a:ext>
            </a:extLst>
          </p:cNvPr>
          <p:cNvSpPr>
            <a:spLocks noGrp="1"/>
          </p:cNvSpPr>
          <p:nvPr>
            <p:ph idx="1"/>
          </p:nvPr>
        </p:nvSpPr>
        <p:spPr/>
        <p:txBody>
          <a:bodyPr>
            <a:normAutofit/>
          </a:bodyPr>
          <a:lstStyle/>
          <a:p>
            <a:r>
              <a:rPr lang="en-US" sz="2400" dirty="0"/>
              <a:t>Explain the evaluation method you used: cross validation or train-test set split?</a:t>
            </a:r>
          </a:p>
          <a:p>
            <a:r>
              <a:rPr lang="en-US" sz="2400" dirty="0"/>
              <a:t>We used train-test split</a:t>
            </a:r>
          </a:p>
          <a:p>
            <a:r>
              <a:rPr lang="en-US" sz="2400" baseline="0" dirty="0"/>
              <a:t>State which model is the best in your case. Are selected-features models they better than the baseline one?</a:t>
            </a:r>
          </a:p>
          <a:p>
            <a:r>
              <a:rPr lang="en-US" sz="2400" dirty="0"/>
              <a:t>We could see that base-line model for decision tree was better than Decision tree model on basis selected features because it has larger accuracy but For Naïve </a:t>
            </a:r>
            <a:r>
              <a:rPr lang="en-US" sz="2400" dirty="0" err="1"/>
              <a:t>bayse</a:t>
            </a:r>
            <a:r>
              <a:rPr lang="en-US" sz="2400" dirty="0"/>
              <a:t> ,we could see that both models were similar.</a:t>
            </a:r>
          </a:p>
          <a:p>
            <a:endParaRPr lang="en-US" dirty="0"/>
          </a:p>
          <a:p>
            <a:endParaRPr lang="en-CA" dirty="0"/>
          </a:p>
        </p:txBody>
      </p:sp>
    </p:spTree>
    <p:extLst>
      <p:ext uri="{BB962C8B-B14F-4D97-AF65-F5344CB8AC3E}">
        <p14:creationId xmlns:p14="http://schemas.microsoft.com/office/powerpoint/2010/main" val="289030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Modeling</a:t>
            </a:r>
          </a:p>
        </p:txBody>
      </p:sp>
      <p:sp>
        <p:nvSpPr>
          <p:cNvPr id="3" name="Content Placeholder 2"/>
          <p:cNvSpPr>
            <a:spLocks noGrp="1"/>
          </p:cNvSpPr>
          <p:nvPr>
            <p:ph idx="1"/>
          </p:nvPr>
        </p:nvSpPr>
        <p:spPr/>
        <p:txBody>
          <a:bodyPr>
            <a:normAutofit/>
          </a:bodyPr>
          <a:lstStyle/>
          <a:p>
            <a:r>
              <a:rPr lang="en-US" sz="2400" dirty="0"/>
              <a:t>Explain the models</a:t>
            </a:r>
          </a:p>
          <a:p>
            <a:pPr lvl="1"/>
            <a:r>
              <a:rPr lang="en-US" sz="2400" dirty="0"/>
              <a:t> We learned from Decision that Day Charge and Eve Charge and </a:t>
            </a:r>
            <a:r>
              <a:rPr lang="en-US" sz="2400" dirty="0" err="1"/>
              <a:t>CustServ</a:t>
            </a:r>
            <a:r>
              <a:rPr lang="en-US" sz="2400" dirty="0"/>
              <a:t> Calls were so important features at customers churn, as we see in small excerpt in the figure.</a:t>
            </a:r>
          </a:p>
          <a:p>
            <a:pPr lvl="1"/>
            <a:endParaRPr lang="en-US" sz="2400" dirty="0"/>
          </a:p>
          <a:p>
            <a:pPr lvl="1"/>
            <a:r>
              <a:rPr lang="en-US" sz="2400" dirty="0"/>
              <a:t>We learned from Naïve Bayes that </a:t>
            </a:r>
            <a:r>
              <a:rPr lang="en-US" sz="2400" dirty="0" err="1"/>
              <a:t>CustServ</a:t>
            </a:r>
            <a:r>
              <a:rPr lang="en-US" sz="2400" dirty="0"/>
              <a:t> </a:t>
            </a:r>
            <a:r>
              <a:rPr lang="en-US" sz="2400" dirty="0" err="1"/>
              <a:t>calls,Int</a:t>
            </a:r>
            <a:r>
              <a:rPr lang="en-US" sz="2400" dirty="0"/>
              <a:t> Charge ,Int Calls ,Int mins, Eve Calls and Day Charge ,</a:t>
            </a:r>
            <a:r>
              <a:rPr lang="en-US" sz="2400" dirty="0" err="1"/>
              <a:t>respectively,were</a:t>
            </a:r>
            <a:r>
              <a:rPr lang="en-US" sz="2400" dirty="0"/>
              <a:t> so important(as they have the larger log probability) customers churn</a:t>
            </a:r>
          </a:p>
        </p:txBody>
      </p:sp>
    </p:spTree>
    <p:extLst>
      <p:ext uri="{BB962C8B-B14F-4D97-AF65-F5344CB8AC3E}">
        <p14:creationId xmlns:p14="http://schemas.microsoft.com/office/powerpoint/2010/main" val="3270882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Recommendation</a:t>
            </a:r>
          </a:p>
        </p:txBody>
      </p:sp>
      <p:sp>
        <p:nvSpPr>
          <p:cNvPr id="3" name="Content Placeholder 2"/>
          <p:cNvSpPr>
            <a:spLocks noGrp="1"/>
          </p:cNvSpPr>
          <p:nvPr>
            <p:ph idx="1"/>
          </p:nvPr>
        </p:nvSpPr>
        <p:spPr/>
        <p:txBody>
          <a:bodyPr/>
          <a:lstStyle/>
          <a:p>
            <a:r>
              <a:rPr lang="en-US" sz="2800" dirty="0"/>
              <a:t>recommendations to this company:</a:t>
            </a:r>
          </a:p>
          <a:p>
            <a:r>
              <a:rPr lang="en-US" sz="2800" dirty="0"/>
              <a:t>Improve </a:t>
            </a:r>
            <a:r>
              <a:rPr lang="en-US" sz="2800" dirty="0" err="1"/>
              <a:t>CustServ</a:t>
            </a:r>
            <a:r>
              <a:rPr lang="en-US" sz="2800" dirty="0"/>
              <a:t> calls</a:t>
            </a:r>
          </a:p>
          <a:p>
            <a:r>
              <a:rPr lang="en-US" sz="2800" dirty="0"/>
              <a:t>Decrease Int Charge </a:t>
            </a:r>
          </a:p>
          <a:p>
            <a:r>
              <a:rPr lang="en-US" sz="2800" dirty="0"/>
              <a:t>Decrease Day Charge and Eve Charge</a:t>
            </a:r>
          </a:p>
          <a:p>
            <a:endParaRPr lang="en-US" dirty="0"/>
          </a:p>
        </p:txBody>
      </p:sp>
    </p:spTree>
    <p:extLst>
      <p:ext uri="{BB962C8B-B14F-4D97-AF65-F5344CB8AC3E}">
        <p14:creationId xmlns:p14="http://schemas.microsoft.com/office/powerpoint/2010/main" val="238952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1523</TotalTime>
  <Words>789</Words>
  <Application>Microsoft Office PowerPoint</Application>
  <PresentationFormat>On-screen Show (4:3)</PresentationFormat>
  <Paragraphs>100</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Calibri</vt:lpstr>
      <vt:lpstr>Calibri Light</vt:lpstr>
      <vt:lpstr>Helvetica Neue</vt:lpstr>
      <vt:lpstr>Roboto</vt:lpstr>
      <vt:lpstr>Times New Roman</vt:lpstr>
      <vt:lpstr>Office Theme</vt:lpstr>
      <vt:lpstr>   Review Customer Churn at Telephone Company by Naïve bayse,Tree Decision and Logistic Regression CIND119,Final Project</vt:lpstr>
      <vt:lpstr>Introduction</vt:lpstr>
      <vt:lpstr>Workload Distribution</vt:lpstr>
      <vt:lpstr>Data Preparation</vt:lpstr>
      <vt:lpstr>Data Preparation</vt:lpstr>
      <vt:lpstr>Predictive Modeling</vt:lpstr>
      <vt:lpstr>PowerPoint Presentation</vt:lpstr>
      <vt:lpstr>Predictive Modeling</vt:lpstr>
      <vt:lpstr>Conclusion and Recommendation</vt:lpstr>
      <vt:lpstr>Tableau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for</dc:title>
  <dc:creator>Syed Shariyar Murtaza</dc:creator>
  <cp:lastModifiedBy>Mohsen Selseleh</cp:lastModifiedBy>
  <cp:revision>35</cp:revision>
  <dcterms:created xsi:type="dcterms:W3CDTF">2006-08-16T00:00:00Z</dcterms:created>
  <dcterms:modified xsi:type="dcterms:W3CDTF">2021-08-08T15:10:42Z</dcterms:modified>
</cp:coreProperties>
</file>