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Playfair Display" panose="00000500000000000000" pitchFamily="2" charset="0"/>
      <p:regular r:id="rId22"/>
    </p:embeddedFont>
    <p:embeddedFont>
      <p:font typeface="Playfair Display Bold" panose="00000800000000000000" charset="0"/>
      <p:regular r:id="rId23"/>
    </p:embeddedFont>
    <p:embeddedFont>
      <p:font typeface="Public Sans" panose="020B0604020202020204" charset="0"/>
      <p:regular r:id="rId24"/>
    </p:embeddedFont>
    <p:embeddedFont>
      <p:font typeface="Public Sans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93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82" y="4728792"/>
            <a:ext cx="16230600" cy="609590"/>
          </a:xfrm>
          <a:prstGeom prst="rect">
            <a:avLst/>
          </a:prstGeom>
        </p:spPr>
        <p:txBody>
          <a:bodyPr lIns="0" tIns="0" rIns="0" bIns="0" rtlCol="0" anchor="t">
            <a:spAutoFit/>
          </a:bodyPr>
          <a:lstStyle/>
          <a:p>
            <a:pPr algn="l">
              <a:lnSpc>
                <a:spcPts val="5200"/>
              </a:lnSpc>
              <a:spcBef>
                <a:spcPct val="0"/>
              </a:spcBef>
            </a:pPr>
            <a:r>
              <a:rPr lang="en-US" sz="3714" spc="843" dirty="0">
                <a:solidFill>
                  <a:srgbClr val="2B2C30"/>
                </a:solidFill>
                <a:latin typeface="Public Sans Bold"/>
                <a:ea typeface="Public Sans Bold"/>
                <a:cs typeface="Public Sans Bold"/>
                <a:sym typeface="Public Sans Bold"/>
              </a:rPr>
              <a:t>PRESENTED BY MD MOHSHIN KHAN</a:t>
            </a:r>
          </a:p>
        </p:txBody>
      </p:sp>
      <p:sp>
        <p:nvSpPr>
          <p:cNvPr id="4" name="TextBox 4"/>
          <p:cNvSpPr txBox="1"/>
          <p:nvPr/>
        </p:nvSpPr>
        <p:spPr>
          <a:xfrm>
            <a:off x="850974" y="398841"/>
            <a:ext cx="16408332" cy="4017658"/>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ea typeface="Playfair Display"/>
                <a:cs typeface="Playfair Display"/>
                <a:sym typeface="Playfair Display"/>
              </a:rPr>
              <a:t>MENTORNESS INTERNSHIP</a:t>
            </a:r>
          </a:p>
        </p:txBody>
      </p:sp>
      <p:sp>
        <p:nvSpPr>
          <p:cNvPr id="5" name="TextBox 5"/>
          <p:cNvSpPr txBox="1"/>
          <p:nvPr/>
        </p:nvSpPr>
        <p:spPr>
          <a:xfrm>
            <a:off x="4279694" y="7216347"/>
            <a:ext cx="7862435" cy="1139191"/>
          </a:xfrm>
          <a:prstGeom prst="rect">
            <a:avLst/>
          </a:prstGeom>
        </p:spPr>
        <p:txBody>
          <a:bodyPr lIns="0" tIns="0" rIns="0" bIns="0" rtlCol="0" anchor="t">
            <a:spAutoFit/>
          </a:bodyPr>
          <a:lstStyle/>
          <a:p>
            <a:pPr algn="ctr">
              <a:lnSpc>
                <a:spcPts val="4349"/>
              </a:lnSpc>
            </a:pPr>
            <a:r>
              <a:rPr lang="en-US" sz="2899" dirty="0">
                <a:solidFill>
                  <a:srgbClr val="2B2C30"/>
                </a:solidFill>
                <a:latin typeface="Public Sans Bold"/>
                <a:ea typeface="Public Sans Bold"/>
                <a:cs typeface="Public Sans Bold"/>
                <a:sym typeface="Public Sans Bold"/>
              </a:rPr>
              <a:t>SQL PROJECT</a:t>
            </a:r>
          </a:p>
          <a:p>
            <a:pPr algn="ctr">
              <a:lnSpc>
                <a:spcPts val="4949"/>
              </a:lnSpc>
            </a:pPr>
            <a:r>
              <a:rPr lang="en-US" sz="3299" dirty="0">
                <a:solidFill>
                  <a:srgbClr val="2B2C30"/>
                </a:solidFill>
                <a:latin typeface="Public Sans Bold"/>
                <a:ea typeface="Public Sans Bold"/>
                <a:cs typeface="Public Sans Bold"/>
                <a:sym typeface="Public Sans Bold"/>
              </a:rPr>
              <a:t>WALMART SALES ANALYSIS (TASK 2</a:t>
            </a:r>
            <a:r>
              <a:rPr lang="en-US" sz="3299" dirty="0">
                <a:solidFill>
                  <a:srgbClr val="2B2C30"/>
                </a:solidFill>
                <a:latin typeface="Public Sans"/>
                <a:ea typeface="Public Sans"/>
                <a:cs typeface="Public Sans"/>
                <a:sym typeface="Public Sans"/>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3988744" y="1643945"/>
            <a:ext cx="9509685" cy="589026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5.Write a SQL query for find the average rating given by customers in each branch</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Branch, AVG(Rating) AS Average_Rating FROM walmart_sales GROUP BY Branch;</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389157" y="1792120"/>
            <a:ext cx="9509685" cy="5826125"/>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6.Write a SQL query for determine the total quantity of each product line sold.</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Product_line, SUM(Quantity) AS Total_Quantity_Sold FROM walmart_data GROUP BY Product_line;</a:t>
            </a:r>
          </a:p>
          <a:p>
            <a:pPr algn="l">
              <a:lnSpc>
                <a:spcPts val="494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3919080" y="2172616"/>
            <a:ext cx="9509685" cy="520446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7.Write a SQL query for list the top 5 products by unit price.</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Product_line, Unit_price FROM walmart_data ORDER BY Unit_price DESC LIMIT 5;</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389157" y="1985575"/>
            <a:ext cx="9509685" cy="520700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8.Write a SQL query for find sales transactions with a gross margin percentage greater than 30%.</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 FROM walmart_data WHERE gross_margin_percentage &gt; 30;</a:t>
            </a:r>
          </a:p>
          <a:p>
            <a:pPr algn="l">
              <a:lnSpc>
                <a:spcPts val="494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035187" y="1073470"/>
            <a:ext cx="9509685" cy="520700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9.Write a SQL query for retrieve sales transactions that occurred on weekends.</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 FROM walmart_data WHERE STRFTIME('%w', Date) IN ('0', '6');</a:t>
            </a:r>
          </a:p>
          <a:p>
            <a:pPr algn="l">
              <a:lnSpc>
                <a:spcPts val="494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081630" y="98396"/>
            <a:ext cx="9509685" cy="768096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10.Write a SQL query for Calculate the total sales and gross income for each month. </a:t>
            </a:r>
          </a:p>
          <a:p>
            <a:pPr algn="l">
              <a:lnSpc>
                <a:spcPts val="494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STRFTIME('%Y-%m', Date) AS Month, SUM(Total) AS Total_Sales, SUM(gross_income) AS Total_Gross_Income FROM walmart_data GROUP BY STRFTIME('%Y-%m', Date) ORDER BY Month;</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197737" y="1048478"/>
            <a:ext cx="9416800" cy="6245225"/>
          </a:xfrm>
          <a:prstGeom prst="rect">
            <a:avLst/>
          </a:prstGeom>
        </p:spPr>
        <p:txBody>
          <a:bodyPr lIns="0" tIns="0" rIns="0" bIns="0" rtlCol="0" anchor="t">
            <a:spAutoFit/>
          </a:bodyPr>
          <a:lstStyle/>
          <a:p>
            <a:pPr algn="l">
              <a:lnSpc>
                <a:spcPts val="4940"/>
              </a:lnSpc>
            </a:pPr>
            <a:r>
              <a:rPr lang="en-US" sz="3800" spc="19">
                <a:solidFill>
                  <a:srgbClr val="2B2C30"/>
                </a:solidFill>
                <a:latin typeface="Playfair Display Bold"/>
                <a:ea typeface="Playfair Display Bold"/>
                <a:cs typeface="Playfair Display Bold"/>
                <a:sym typeface="Playfair Display Bold"/>
              </a:rPr>
              <a:t>11.Write a SQL query for find the number of sales transactions that occurred after 6 PM</a:t>
            </a:r>
          </a:p>
          <a:p>
            <a:pPr algn="l">
              <a:lnSpc>
                <a:spcPts val="4940"/>
              </a:lnSpc>
            </a:pPr>
            <a:endParaRPr lang="en-US" sz="3800" spc="19">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COUNT(*) AS Transactions_After_6PM FROM walmart_data WHERE STRFTIME('%H', Time) &gt;= '18';</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389157" y="581182"/>
            <a:ext cx="9509685" cy="657606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12.Write a SQL query for list the sales transactions that have a higher total than the average total of all transactions</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 FROM walmart_data WHERE Total &gt; (SELECT AVG(Total) FROM walmart_data);</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631198" y="990600"/>
            <a:ext cx="9509685" cy="7747635"/>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13.Write a SQL query for find customers who made more than 5 purchases in a single month</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Customer_type, STRFTIME('%Y-%m', Date) AS Month, COUNT(*) AS Number_of_Purchases FROM walmart_data GROUP BY Customer_type, STRFTIME('%Y-%m', Date) HAVING COUNT(*) &gt; 5;</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098248" y="676201"/>
            <a:ext cx="9509685" cy="712851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14.Write a SQL query calculate the cumulative gross income for each branch by date.</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Branch, Date, SUM(gross_income) OVER (PARTITION BY Branch ORDER BY Date) AS cumulative_gross_income FROM walmart_data ORDER BY Branch, Date;</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081630" y="2714625"/>
            <a:ext cx="9509685" cy="4838700"/>
          </a:xfrm>
          <a:prstGeom prst="rect">
            <a:avLst/>
          </a:prstGeom>
        </p:spPr>
        <p:txBody>
          <a:bodyPr lIns="0" tIns="0" rIns="0" bIns="0" rtlCol="0" anchor="t">
            <a:spAutoFit/>
          </a:bodyPr>
          <a:lstStyle/>
          <a:p>
            <a:pPr algn="l">
              <a:lnSpc>
                <a:spcPts val="3899"/>
              </a:lnSpc>
            </a:pPr>
            <a:r>
              <a:rPr lang="en-US" sz="2999" spc="14">
                <a:solidFill>
                  <a:srgbClr val="2B2C30"/>
                </a:solidFill>
                <a:latin typeface="Playfair Display Bold"/>
                <a:ea typeface="Playfair Display Bold"/>
                <a:cs typeface="Playfair Display Bold"/>
                <a:sym typeface="Playfair Display Bold"/>
              </a:rPr>
              <a:t>Structured query language (SQL) is a programming language for storing and processing information in a relational database. A relational database stores information in tabular form, with rows and columns representing different data attributes and the various relationships between the data values. You can use SQL statements to store, update, remove, search, and retrieve information from the database. You can also use SQL to maintain and optimize database performance.</a:t>
            </a:r>
          </a:p>
        </p:txBody>
      </p:sp>
      <p:grpSp>
        <p:nvGrpSpPr>
          <p:cNvPr id="3" name="Group 3"/>
          <p:cNvGrpSpPr/>
          <p:nvPr/>
        </p:nvGrpSpPr>
        <p:grpSpPr>
          <a:xfrm>
            <a:off x="6834644" y="417985"/>
            <a:ext cx="3086100" cy="1623153"/>
            <a:chOff x="0" y="0"/>
            <a:chExt cx="812800" cy="427497"/>
          </a:xfrm>
        </p:grpSpPr>
        <p:sp>
          <p:nvSpPr>
            <p:cNvPr id="4" name="Freeform 4"/>
            <p:cNvSpPr/>
            <p:nvPr/>
          </p:nvSpPr>
          <p:spPr>
            <a:xfrm>
              <a:off x="0" y="0"/>
              <a:ext cx="812800" cy="427497"/>
            </a:xfrm>
            <a:custGeom>
              <a:avLst/>
              <a:gdLst/>
              <a:ahLst/>
              <a:cxnLst/>
              <a:rect l="l" t="t" r="r" b="b"/>
              <a:pathLst>
                <a:path w="812800" h="427497">
                  <a:moveTo>
                    <a:pt x="0" y="0"/>
                  </a:moveTo>
                  <a:lnTo>
                    <a:pt x="812800" y="0"/>
                  </a:lnTo>
                  <a:lnTo>
                    <a:pt x="812800" y="427497"/>
                  </a:lnTo>
                  <a:lnTo>
                    <a:pt x="0" y="427497"/>
                  </a:lnTo>
                  <a:close/>
                </a:path>
              </a:pathLst>
            </a:custGeom>
            <a:solidFill>
              <a:srgbClr val="EFEEE7"/>
            </a:solidFill>
          </p:spPr>
        </p:sp>
        <p:sp>
          <p:nvSpPr>
            <p:cNvPr id="5" name="TextBox 5"/>
            <p:cNvSpPr txBox="1"/>
            <p:nvPr/>
          </p:nvSpPr>
          <p:spPr>
            <a:xfrm>
              <a:off x="0" y="-123825"/>
              <a:ext cx="812800" cy="551322"/>
            </a:xfrm>
            <a:prstGeom prst="rect">
              <a:avLst/>
            </a:prstGeom>
          </p:spPr>
          <p:txBody>
            <a:bodyPr lIns="50800" tIns="50800" rIns="50800" bIns="50800" rtlCol="0" anchor="ctr"/>
            <a:lstStyle/>
            <a:p>
              <a:pPr algn="ctr">
                <a:lnSpc>
                  <a:spcPts val="8399"/>
                </a:lnSpc>
              </a:pPr>
              <a:r>
                <a:rPr lang="en-US" sz="5999" u="sng">
                  <a:solidFill>
                    <a:srgbClr val="2B2C30"/>
                  </a:solidFill>
                  <a:latin typeface="Public Sans Bold"/>
                  <a:ea typeface="Public Sans Bold"/>
                  <a:cs typeface="Public Sans Bold"/>
                  <a:sym typeface="Public Sans Bold"/>
                </a:rPr>
                <a:t>SQL</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389157" y="1212805"/>
            <a:ext cx="9509685" cy="5823585"/>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15.Find the total cogs for each customer type in each city.</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SELECT City, Customer_type, SUM(cogs) AS total_cogs FROM walmart_data GROUP BY City, Customer_type ORDER BY City, Customer_type;</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3059889" y="1691010"/>
            <a:ext cx="9509685" cy="6370320"/>
          </a:xfrm>
          <a:prstGeom prst="rect">
            <a:avLst/>
          </a:prstGeom>
        </p:spPr>
        <p:txBody>
          <a:bodyPr lIns="0" tIns="0" rIns="0" bIns="0" rtlCol="0" anchor="t">
            <a:spAutoFit/>
          </a:bodyPr>
          <a:lstStyle/>
          <a:p>
            <a:pPr marL="842012" lvl="1" indent="-421006" algn="l">
              <a:lnSpc>
                <a:spcPts val="5070"/>
              </a:lnSpc>
              <a:buFont typeface="Arial"/>
              <a:buChar char="•"/>
            </a:pPr>
            <a:r>
              <a:rPr lang="en-US" sz="3900" spc="19">
                <a:solidFill>
                  <a:srgbClr val="2B2C30"/>
                </a:solidFill>
                <a:latin typeface="Playfair Display Bold"/>
                <a:ea typeface="Playfair Display Bold"/>
                <a:cs typeface="Playfair Display Bold"/>
                <a:sym typeface="Playfair Display Bold"/>
              </a:rPr>
              <a:t>In this project SQL is used to answer the questions related to dataset.</a:t>
            </a:r>
          </a:p>
          <a:p>
            <a:pPr marL="842012" lvl="1" indent="-421006" algn="l">
              <a:lnSpc>
                <a:spcPts val="5070"/>
              </a:lnSpc>
              <a:buFont typeface="Arial"/>
              <a:buChar char="•"/>
            </a:pPr>
            <a:r>
              <a:rPr lang="en-US" sz="3900" spc="19">
                <a:solidFill>
                  <a:srgbClr val="2B2C30"/>
                </a:solidFill>
                <a:latin typeface="Playfair Display Bold"/>
                <a:ea typeface="Playfair Display Bold"/>
                <a:cs typeface="Playfair Display Bold"/>
                <a:sym typeface="Playfair Display Bold"/>
              </a:rPr>
              <a:t>The sales industry relies on data to make informed decisions and provide a better customer experience.</a:t>
            </a:r>
          </a:p>
          <a:p>
            <a:pPr marL="842012" lvl="1" indent="-421006" algn="l">
              <a:lnSpc>
                <a:spcPts val="5070"/>
              </a:lnSpc>
              <a:buFont typeface="Arial"/>
              <a:buChar char="•"/>
            </a:pPr>
            <a:r>
              <a:rPr lang="en-US" sz="3900" spc="19">
                <a:solidFill>
                  <a:srgbClr val="2B2C30"/>
                </a:solidFill>
                <a:latin typeface="Playfair Display Bold"/>
                <a:ea typeface="Playfair Display Bold"/>
                <a:cs typeface="Playfair Display Bold"/>
                <a:sym typeface="Playfair Display Bold"/>
              </a:rPr>
              <a:t>A sales dataset is used to gain insights into customer preference, purchase trends and other key factor that impact the sales operation.</a:t>
            </a:r>
          </a:p>
        </p:txBody>
      </p:sp>
      <p:grpSp>
        <p:nvGrpSpPr>
          <p:cNvPr id="3" name="Group 3"/>
          <p:cNvGrpSpPr/>
          <p:nvPr/>
        </p:nvGrpSpPr>
        <p:grpSpPr>
          <a:xfrm>
            <a:off x="4855177" y="-380559"/>
            <a:ext cx="5919109" cy="1925031"/>
            <a:chOff x="0" y="0"/>
            <a:chExt cx="1558942" cy="507004"/>
          </a:xfrm>
        </p:grpSpPr>
        <p:sp>
          <p:nvSpPr>
            <p:cNvPr id="4" name="Freeform 4"/>
            <p:cNvSpPr/>
            <p:nvPr/>
          </p:nvSpPr>
          <p:spPr>
            <a:xfrm>
              <a:off x="0" y="0"/>
              <a:ext cx="1558942" cy="507004"/>
            </a:xfrm>
            <a:custGeom>
              <a:avLst/>
              <a:gdLst/>
              <a:ahLst/>
              <a:cxnLst/>
              <a:rect l="l" t="t" r="r" b="b"/>
              <a:pathLst>
                <a:path w="1558942" h="507004">
                  <a:moveTo>
                    <a:pt x="0" y="0"/>
                  </a:moveTo>
                  <a:lnTo>
                    <a:pt x="1558942" y="0"/>
                  </a:lnTo>
                  <a:lnTo>
                    <a:pt x="1558942" y="507004"/>
                  </a:lnTo>
                  <a:lnTo>
                    <a:pt x="0" y="507004"/>
                  </a:lnTo>
                  <a:close/>
                </a:path>
              </a:pathLst>
            </a:custGeom>
            <a:solidFill>
              <a:srgbClr val="EFEEE7"/>
            </a:solidFill>
          </p:spPr>
        </p:sp>
        <p:sp>
          <p:nvSpPr>
            <p:cNvPr id="5" name="TextBox 5"/>
            <p:cNvSpPr txBox="1"/>
            <p:nvPr/>
          </p:nvSpPr>
          <p:spPr>
            <a:xfrm>
              <a:off x="0" y="-114300"/>
              <a:ext cx="1558942" cy="621304"/>
            </a:xfrm>
            <a:prstGeom prst="rect">
              <a:avLst/>
            </a:prstGeom>
          </p:spPr>
          <p:txBody>
            <a:bodyPr lIns="50800" tIns="50800" rIns="50800" bIns="50800" rtlCol="0" anchor="ctr"/>
            <a:lstStyle/>
            <a:p>
              <a:pPr algn="l">
                <a:lnSpc>
                  <a:spcPts val="7700"/>
                </a:lnSpc>
              </a:pPr>
              <a:r>
                <a:rPr lang="en-US" sz="5500" u="sng">
                  <a:solidFill>
                    <a:srgbClr val="2B2C30"/>
                  </a:solidFill>
                  <a:latin typeface="Public Sans Bold"/>
                  <a:ea typeface="Public Sans Bold"/>
                  <a:cs typeface="Public Sans Bold"/>
                  <a:sym typeface="Public Sans Bold"/>
                </a:rPr>
                <a:t>Project Overview</a:t>
              </a:r>
            </a:p>
          </p:txBody>
        </p:sp>
      </p:grpSp>
      <p:grpSp>
        <p:nvGrpSpPr>
          <p:cNvPr id="6" name="Group 6"/>
          <p:cNvGrpSpPr/>
          <p:nvPr/>
        </p:nvGrpSpPr>
        <p:grpSpPr>
          <a:xfrm>
            <a:off x="4855177" y="-195921"/>
            <a:ext cx="5919109" cy="1925031"/>
            <a:chOff x="0" y="0"/>
            <a:chExt cx="1558942" cy="507004"/>
          </a:xfrm>
        </p:grpSpPr>
        <p:sp>
          <p:nvSpPr>
            <p:cNvPr id="7" name="Freeform 7"/>
            <p:cNvSpPr/>
            <p:nvPr/>
          </p:nvSpPr>
          <p:spPr>
            <a:xfrm>
              <a:off x="0" y="0"/>
              <a:ext cx="1558942" cy="507004"/>
            </a:xfrm>
            <a:custGeom>
              <a:avLst/>
              <a:gdLst/>
              <a:ahLst/>
              <a:cxnLst/>
              <a:rect l="l" t="t" r="r" b="b"/>
              <a:pathLst>
                <a:path w="1558942" h="507004">
                  <a:moveTo>
                    <a:pt x="0" y="0"/>
                  </a:moveTo>
                  <a:lnTo>
                    <a:pt x="1558942" y="0"/>
                  </a:lnTo>
                  <a:lnTo>
                    <a:pt x="1558942" y="507004"/>
                  </a:lnTo>
                  <a:lnTo>
                    <a:pt x="0" y="507004"/>
                  </a:lnTo>
                  <a:close/>
                </a:path>
              </a:pathLst>
            </a:custGeom>
            <a:solidFill>
              <a:srgbClr val="EFEEE7"/>
            </a:solidFill>
          </p:spPr>
        </p:sp>
        <p:sp>
          <p:nvSpPr>
            <p:cNvPr id="8" name="TextBox 8"/>
            <p:cNvSpPr txBox="1"/>
            <p:nvPr/>
          </p:nvSpPr>
          <p:spPr>
            <a:xfrm>
              <a:off x="0" y="-114300"/>
              <a:ext cx="1558942" cy="621304"/>
            </a:xfrm>
            <a:prstGeom prst="rect">
              <a:avLst/>
            </a:prstGeom>
          </p:spPr>
          <p:txBody>
            <a:bodyPr lIns="50800" tIns="50800" rIns="50800" bIns="50800" rtlCol="0" anchor="ctr"/>
            <a:lstStyle/>
            <a:p>
              <a:pPr algn="l">
                <a:lnSpc>
                  <a:spcPts val="7700"/>
                </a:lnSpc>
              </a:pPr>
              <a:r>
                <a:rPr lang="en-US" sz="5500" u="sng">
                  <a:solidFill>
                    <a:srgbClr val="2B2C30"/>
                  </a:solidFill>
                  <a:latin typeface="Public Sans Bold"/>
                  <a:ea typeface="Public Sans Bold"/>
                  <a:cs typeface="Public Sans Bold"/>
                  <a:sym typeface="Public Sans Bold"/>
                </a:rPr>
                <a:t>Project Overview</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3849416" y="1420910"/>
            <a:ext cx="9509685" cy="8213090"/>
          </a:xfrm>
          <a:prstGeom prst="rect">
            <a:avLst/>
          </a:prstGeom>
        </p:spPr>
        <p:txBody>
          <a:bodyPr lIns="0" tIns="0" rIns="0" bIns="0" rtlCol="0" anchor="t">
            <a:spAutoFit/>
          </a:bodyPr>
          <a:lstStyle/>
          <a:p>
            <a:pPr algn="l">
              <a:lnSpc>
                <a:spcPts val="3639"/>
              </a:lnSpc>
            </a:pPr>
            <a:r>
              <a:rPr lang="en-US" sz="2799" spc="13">
                <a:solidFill>
                  <a:srgbClr val="2B2C30"/>
                </a:solidFill>
                <a:latin typeface="Playfair Display Bold"/>
                <a:ea typeface="Playfair Display Bold"/>
                <a:cs typeface="Playfair Display Bold"/>
                <a:sym typeface="Playfair Display Bold"/>
              </a:rPr>
              <a:t>• The dataset consists of the following columns:</a:t>
            </a:r>
          </a:p>
          <a:p>
            <a:pPr algn="l">
              <a:lnSpc>
                <a:spcPts val="3639"/>
              </a:lnSpc>
            </a:pPr>
            <a:r>
              <a:rPr lang="en-US" sz="2799" spc="13">
                <a:solidFill>
                  <a:srgbClr val="2B2C30"/>
                </a:solidFill>
                <a:latin typeface="Playfair Display Bold"/>
                <a:ea typeface="Playfair Display Bold"/>
                <a:cs typeface="Playfair Display Bold"/>
                <a:sym typeface="Playfair Display Bold"/>
              </a:rPr>
              <a:t>• Invoice_ID: Unique identifier for each invoice.</a:t>
            </a:r>
          </a:p>
          <a:p>
            <a:pPr algn="l">
              <a:lnSpc>
                <a:spcPts val="3639"/>
              </a:lnSpc>
            </a:pPr>
            <a:r>
              <a:rPr lang="en-US" sz="2799" spc="13">
                <a:solidFill>
                  <a:srgbClr val="2B2C30"/>
                </a:solidFill>
                <a:latin typeface="Playfair Display Bold"/>
                <a:ea typeface="Playfair Display Bold"/>
                <a:cs typeface="Playfair Display Bold"/>
                <a:sym typeface="Playfair Display Bold"/>
              </a:rPr>
              <a:t>• Branch: Branch of the store where the sale took place.</a:t>
            </a:r>
          </a:p>
          <a:p>
            <a:pPr algn="l">
              <a:lnSpc>
                <a:spcPts val="3639"/>
              </a:lnSpc>
            </a:pPr>
            <a:r>
              <a:rPr lang="en-US" sz="2799" spc="13">
                <a:solidFill>
                  <a:srgbClr val="2B2C30"/>
                </a:solidFill>
                <a:latin typeface="Playfair Display Bold"/>
                <a:ea typeface="Playfair Display Bold"/>
                <a:cs typeface="Playfair Display Bold"/>
                <a:sym typeface="Playfair Display Bold"/>
              </a:rPr>
              <a:t>• City: City where the store branch is located.</a:t>
            </a:r>
          </a:p>
          <a:p>
            <a:pPr algn="l">
              <a:lnSpc>
                <a:spcPts val="3639"/>
              </a:lnSpc>
            </a:pPr>
            <a:r>
              <a:rPr lang="en-US" sz="2799" spc="13">
                <a:solidFill>
                  <a:srgbClr val="2B2C30"/>
                </a:solidFill>
                <a:latin typeface="Playfair Display Bold"/>
                <a:ea typeface="Playfair Display Bold"/>
                <a:cs typeface="Playfair Display Bold"/>
                <a:sym typeface="Playfair Display Bold"/>
              </a:rPr>
              <a:t>• Customer_type: Type of customer (e.g., Member, Normal).</a:t>
            </a:r>
          </a:p>
          <a:p>
            <a:pPr algn="l">
              <a:lnSpc>
                <a:spcPts val="3639"/>
              </a:lnSpc>
            </a:pPr>
            <a:r>
              <a:rPr lang="en-US" sz="2799" spc="13">
                <a:solidFill>
                  <a:srgbClr val="2B2C30"/>
                </a:solidFill>
                <a:latin typeface="Playfair Display Bold"/>
                <a:ea typeface="Playfair Display Bold"/>
                <a:cs typeface="Playfair Display Bold"/>
                <a:sym typeface="Playfair Display Bold"/>
              </a:rPr>
              <a:t>• Gender: Gender of the customer.</a:t>
            </a:r>
          </a:p>
          <a:p>
            <a:pPr algn="l">
              <a:lnSpc>
                <a:spcPts val="3639"/>
              </a:lnSpc>
            </a:pPr>
            <a:r>
              <a:rPr lang="en-US" sz="2799" spc="13">
                <a:solidFill>
                  <a:srgbClr val="2B2C30"/>
                </a:solidFill>
                <a:latin typeface="Playfair Display Bold"/>
                <a:ea typeface="Playfair Display Bold"/>
                <a:cs typeface="Playfair Display Bold"/>
                <a:sym typeface="Playfair Display Bold"/>
              </a:rPr>
              <a:t>• Product_line: Category of the product sold.</a:t>
            </a:r>
          </a:p>
          <a:p>
            <a:pPr algn="l">
              <a:lnSpc>
                <a:spcPts val="3639"/>
              </a:lnSpc>
            </a:pPr>
            <a:r>
              <a:rPr lang="en-US" sz="2799" spc="13">
                <a:solidFill>
                  <a:srgbClr val="2B2C30"/>
                </a:solidFill>
                <a:latin typeface="Playfair Display Bold"/>
                <a:ea typeface="Playfair Display Bold"/>
                <a:cs typeface="Playfair Display Bold"/>
                <a:sym typeface="Playfair Display Bold"/>
              </a:rPr>
              <a:t>• Unit_price: Price per unit of the product.</a:t>
            </a:r>
          </a:p>
          <a:p>
            <a:pPr algn="l">
              <a:lnSpc>
                <a:spcPts val="3639"/>
              </a:lnSpc>
            </a:pPr>
            <a:r>
              <a:rPr lang="en-US" sz="2799" spc="13">
                <a:solidFill>
                  <a:srgbClr val="2B2C30"/>
                </a:solidFill>
                <a:latin typeface="Playfair Display Bold"/>
                <a:ea typeface="Playfair Display Bold"/>
                <a:cs typeface="Playfair Display Bold"/>
                <a:sym typeface="Playfair Display Bold"/>
              </a:rPr>
              <a:t>• Quantity: Quantity of the product sold.</a:t>
            </a:r>
          </a:p>
          <a:p>
            <a:pPr algn="l">
              <a:lnSpc>
                <a:spcPts val="3639"/>
              </a:lnSpc>
            </a:pPr>
            <a:r>
              <a:rPr lang="en-US" sz="2799" spc="13">
                <a:solidFill>
                  <a:srgbClr val="2B2C30"/>
                </a:solidFill>
                <a:latin typeface="Playfair Display Bold"/>
                <a:ea typeface="Playfair Display Bold"/>
                <a:cs typeface="Playfair Display Bold"/>
                <a:sym typeface="Playfair Display Bold"/>
              </a:rPr>
              <a:t>• Tax_5%: Tax applied on the sale.</a:t>
            </a:r>
          </a:p>
          <a:p>
            <a:pPr algn="l">
              <a:lnSpc>
                <a:spcPts val="3639"/>
              </a:lnSpc>
            </a:pPr>
            <a:r>
              <a:rPr lang="en-US" sz="2799" spc="13">
                <a:solidFill>
                  <a:srgbClr val="2B2C30"/>
                </a:solidFill>
                <a:latin typeface="Playfair Display Bold"/>
                <a:ea typeface="Playfair Display Bold"/>
                <a:cs typeface="Playfair Display Bold"/>
                <a:sym typeface="Playfair Display Bold"/>
              </a:rPr>
              <a:t>• Total: Total amount of the sale.</a:t>
            </a:r>
          </a:p>
          <a:p>
            <a:pPr algn="l">
              <a:lnSpc>
                <a:spcPts val="3639"/>
              </a:lnSpc>
            </a:pPr>
            <a:r>
              <a:rPr lang="en-US" sz="2799" spc="13">
                <a:solidFill>
                  <a:srgbClr val="2B2C30"/>
                </a:solidFill>
                <a:latin typeface="Playfair Display Bold"/>
                <a:ea typeface="Playfair Display Bold"/>
                <a:cs typeface="Playfair Display Bold"/>
                <a:sym typeface="Playfair Display Bold"/>
              </a:rPr>
              <a:t>• Date: Date of the transaction.</a:t>
            </a:r>
          </a:p>
          <a:p>
            <a:pPr algn="l">
              <a:lnSpc>
                <a:spcPts val="3639"/>
              </a:lnSpc>
            </a:pPr>
            <a:r>
              <a:rPr lang="en-US" sz="2799" spc="13">
                <a:solidFill>
                  <a:srgbClr val="2B2C30"/>
                </a:solidFill>
                <a:latin typeface="Playfair Display Bold"/>
                <a:ea typeface="Playfair Display Bold"/>
                <a:cs typeface="Playfair Display Bold"/>
                <a:sym typeface="Playfair Display Bold"/>
              </a:rPr>
              <a:t>• Time: Time of the transaction.</a:t>
            </a:r>
          </a:p>
          <a:p>
            <a:pPr algn="l">
              <a:lnSpc>
                <a:spcPts val="3639"/>
              </a:lnSpc>
            </a:pPr>
            <a:r>
              <a:rPr lang="en-US" sz="2799" spc="13">
                <a:solidFill>
                  <a:srgbClr val="2B2C30"/>
                </a:solidFill>
                <a:latin typeface="Playfair Display Bold"/>
                <a:ea typeface="Playfair Display Bold"/>
                <a:cs typeface="Playfair Display Bold"/>
                <a:sym typeface="Playfair Display Bold"/>
              </a:rPr>
              <a:t>• Payment: Payment method used (e.g., Cash, Credit Card).</a:t>
            </a:r>
          </a:p>
          <a:p>
            <a:pPr algn="l">
              <a:lnSpc>
                <a:spcPts val="3639"/>
              </a:lnSpc>
            </a:pPr>
            <a:r>
              <a:rPr lang="en-US" sz="2799" spc="13">
                <a:solidFill>
                  <a:srgbClr val="2B2C30"/>
                </a:solidFill>
                <a:latin typeface="Playfair Display Bold"/>
                <a:ea typeface="Playfair Display Bold"/>
                <a:cs typeface="Playfair Display Bold"/>
                <a:sym typeface="Playfair Display Bold"/>
              </a:rPr>
              <a:t>• cogs: Cost of goods sold.</a:t>
            </a:r>
          </a:p>
          <a:p>
            <a:pPr algn="l">
              <a:lnSpc>
                <a:spcPts val="3639"/>
              </a:lnSpc>
            </a:pPr>
            <a:r>
              <a:rPr lang="en-US" sz="2799" spc="13">
                <a:solidFill>
                  <a:srgbClr val="2B2C30"/>
                </a:solidFill>
                <a:latin typeface="Playfair Display Bold"/>
                <a:ea typeface="Playfair Display Bold"/>
                <a:cs typeface="Playfair Display Bold"/>
                <a:sym typeface="Playfair Display Bold"/>
              </a:rPr>
              <a:t>• gross_margin_percentage: Gross margin percentage</a:t>
            </a:r>
            <a:r>
              <a:rPr lang="en-US" sz="2799" spc="13">
                <a:solidFill>
                  <a:srgbClr val="2B2C30"/>
                </a:solidFill>
                <a:latin typeface="Playfair Display"/>
                <a:ea typeface="Playfair Display"/>
                <a:cs typeface="Playfair Display"/>
                <a:sym typeface="Playfair Display"/>
              </a:rPr>
              <a:t>.</a:t>
            </a:r>
          </a:p>
        </p:txBody>
      </p:sp>
      <p:sp>
        <p:nvSpPr>
          <p:cNvPr id="3" name="TextBox 3"/>
          <p:cNvSpPr txBox="1"/>
          <p:nvPr/>
        </p:nvSpPr>
        <p:spPr>
          <a:xfrm>
            <a:off x="6267348" y="518795"/>
            <a:ext cx="3616938" cy="655956"/>
          </a:xfrm>
          <a:prstGeom prst="rect">
            <a:avLst/>
          </a:prstGeom>
        </p:spPr>
        <p:txBody>
          <a:bodyPr lIns="0" tIns="0" rIns="0" bIns="0" rtlCol="0" anchor="t">
            <a:spAutoFit/>
          </a:bodyPr>
          <a:lstStyle/>
          <a:p>
            <a:pPr algn="ctr">
              <a:lnSpc>
                <a:spcPts val="5319"/>
              </a:lnSpc>
              <a:spcBef>
                <a:spcPct val="0"/>
              </a:spcBef>
            </a:pPr>
            <a:r>
              <a:rPr lang="en-US" sz="3799" u="sng">
                <a:solidFill>
                  <a:srgbClr val="2B2C30"/>
                </a:solidFill>
                <a:latin typeface="Public Sans Bold"/>
                <a:ea typeface="Public Sans Bold"/>
                <a:cs typeface="Public Sans Bold"/>
                <a:sym typeface="Public Sans Bold"/>
              </a:rPr>
              <a:t>Dataset Details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011966" y="1660910"/>
            <a:ext cx="9509685" cy="7247497"/>
          </a:xfrm>
          <a:prstGeom prst="rect">
            <a:avLst/>
          </a:prstGeom>
        </p:spPr>
        <p:txBody>
          <a:bodyPr lIns="0" tIns="0" rIns="0" bIns="0" rtlCol="0" anchor="t">
            <a:spAutoFit/>
          </a:bodyPr>
          <a:lstStyle/>
          <a:p>
            <a:pPr algn="l">
              <a:lnSpc>
                <a:spcPts val="3250"/>
              </a:lnSpc>
            </a:pPr>
            <a:r>
              <a:rPr lang="en-US" sz="2000" b="1" spc="12" dirty="0">
                <a:solidFill>
                  <a:srgbClr val="2B2C30"/>
                </a:solidFill>
                <a:latin typeface="Playfair Display Bold"/>
                <a:ea typeface="Playfair Display Bold"/>
                <a:cs typeface="Playfair Display Bold"/>
                <a:sym typeface="Playfair Display Bold"/>
              </a:rPr>
              <a:t>1</a:t>
            </a:r>
            <a:r>
              <a:rPr lang="en-US" sz="2000" spc="12" dirty="0">
                <a:solidFill>
                  <a:srgbClr val="2B2C30"/>
                </a:solidFill>
                <a:latin typeface="Playfair Display Bold"/>
                <a:ea typeface="Playfair Display Bold"/>
                <a:cs typeface="Playfair Display Bold"/>
                <a:sym typeface="Playfair Display Bold"/>
              </a:rPr>
              <a:t>.  Retrieve all columns for sales made in a specific branch (e.g., Branch 'A').</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2. Find the total sales for each product line.</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3. List all sales transactions where the payment method was 'Cash'.</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4.  Calculate the total gross income generated in each city. </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5. Find the average rating given by customers in each branch. </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6. Determine the total quantity of each product line sold.</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7. List the top 5 products by unit price. </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8. Find sales transactions with a gross income greater than 30.</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9.  Retrieve sales transactions that occurred on weekends.</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10.  Calculate the total sales and gross income for each month. </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11.  Find the number of sales transactions that occurred after 6 PM.</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12.  List the sales transactions that have a higher total than the average total of all transactions. </a:t>
            </a:r>
          </a:p>
          <a:p>
            <a:pPr algn="l">
              <a:lnSpc>
                <a:spcPts val="3250"/>
              </a:lnSpc>
            </a:pPr>
            <a:r>
              <a:rPr lang="en-US" sz="2000" spc="12" dirty="0">
                <a:solidFill>
                  <a:srgbClr val="2B2C30"/>
                </a:solidFill>
                <a:latin typeface="Playfair Display Bold"/>
                <a:ea typeface="Playfair Display Bold"/>
                <a:cs typeface="Playfair Display Bold"/>
                <a:sym typeface="Playfair Display Bold"/>
              </a:rPr>
              <a:t>13. Calculate the cumulative gross income for each branch by date.</a:t>
            </a:r>
          </a:p>
          <a:p>
            <a:pPr algn="l">
              <a:lnSpc>
                <a:spcPts val="3250"/>
              </a:lnSpc>
            </a:pPr>
            <a:r>
              <a:rPr lang="en-US" sz="2000" b="1" dirty="0"/>
              <a:t>14.Write a SQL query calculate the cumulative gross income for each branch by date</a:t>
            </a:r>
            <a:endParaRPr lang="en-US" sz="2000" b="1" spc="12" dirty="0">
              <a:solidFill>
                <a:srgbClr val="2B2C30"/>
              </a:solidFill>
              <a:latin typeface="Playfair Display Bold"/>
              <a:ea typeface="Playfair Display Bold"/>
              <a:cs typeface="Playfair Display Bold"/>
              <a:sym typeface="Playfair Display Bold"/>
            </a:endParaRPr>
          </a:p>
          <a:p>
            <a:pPr algn="l">
              <a:lnSpc>
                <a:spcPts val="3250"/>
              </a:lnSpc>
            </a:pPr>
            <a:r>
              <a:rPr lang="en-US" sz="2000" spc="12" dirty="0">
                <a:solidFill>
                  <a:srgbClr val="2B2C30"/>
                </a:solidFill>
                <a:latin typeface="Playfair Display Bold"/>
                <a:ea typeface="Playfair Display Bold"/>
                <a:cs typeface="Playfair Display Bold"/>
                <a:sym typeface="Playfair Display Bold"/>
              </a:rPr>
              <a:t> 15. Find the total cogs for each customer type in each city.</a:t>
            </a:r>
          </a:p>
          <a:p>
            <a:pPr algn="l">
              <a:lnSpc>
                <a:spcPts val="4160"/>
              </a:lnSpc>
            </a:pPr>
            <a:endParaRPr lang="en-US" sz="2500" spc="12" dirty="0">
              <a:solidFill>
                <a:srgbClr val="2B2C30"/>
              </a:solidFill>
              <a:latin typeface="Playfair Display Bold"/>
              <a:ea typeface="Playfair Display Bold"/>
              <a:cs typeface="Playfair Display Bold"/>
              <a:sym typeface="Playfair Display Bold"/>
            </a:endParaRPr>
          </a:p>
        </p:txBody>
      </p:sp>
      <p:sp>
        <p:nvSpPr>
          <p:cNvPr id="3" name="TextBox 3"/>
          <p:cNvSpPr txBox="1"/>
          <p:nvPr/>
        </p:nvSpPr>
        <p:spPr>
          <a:xfrm>
            <a:off x="7555947" y="607059"/>
            <a:ext cx="1922152" cy="748031"/>
          </a:xfrm>
          <a:prstGeom prst="rect">
            <a:avLst/>
          </a:prstGeom>
        </p:spPr>
        <p:txBody>
          <a:bodyPr lIns="0" tIns="0" rIns="0" bIns="0" rtlCol="0" anchor="t">
            <a:spAutoFit/>
          </a:bodyPr>
          <a:lstStyle/>
          <a:p>
            <a:pPr algn="ctr">
              <a:lnSpc>
                <a:spcPts val="6019"/>
              </a:lnSpc>
              <a:spcBef>
                <a:spcPct val="0"/>
              </a:spcBef>
            </a:pPr>
            <a:r>
              <a:rPr lang="en-US" sz="4299" u="sng">
                <a:solidFill>
                  <a:srgbClr val="2B2C30"/>
                </a:solidFill>
                <a:latin typeface="Public Sans"/>
                <a:ea typeface="Public Sans"/>
                <a:cs typeface="Public Sans"/>
                <a:sym typeface="Public Sans"/>
              </a:rPr>
              <a:t>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3501095" y="2045970"/>
            <a:ext cx="9509685" cy="615696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a:ea typeface="Playfair Display"/>
                <a:cs typeface="Playfair Display"/>
                <a:sym typeface="Playfair Display"/>
              </a:rPr>
              <a:t>1</a:t>
            </a:r>
            <a:r>
              <a:rPr lang="en-US" sz="4200" spc="21">
                <a:solidFill>
                  <a:srgbClr val="2B2C30"/>
                </a:solidFill>
                <a:latin typeface="Playfair Display Bold"/>
                <a:ea typeface="Playfair Display Bold"/>
                <a:cs typeface="Playfair Display Bold"/>
                <a:sym typeface="Playfair Display Bold"/>
              </a:rPr>
              <a:t>.Write a SQL query for retrieve all columns for sales made in a specific branch</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p:txBody>
      </p:sp>
      <p:sp>
        <p:nvSpPr>
          <p:cNvPr id="3" name="TextBox 3"/>
          <p:cNvSpPr txBox="1"/>
          <p:nvPr/>
        </p:nvSpPr>
        <p:spPr>
          <a:xfrm>
            <a:off x="3640424" y="4792971"/>
            <a:ext cx="9509685" cy="1899286"/>
          </a:xfrm>
          <a:prstGeom prst="rect">
            <a:avLst/>
          </a:prstGeom>
        </p:spPr>
        <p:txBody>
          <a:bodyPr lIns="0" tIns="0" rIns="0" bIns="0" rtlCol="0" anchor="t">
            <a:spAutoFit/>
          </a:bodyPr>
          <a:lstStyle/>
          <a:p>
            <a:pPr algn="l">
              <a:lnSpc>
                <a:spcPts val="5039"/>
              </a:lnSpc>
              <a:spcBef>
                <a:spcPct val="0"/>
              </a:spcBef>
            </a:pPr>
            <a:r>
              <a:rPr lang="en-US" sz="3599">
                <a:solidFill>
                  <a:srgbClr val="2B2C30"/>
                </a:solidFill>
                <a:latin typeface="Public Sans Bold"/>
                <a:ea typeface="Public Sans Bold"/>
                <a:cs typeface="Public Sans Bold"/>
                <a:sym typeface="Public Sans Bold"/>
              </a:rPr>
              <a:t>Solution</a:t>
            </a:r>
          </a:p>
          <a:p>
            <a:pPr algn="l">
              <a:lnSpc>
                <a:spcPts val="5039"/>
              </a:lnSpc>
            </a:pPr>
            <a:r>
              <a:rPr lang="en-US" sz="3599">
                <a:solidFill>
                  <a:srgbClr val="2B2C30"/>
                </a:solidFill>
                <a:latin typeface="Public Sans Bold"/>
                <a:ea typeface="Public Sans Bold"/>
                <a:cs typeface="Public Sans Bold"/>
                <a:sym typeface="Public Sans Bold"/>
              </a:rPr>
              <a:t>SELECT * FROM Walmart_Sales WHERE Branch = 'A';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011966" y="1710546"/>
            <a:ext cx="9509685" cy="6014085"/>
          </a:xfrm>
          <a:prstGeom prst="rect">
            <a:avLst/>
          </a:prstGeom>
        </p:spPr>
        <p:txBody>
          <a:bodyPr lIns="0" tIns="0" rIns="0" bIns="0" rtlCol="0" anchor="t">
            <a:spAutoFit/>
          </a:bodyPr>
          <a:lstStyle/>
          <a:p>
            <a:pPr algn="l">
              <a:lnSpc>
                <a:spcPts val="5459"/>
              </a:lnSpc>
            </a:pPr>
            <a:r>
              <a:rPr lang="en-US" sz="4199" spc="20">
                <a:solidFill>
                  <a:srgbClr val="2B2C30"/>
                </a:solidFill>
                <a:latin typeface="Playfair Display Bold"/>
                <a:ea typeface="Playfair Display Bold"/>
                <a:cs typeface="Playfair Display Bold"/>
                <a:sym typeface="Playfair Display Bold"/>
              </a:rPr>
              <a:t>2.Write a SQL query for find the total sales for each product line.</a:t>
            </a:r>
          </a:p>
          <a:p>
            <a:pPr algn="l">
              <a:lnSpc>
                <a:spcPts val="5459"/>
              </a:lnSpc>
            </a:pPr>
            <a:endParaRPr lang="en-US" sz="4199" spc="20">
              <a:solidFill>
                <a:srgbClr val="2B2C30"/>
              </a:solidFill>
              <a:latin typeface="Playfair Display Bold"/>
              <a:ea typeface="Playfair Display Bold"/>
              <a:cs typeface="Playfair Display Bold"/>
              <a:sym typeface="Playfair Display Bold"/>
            </a:endParaRPr>
          </a:p>
          <a:p>
            <a:pPr algn="l">
              <a:lnSpc>
                <a:spcPts val="5459"/>
              </a:lnSpc>
            </a:pPr>
            <a:r>
              <a:rPr lang="en-US" sz="4199" spc="20">
                <a:solidFill>
                  <a:srgbClr val="2B2C30"/>
                </a:solidFill>
                <a:latin typeface="Playfair Display Bold"/>
                <a:ea typeface="Playfair Display Bold"/>
                <a:cs typeface="Playfair Display Bold"/>
                <a:sym typeface="Playfair Display Bold"/>
              </a:rPr>
              <a:t>Solution</a:t>
            </a:r>
          </a:p>
          <a:p>
            <a:pPr algn="l">
              <a:lnSpc>
                <a:spcPts val="5069"/>
              </a:lnSpc>
            </a:pPr>
            <a:r>
              <a:rPr lang="en-US" sz="3899" spc="19">
                <a:solidFill>
                  <a:srgbClr val="2B2C30"/>
                </a:solidFill>
                <a:latin typeface="Playfair Display Bold"/>
                <a:ea typeface="Playfair Display Bold"/>
                <a:cs typeface="Playfair Display Bold"/>
                <a:sym typeface="Playfair Display Bold"/>
              </a:rPr>
              <a:t>SELECT Product_line, SUM(Total) AS Total_Sales FROM walmart_sales GROUP BY Product_line;</a:t>
            </a:r>
          </a:p>
          <a:p>
            <a:pPr algn="l">
              <a:lnSpc>
                <a:spcPts val="5459"/>
              </a:lnSpc>
            </a:pPr>
            <a:endParaRPr lang="en-US" sz="3899" spc="19">
              <a:solidFill>
                <a:srgbClr val="2B2C30"/>
              </a:solidFill>
              <a:latin typeface="Playfair Display Bold"/>
              <a:ea typeface="Playfair Display Bold"/>
              <a:cs typeface="Playfair Display Bold"/>
              <a:sym typeface="Playfair Display Bold"/>
            </a:endParaRPr>
          </a:p>
          <a:p>
            <a:pPr algn="l">
              <a:lnSpc>
                <a:spcPts val="5459"/>
              </a:lnSpc>
            </a:pPr>
            <a:endParaRPr lang="en-US" sz="3899"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389157" y="1319403"/>
            <a:ext cx="9509685" cy="547116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3.Write a SQL query for list all sales transactions where the payment method was 'Cash'</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5460"/>
              </a:lnSpc>
            </a:pPr>
            <a:r>
              <a:rPr lang="en-US" sz="4200" spc="21">
                <a:solidFill>
                  <a:srgbClr val="2B2C30"/>
                </a:solidFill>
                <a:latin typeface="Playfair Display Bold"/>
                <a:ea typeface="Playfair Display Bold"/>
                <a:cs typeface="Playfair Display Bold"/>
                <a:sym typeface="Playfair Display Bold"/>
              </a:rPr>
              <a:t>Solution</a:t>
            </a:r>
          </a:p>
          <a:p>
            <a:pPr algn="l">
              <a:lnSpc>
                <a:spcPts val="5460"/>
              </a:lnSpc>
            </a:pPr>
            <a:r>
              <a:rPr lang="en-US" sz="4200" spc="21">
                <a:solidFill>
                  <a:srgbClr val="2B2C30"/>
                </a:solidFill>
                <a:latin typeface="Playfair Display Bold"/>
                <a:ea typeface="Playfair Display Bold"/>
                <a:cs typeface="Playfair Display Bold"/>
                <a:sym typeface="Playfair Display Bold"/>
              </a:rPr>
              <a:t>SELECT *FROM walmart_sales</a:t>
            </a:r>
          </a:p>
          <a:p>
            <a:pPr algn="l">
              <a:lnSpc>
                <a:spcPts val="5460"/>
              </a:lnSpc>
            </a:pPr>
            <a:r>
              <a:rPr lang="en-US" sz="4200" spc="21">
                <a:solidFill>
                  <a:srgbClr val="2B2C30"/>
                </a:solidFill>
                <a:latin typeface="Playfair Display Bold"/>
                <a:ea typeface="Playfair Display Bold"/>
                <a:cs typeface="Playfair Display Bold"/>
                <a:sym typeface="Playfair Display Bold"/>
              </a:rPr>
              <a:t>WHERE Payment = 'Cash';</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p:txBody>
      </p:sp>
      <p:sp>
        <p:nvSpPr>
          <p:cNvPr id="3" name="Freeform 3"/>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4990680" y="8630746"/>
            <a:ext cx="168249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128073" y="1829716"/>
            <a:ext cx="9509685" cy="5890260"/>
          </a:xfrm>
          <a:prstGeom prst="rect">
            <a:avLst/>
          </a:prstGeom>
        </p:spPr>
        <p:txBody>
          <a:bodyPr lIns="0" tIns="0" rIns="0" bIns="0" rtlCol="0" anchor="t">
            <a:spAutoFit/>
          </a:bodyPr>
          <a:lstStyle/>
          <a:p>
            <a:pPr algn="l">
              <a:lnSpc>
                <a:spcPts val="5460"/>
              </a:lnSpc>
            </a:pPr>
            <a:r>
              <a:rPr lang="en-US" sz="4200" spc="21">
                <a:solidFill>
                  <a:srgbClr val="2B2C30"/>
                </a:solidFill>
                <a:latin typeface="Playfair Display Bold"/>
                <a:ea typeface="Playfair Display Bold"/>
                <a:cs typeface="Playfair Display Bold"/>
                <a:sym typeface="Playfair Display Bold"/>
              </a:rPr>
              <a:t>4.Write a SQL query for calculate the total gross income generated in each city</a:t>
            </a:r>
          </a:p>
          <a:p>
            <a:pPr algn="l">
              <a:lnSpc>
                <a:spcPts val="5460"/>
              </a:lnSpc>
            </a:pPr>
            <a:endParaRPr lang="en-US" sz="4200" spc="21">
              <a:solidFill>
                <a:srgbClr val="2B2C30"/>
              </a:solidFill>
              <a:latin typeface="Playfair Display Bold"/>
              <a:ea typeface="Playfair Display Bold"/>
              <a:cs typeface="Playfair Display Bold"/>
              <a:sym typeface="Playfair Display Bold"/>
            </a:endParaRPr>
          </a:p>
          <a:p>
            <a:pPr algn="l">
              <a:lnSpc>
                <a:spcPts val="4940"/>
              </a:lnSpc>
            </a:pPr>
            <a:r>
              <a:rPr lang="en-US" sz="3800" spc="19">
                <a:solidFill>
                  <a:srgbClr val="2B2C30"/>
                </a:solidFill>
                <a:latin typeface="Playfair Display Bold"/>
                <a:ea typeface="Playfair Display Bold"/>
                <a:cs typeface="Playfair Display Bold"/>
                <a:sym typeface="Playfair Display Bold"/>
              </a:rPr>
              <a:t>Solution</a:t>
            </a:r>
          </a:p>
          <a:p>
            <a:pPr algn="l">
              <a:lnSpc>
                <a:spcPts val="4940"/>
              </a:lnSpc>
            </a:pPr>
            <a:r>
              <a:rPr lang="en-US" sz="3800" spc="19">
                <a:solidFill>
                  <a:srgbClr val="2B2C30"/>
                </a:solidFill>
                <a:latin typeface="Playfair Display Bold"/>
                <a:ea typeface="Playfair Display Bold"/>
                <a:cs typeface="Playfair Display Bold"/>
                <a:sym typeface="Playfair Display Bold"/>
              </a:rPr>
              <a:t>uSELECT City, SUM(gross_income) AS Total_Gross_Income FROM walmart_sales GROUP BY City;</a:t>
            </a:r>
          </a:p>
          <a:p>
            <a:pPr algn="l">
              <a:lnSpc>
                <a:spcPts val="5460"/>
              </a:lnSpc>
            </a:pPr>
            <a:endParaRPr lang="en-US" sz="3800" spc="19">
              <a:solidFill>
                <a:srgbClr val="2B2C30"/>
              </a:solidFill>
              <a:latin typeface="Playfair Display Bold"/>
              <a:ea typeface="Playfair Display Bold"/>
              <a:cs typeface="Playfair Display Bold"/>
              <a:sym typeface="Playfair Display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1191</Words>
  <Application>Microsoft Office PowerPoint</Application>
  <PresentationFormat>Custom</PresentationFormat>
  <Paragraphs>109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Playfair Display</vt:lpstr>
      <vt:lpstr>Arial</vt:lpstr>
      <vt:lpstr>Public Sans Bold</vt:lpstr>
      <vt:lpstr>Calibri</vt:lpstr>
      <vt:lpstr>Playfair Display Bold</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cp:lastModifiedBy>Mohshin Khan</cp:lastModifiedBy>
  <cp:revision>3</cp:revision>
  <dcterms:created xsi:type="dcterms:W3CDTF">2006-08-16T00:00:00Z</dcterms:created>
  <dcterms:modified xsi:type="dcterms:W3CDTF">2024-08-21T15:22:24Z</dcterms:modified>
  <dc:identifier>DAGOIFm1_dc</dc:identifier>
</cp:coreProperties>
</file>