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56" r:id="rId2"/>
    <p:sldId id="257" r:id="rId3"/>
    <p:sldId id="258" r:id="rId4"/>
    <p:sldId id="259" r:id="rId5"/>
    <p:sldId id="260" r:id="rId6"/>
    <p:sldId id="261" r:id="rId7"/>
    <p:sldId id="262" r:id="rId8"/>
    <p:sldId id="263" r:id="rId9"/>
    <p:sldId id="267" r:id="rId10"/>
    <p:sldId id="264" r:id="rId11"/>
    <p:sldId id="266"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27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66" d="100"/>
          <a:sy n="66" d="100"/>
        </p:scale>
        <p:origin x="900"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087ED7-5CFD-449A-9CFA-B9866714E83E}"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27EA4-CB7C-420F-A07A-3266FF624702}" type="slidenum">
              <a:rPr lang="en-IN" smtClean="0"/>
              <a:t>‹#›</a:t>
            </a:fld>
            <a:endParaRPr lang="en-IN"/>
          </a:p>
        </p:txBody>
      </p:sp>
    </p:spTree>
    <p:extLst>
      <p:ext uri="{BB962C8B-B14F-4D97-AF65-F5344CB8AC3E}">
        <p14:creationId xmlns:p14="http://schemas.microsoft.com/office/powerpoint/2010/main" val="3337495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87ED7-5CFD-449A-9CFA-B9866714E83E}"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27EA4-CB7C-420F-A07A-3266FF624702}" type="slidenum">
              <a:rPr lang="en-IN" smtClean="0"/>
              <a:t>‹#›</a:t>
            </a:fld>
            <a:endParaRPr lang="en-IN"/>
          </a:p>
        </p:txBody>
      </p:sp>
    </p:spTree>
    <p:extLst>
      <p:ext uri="{BB962C8B-B14F-4D97-AF65-F5344CB8AC3E}">
        <p14:creationId xmlns:p14="http://schemas.microsoft.com/office/powerpoint/2010/main" val="36139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87ED7-5CFD-449A-9CFA-B9866714E83E}"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27EA4-CB7C-420F-A07A-3266FF624702}" type="slidenum">
              <a:rPr lang="en-IN" smtClean="0"/>
              <a:t>‹#›</a:t>
            </a:fld>
            <a:endParaRPr lang="en-IN"/>
          </a:p>
        </p:txBody>
      </p:sp>
    </p:spTree>
    <p:extLst>
      <p:ext uri="{BB962C8B-B14F-4D97-AF65-F5344CB8AC3E}">
        <p14:creationId xmlns:p14="http://schemas.microsoft.com/office/powerpoint/2010/main" val="2400503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87ED7-5CFD-449A-9CFA-B9866714E83E}"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27EA4-CB7C-420F-A07A-3266FF624702}"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25772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87ED7-5CFD-449A-9CFA-B9866714E83E}"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27EA4-CB7C-420F-A07A-3266FF624702}" type="slidenum">
              <a:rPr lang="en-IN" smtClean="0"/>
              <a:t>‹#›</a:t>
            </a:fld>
            <a:endParaRPr lang="en-IN"/>
          </a:p>
        </p:txBody>
      </p:sp>
    </p:spTree>
    <p:extLst>
      <p:ext uri="{BB962C8B-B14F-4D97-AF65-F5344CB8AC3E}">
        <p14:creationId xmlns:p14="http://schemas.microsoft.com/office/powerpoint/2010/main" val="1216605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087ED7-5CFD-449A-9CFA-B9866714E83E}" type="datetimeFigureOut">
              <a:rPr lang="en-IN" smtClean="0"/>
              <a:t>22-08-2024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F27EA4-CB7C-420F-A07A-3266FF624702}" type="slidenum">
              <a:rPr lang="en-IN" smtClean="0"/>
              <a:t>‹#›</a:t>
            </a:fld>
            <a:endParaRPr lang="en-IN"/>
          </a:p>
        </p:txBody>
      </p:sp>
    </p:spTree>
    <p:extLst>
      <p:ext uri="{BB962C8B-B14F-4D97-AF65-F5344CB8AC3E}">
        <p14:creationId xmlns:p14="http://schemas.microsoft.com/office/powerpoint/2010/main" val="1299232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087ED7-5CFD-449A-9CFA-B9866714E83E}" type="datetimeFigureOut">
              <a:rPr lang="en-IN" smtClean="0"/>
              <a:t>22-08-2024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F27EA4-CB7C-420F-A07A-3266FF624702}" type="slidenum">
              <a:rPr lang="en-IN" smtClean="0"/>
              <a:t>‹#›</a:t>
            </a:fld>
            <a:endParaRPr lang="en-IN"/>
          </a:p>
        </p:txBody>
      </p:sp>
    </p:spTree>
    <p:extLst>
      <p:ext uri="{BB962C8B-B14F-4D97-AF65-F5344CB8AC3E}">
        <p14:creationId xmlns:p14="http://schemas.microsoft.com/office/powerpoint/2010/main" val="975229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87ED7-5CFD-449A-9CFA-B9866714E83E}"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27EA4-CB7C-420F-A07A-3266FF624702}" type="slidenum">
              <a:rPr lang="en-IN" smtClean="0"/>
              <a:t>‹#›</a:t>
            </a:fld>
            <a:endParaRPr lang="en-IN"/>
          </a:p>
        </p:txBody>
      </p:sp>
    </p:spTree>
    <p:extLst>
      <p:ext uri="{BB962C8B-B14F-4D97-AF65-F5344CB8AC3E}">
        <p14:creationId xmlns:p14="http://schemas.microsoft.com/office/powerpoint/2010/main" val="4064647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87ED7-5CFD-449A-9CFA-B9866714E83E}"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27EA4-CB7C-420F-A07A-3266FF624702}" type="slidenum">
              <a:rPr lang="en-IN" smtClean="0"/>
              <a:t>‹#›</a:t>
            </a:fld>
            <a:endParaRPr lang="en-IN"/>
          </a:p>
        </p:txBody>
      </p:sp>
    </p:spTree>
    <p:extLst>
      <p:ext uri="{BB962C8B-B14F-4D97-AF65-F5344CB8AC3E}">
        <p14:creationId xmlns:p14="http://schemas.microsoft.com/office/powerpoint/2010/main" val="2263814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87ED7-5CFD-449A-9CFA-B9866714E83E}"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27EA4-CB7C-420F-A07A-3266FF624702}" type="slidenum">
              <a:rPr lang="en-IN" smtClean="0"/>
              <a:t>‹#›</a:t>
            </a:fld>
            <a:endParaRPr lang="en-IN"/>
          </a:p>
        </p:txBody>
      </p:sp>
    </p:spTree>
    <p:extLst>
      <p:ext uri="{BB962C8B-B14F-4D97-AF65-F5344CB8AC3E}">
        <p14:creationId xmlns:p14="http://schemas.microsoft.com/office/powerpoint/2010/main" val="197318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87ED7-5CFD-449A-9CFA-B9866714E83E}"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27EA4-CB7C-420F-A07A-3266FF624702}" type="slidenum">
              <a:rPr lang="en-IN" smtClean="0"/>
              <a:t>‹#›</a:t>
            </a:fld>
            <a:endParaRPr lang="en-IN"/>
          </a:p>
        </p:txBody>
      </p:sp>
    </p:spTree>
    <p:extLst>
      <p:ext uri="{BB962C8B-B14F-4D97-AF65-F5344CB8AC3E}">
        <p14:creationId xmlns:p14="http://schemas.microsoft.com/office/powerpoint/2010/main" val="1186854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087ED7-5CFD-449A-9CFA-B9866714E83E}"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27EA4-CB7C-420F-A07A-3266FF624702}" type="slidenum">
              <a:rPr lang="en-IN" smtClean="0"/>
              <a:t>‹#›</a:t>
            </a:fld>
            <a:endParaRPr lang="en-IN"/>
          </a:p>
        </p:txBody>
      </p:sp>
    </p:spTree>
    <p:extLst>
      <p:ext uri="{BB962C8B-B14F-4D97-AF65-F5344CB8AC3E}">
        <p14:creationId xmlns:p14="http://schemas.microsoft.com/office/powerpoint/2010/main" val="1188113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087ED7-5CFD-449A-9CFA-B9866714E83E}"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27EA4-CB7C-420F-A07A-3266FF624702}" type="slidenum">
              <a:rPr lang="en-IN" smtClean="0"/>
              <a:t>‹#›</a:t>
            </a:fld>
            <a:endParaRPr lang="en-IN"/>
          </a:p>
        </p:txBody>
      </p:sp>
    </p:spTree>
    <p:extLst>
      <p:ext uri="{BB962C8B-B14F-4D97-AF65-F5344CB8AC3E}">
        <p14:creationId xmlns:p14="http://schemas.microsoft.com/office/powerpoint/2010/main" val="3763970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087ED7-5CFD-449A-9CFA-B9866714E83E}" type="datetimeFigureOut">
              <a:rPr lang="en-IN" smtClean="0"/>
              <a:t>22-08-2024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F27EA4-CB7C-420F-A07A-3266FF624702}" type="slidenum">
              <a:rPr lang="en-IN" smtClean="0"/>
              <a:t>‹#›</a:t>
            </a:fld>
            <a:endParaRPr lang="en-IN"/>
          </a:p>
        </p:txBody>
      </p:sp>
    </p:spTree>
    <p:extLst>
      <p:ext uri="{BB962C8B-B14F-4D97-AF65-F5344CB8AC3E}">
        <p14:creationId xmlns:p14="http://schemas.microsoft.com/office/powerpoint/2010/main" val="307103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087ED7-5CFD-449A-9CFA-B9866714E83E}" type="datetimeFigureOut">
              <a:rPr lang="en-IN" smtClean="0"/>
              <a:t>22-08-2024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F27EA4-CB7C-420F-A07A-3266FF624702}" type="slidenum">
              <a:rPr lang="en-IN" smtClean="0"/>
              <a:t>‹#›</a:t>
            </a:fld>
            <a:endParaRPr lang="en-IN"/>
          </a:p>
        </p:txBody>
      </p:sp>
    </p:spTree>
    <p:extLst>
      <p:ext uri="{BB962C8B-B14F-4D97-AF65-F5344CB8AC3E}">
        <p14:creationId xmlns:p14="http://schemas.microsoft.com/office/powerpoint/2010/main" val="146454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2087ED7-5CFD-449A-9CFA-B9866714E83E}" type="datetimeFigureOut">
              <a:rPr lang="en-IN" smtClean="0"/>
              <a:t>22-08-2024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F27EA4-CB7C-420F-A07A-3266FF624702}" type="slidenum">
              <a:rPr lang="en-IN" smtClean="0"/>
              <a:t>‹#›</a:t>
            </a:fld>
            <a:endParaRPr lang="en-IN"/>
          </a:p>
        </p:txBody>
      </p:sp>
    </p:spTree>
    <p:extLst>
      <p:ext uri="{BB962C8B-B14F-4D97-AF65-F5344CB8AC3E}">
        <p14:creationId xmlns:p14="http://schemas.microsoft.com/office/powerpoint/2010/main" val="333755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87ED7-5CFD-449A-9CFA-B9866714E83E}"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27EA4-CB7C-420F-A07A-3266FF624702}" type="slidenum">
              <a:rPr lang="en-IN" smtClean="0"/>
              <a:t>‹#›</a:t>
            </a:fld>
            <a:endParaRPr lang="en-IN"/>
          </a:p>
        </p:txBody>
      </p:sp>
    </p:spTree>
    <p:extLst>
      <p:ext uri="{BB962C8B-B14F-4D97-AF65-F5344CB8AC3E}">
        <p14:creationId xmlns:p14="http://schemas.microsoft.com/office/powerpoint/2010/main" val="1975171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87ED7-5CFD-449A-9CFA-B9866714E83E}"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27EA4-CB7C-420F-A07A-3266FF624702}" type="slidenum">
              <a:rPr lang="en-IN" smtClean="0"/>
              <a:t>‹#›</a:t>
            </a:fld>
            <a:endParaRPr lang="en-IN"/>
          </a:p>
        </p:txBody>
      </p:sp>
    </p:spTree>
    <p:extLst>
      <p:ext uri="{BB962C8B-B14F-4D97-AF65-F5344CB8AC3E}">
        <p14:creationId xmlns:p14="http://schemas.microsoft.com/office/powerpoint/2010/main" val="2227082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2087ED7-5CFD-449A-9CFA-B9866714E83E}" type="datetimeFigureOut">
              <a:rPr lang="en-IN" smtClean="0"/>
              <a:t>22-08-2024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6F27EA4-CB7C-420F-A07A-3266FF624702}" type="slidenum">
              <a:rPr lang="en-IN" smtClean="0"/>
              <a:t>‹#›</a:t>
            </a:fld>
            <a:endParaRPr lang="en-IN"/>
          </a:p>
        </p:txBody>
      </p:sp>
    </p:spTree>
    <p:extLst>
      <p:ext uri="{BB962C8B-B14F-4D97-AF65-F5344CB8AC3E}">
        <p14:creationId xmlns:p14="http://schemas.microsoft.com/office/powerpoint/2010/main" val="3209379066"/>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 id="214748387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0B0B3-996D-158D-C944-B2EA7F64E73E}"/>
              </a:ext>
            </a:extLst>
          </p:cNvPr>
          <p:cNvSpPr>
            <a:spLocks noGrp="1"/>
          </p:cNvSpPr>
          <p:nvPr>
            <p:ph type="ctrTitle"/>
          </p:nvPr>
        </p:nvSpPr>
        <p:spPr>
          <a:xfrm>
            <a:off x="1506877" y="1228214"/>
            <a:ext cx="9178245" cy="2509213"/>
          </a:xfrm>
        </p:spPr>
        <p:txBody>
          <a:bodyPr/>
          <a:lstStyle/>
          <a:p>
            <a:r>
              <a:rPr lang="en-IN" dirty="0"/>
              <a:t>    MENTORNESS INTERNSHIP BY md MOHSHIN KHAN</a:t>
            </a:r>
          </a:p>
        </p:txBody>
      </p:sp>
      <p:sp>
        <p:nvSpPr>
          <p:cNvPr id="3" name="Subtitle 2">
            <a:extLst>
              <a:ext uri="{FF2B5EF4-FFF2-40B4-BE49-F238E27FC236}">
                <a16:creationId xmlns:a16="http://schemas.microsoft.com/office/drawing/2014/main" id="{2251EBDB-2BC0-AB39-14DB-5BF2ACC79E21}"/>
              </a:ext>
            </a:extLst>
          </p:cNvPr>
          <p:cNvSpPr>
            <a:spLocks noGrp="1"/>
          </p:cNvSpPr>
          <p:nvPr>
            <p:ph type="subTitle" idx="1"/>
          </p:nvPr>
        </p:nvSpPr>
        <p:spPr/>
        <p:txBody>
          <a:bodyPr/>
          <a:lstStyle/>
          <a:p>
            <a:r>
              <a:rPr lang="en-IN" dirty="0"/>
              <a:t>TASK-3(</a:t>
            </a:r>
            <a:r>
              <a:rPr lang="en-US" dirty="0"/>
              <a:t>Analysis of Food and Beverage Industry Survey Data)</a:t>
            </a:r>
            <a:endParaRPr lang="en-IN" dirty="0"/>
          </a:p>
        </p:txBody>
      </p:sp>
    </p:spTree>
    <p:extLst>
      <p:ext uri="{BB962C8B-B14F-4D97-AF65-F5344CB8AC3E}">
        <p14:creationId xmlns:p14="http://schemas.microsoft.com/office/powerpoint/2010/main" val="278139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FD1192-BEC4-EEE5-3852-A8B50EFEC9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531156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CAC500-AF88-8350-E86A-A369ABC65A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937682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254E6D-35F5-C314-4CB5-B3E67D522F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37560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83C7CD-F3E2-8EEB-09E1-787686DE5A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Tree>
    <p:extLst>
      <p:ext uri="{BB962C8B-B14F-4D97-AF65-F5344CB8AC3E}">
        <p14:creationId xmlns:p14="http://schemas.microsoft.com/office/powerpoint/2010/main" val="3052738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C184-4E8C-30D5-7336-1C43347CD7D6}"/>
              </a:ext>
            </a:extLst>
          </p:cNvPr>
          <p:cNvSpPr>
            <a:spLocks noGrp="1"/>
          </p:cNvSpPr>
          <p:nvPr>
            <p:ph type="title"/>
          </p:nvPr>
        </p:nvSpPr>
        <p:spPr>
          <a:xfrm>
            <a:off x="568377" y="125283"/>
            <a:ext cx="10515600" cy="744147"/>
          </a:xfrm>
        </p:spPr>
        <p:txBody>
          <a:bodyPr/>
          <a:lstStyle/>
          <a:p>
            <a:r>
              <a:rPr lang="en-IN" dirty="0"/>
              <a:t>Conclusion</a:t>
            </a:r>
          </a:p>
        </p:txBody>
      </p:sp>
      <p:sp>
        <p:nvSpPr>
          <p:cNvPr id="3" name="Content Placeholder 2">
            <a:extLst>
              <a:ext uri="{FF2B5EF4-FFF2-40B4-BE49-F238E27FC236}">
                <a16:creationId xmlns:a16="http://schemas.microsoft.com/office/drawing/2014/main" id="{B93B821C-4E93-517D-AAE5-BF4D8B1B65BE}"/>
              </a:ext>
            </a:extLst>
          </p:cNvPr>
          <p:cNvSpPr>
            <a:spLocks noGrp="1"/>
          </p:cNvSpPr>
          <p:nvPr>
            <p:ph idx="1"/>
          </p:nvPr>
        </p:nvSpPr>
        <p:spPr>
          <a:xfrm>
            <a:off x="673308" y="986175"/>
            <a:ext cx="10515600" cy="5489576"/>
          </a:xfrm>
        </p:spPr>
        <p:txBody>
          <a:bodyPr>
            <a:normAutofit/>
          </a:bodyPr>
          <a:lstStyle/>
          <a:p>
            <a:r>
              <a:rPr lang="en-IN" dirty="0"/>
              <a:t>Total customer response is 86%.</a:t>
            </a:r>
          </a:p>
          <a:p>
            <a:r>
              <a:rPr lang="en-IN" dirty="0"/>
              <a:t>Customer brand perception is neutral.</a:t>
            </a:r>
          </a:p>
          <a:p>
            <a:r>
              <a:rPr lang="en-IN" dirty="0"/>
              <a:t>60% customers are health concern and 40% customers are not health concern.</a:t>
            </a:r>
          </a:p>
          <a:p>
            <a:r>
              <a:rPr lang="en-IN" dirty="0"/>
              <a:t>Most customers choose brands because of its reputation.</a:t>
            </a:r>
          </a:p>
          <a:p>
            <a:r>
              <a:rPr lang="en-IN" dirty="0"/>
              <a:t>Customers packaging preferences is Compact and Portable Design.</a:t>
            </a:r>
          </a:p>
          <a:p>
            <a:r>
              <a:rPr lang="en-IN" dirty="0"/>
              <a:t>Customers </a:t>
            </a:r>
            <a:r>
              <a:rPr lang="en-IN" dirty="0" err="1"/>
              <a:t>prefered</a:t>
            </a:r>
            <a:r>
              <a:rPr lang="en-IN" dirty="0"/>
              <a:t> Cola-</a:t>
            </a:r>
            <a:r>
              <a:rPr lang="en-IN" dirty="0" err="1"/>
              <a:t>Coka</a:t>
            </a:r>
            <a:r>
              <a:rPr lang="en-IN" dirty="0"/>
              <a:t> over price range.</a:t>
            </a:r>
          </a:p>
          <a:p>
            <a:r>
              <a:rPr lang="en-IN" dirty="0"/>
              <a:t>Top three brands preferred  by customers are Cola-</a:t>
            </a:r>
            <a:r>
              <a:rPr lang="en-IN" dirty="0" err="1"/>
              <a:t>Coka,Bepsi</a:t>
            </a:r>
            <a:r>
              <a:rPr lang="en-IN" dirty="0"/>
              <a:t> and </a:t>
            </a:r>
            <a:r>
              <a:rPr lang="en-IN" dirty="0" err="1"/>
              <a:t>CodeX</a:t>
            </a:r>
            <a:r>
              <a:rPr lang="en-IN" dirty="0"/>
              <a:t>.</a:t>
            </a:r>
          </a:p>
          <a:p>
            <a:r>
              <a:rPr lang="en-IN" dirty="0"/>
              <a:t>Most customers buy their brands from Supermarket.</a:t>
            </a:r>
          </a:p>
          <a:p>
            <a:r>
              <a:rPr lang="en-IN" dirty="0"/>
              <a:t>In different marketing channels Cola-</a:t>
            </a:r>
            <a:r>
              <a:rPr lang="en-IN" dirty="0" err="1"/>
              <a:t>Coka</a:t>
            </a:r>
            <a:r>
              <a:rPr lang="en-IN" dirty="0"/>
              <a:t> has highest number of marketing channels from others brands.</a:t>
            </a:r>
          </a:p>
          <a:p>
            <a:endParaRPr lang="en-IN" dirty="0"/>
          </a:p>
          <a:p>
            <a:endParaRPr lang="en-IN" dirty="0"/>
          </a:p>
          <a:p>
            <a:endParaRPr lang="en-IN" dirty="0"/>
          </a:p>
        </p:txBody>
      </p:sp>
    </p:spTree>
    <p:extLst>
      <p:ext uri="{BB962C8B-B14F-4D97-AF65-F5344CB8AC3E}">
        <p14:creationId xmlns:p14="http://schemas.microsoft.com/office/powerpoint/2010/main" val="315281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281C70-1EC3-D6B7-BE22-F9635D884B79}"/>
              </a:ext>
            </a:extLst>
          </p:cNvPr>
          <p:cNvSpPr>
            <a:spLocks noGrp="1"/>
          </p:cNvSpPr>
          <p:nvPr>
            <p:ph idx="1"/>
          </p:nvPr>
        </p:nvSpPr>
        <p:spPr>
          <a:xfrm>
            <a:off x="358515" y="116746"/>
            <a:ext cx="10515600" cy="4351338"/>
          </a:xfrm>
        </p:spPr>
        <p:txBody>
          <a:bodyPr/>
          <a:lstStyle/>
          <a:p>
            <a:r>
              <a:rPr lang="en-IN" dirty="0"/>
              <a:t>Bangalore has highest number of response  of 338M.</a:t>
            </a:r>
          </a:p>
          <a:p>
            <a:r>
              <a:rPr lang="en-IN" dirty="0"/>
              <a:t>Mumbai has maximum  marketing channels from TV commercials.</a:t>
            </a:r>
          </a:p>
          <a:p>
            <a:r>
              <a:rPr lang="en-IN" dirty="0"/>
              <a:t>Kolkata , Chennai, and Bangalore has maximum marketing channels from Online Ads. </a:t>
            </a:r>
          </a:p>
          <a:p>
            <a:r>
              <a:rPr lang="en-IN" dirty="0"/>
              <a:t>Bangalore has highest number of customers that buy from Supermarkets</a:t>
            </a:r>
          </a:p>
          <a:p>
            <a:endParaRPr lang="en-IN" dirty="0"/>
          </a:p>
        </p:txBody>
      </p:sp>
    </p:spTree>
    <p:extLst>
      <p:ext uri="{BB962C8B-B14F-4D97-AF65-F5344CB8AC3E}">
        <p14:creationId xmlns:p14="http://schemas.microsoft.com/office/powerpoint/2010/main" val="301813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18B0-4FED-5EE1-20E3-9DF9646795F7}"/>
              </a:ext>
            </a:extLst>
          </p:cNvPr>
          <p:cNvSpPr>
            <a:spLocks noGrp="1"/>
          </p:cNvSpPr>
          <p:nvPr>
            <p:ph type="title"/>
          </p:nvPr>
        </p:nvSpPr>
        <p:spPr/>
        <p:txBody>
          <a:bodyPr/>
          <a:lstStyle/>
          <a:p>
            <a:r>
              <a:rPr lang="en-IN" dirty="0"/>
              <a:t>PROJECT OBJECTIVE</a:t>
            </a:r>
          </a:p>
        </p:txBody>
      </p:sp>
      <p:sp>
        <p:nvSpPr>
          <p:cNvPr id="3" name="Content Placeholder 2">
            <a:extLst>
              <a:ext uri="{FF2B5EF4-FFF2-40B4-BE49-F238E27FC236}">
                <a16:creationId xmlns:a16="http://schemas.microsoft.com/office/drawing/2014/main" id="{448B21F8-F80F-29AB-6FD6-B4A896C7102E}"/>
              </a:ext>
            </a:extLst>
          </p:cNvPr>
          <p:cNvSpPr>
            <a:spLocks noGrp="1"/>
          </p:cNvSpPr>
          <p:nvPr>
            <p:ph idx="1"/>
          </p:nvPr>
        </p:nvSpPr>
        <p:spPr/>
        <p:txBody>
          <a:bodyPr/>
          <a:lstStyle/>
          <a:p>
            <a:r>
              <a:rPr lang="en-US" dirty="0"/>
              <a:t>The objective of this Power BI project is to analyze survey responses from the food and beverage industry to gain insights into consumer behavior, preferences, and perceptions. The analysis will help identify key trends, understand brand perception, and explore potential areas for improvement in product offerings and marketing strategies.</a:t>
            </a:r>
            <a:endParaRPr lang="en-IN" dirty="0"/>
          </a:p>
        </p:txBody>
      </p:sp>
    </p:spTree>
    <p:extLst>
      <p:ext uri="{BB962C8B-B14F-4D97-AF65-F5344CB8AC3E}">
        <p14:creationId xmlns:p14="http://schemas.microsoft.com/office/powerpoint/2010/main" val="1104746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9AA0-5C98-E371-CC6C-69B7CF82082A}"/>
              </a:ext>
            </a:extLst>
          </p:cNvPr>
          <p:cNvSpPr>
            <a:spLocks noGrp="1"/>
          </p:cNvSpPr>
          <p:nvPr>
            <p:ph type="title"/>
          </p:nvPr>
        </p:nvSpPr>
        <p:spPr/>
        <p:txBody>
          <a:bodyPr/>
          <a:lstStyle/>
          <a:p>
            <a:r>
              <a:rPr lang="en-IN" dirty="0"/>
              <a:t>DATA DESCRIPTION</a:t>
            </a:r>
          </a:p>
        </p:txBody>
      </p:sp>
      <p:sp>
        <p:nvSpPr>
          <p:cNvPr id="3" name="Content Placeholder 2">
            <a:extLst>
              <a:ext uri="{FF2B5EF4-FFF2-40B4-BE49-F238E27FC236}">
                <a16:creationId xmlns:a16="http://schemas.microsoft.com/office/drawing/2014/main" id="{2738EB24-763A-732B-2F57-DF6A755CD5CA}"/>
              </a:ext>
            </a:extLst>
          </p:cNvPr>
          <p:cNvSpPr>
            <a:spLocks noGrp="1"/>
          </p:cNvSpPr>
          <p:nvPr>
            <p:ph idx="1"/>
          </p:nvPr>
        </p:nvSpPr>
        <p:spPr/>
        <p:txBody>
          <a:bodyPr/>
          <a:lstStyle/>
          <a:p>
            <a:pPr marL="0" indent="0">
              <a:buNone/>
            </a:pPr>
            <a:r>
              <a:rPr lang="en-US" dirty="0"/>
              <a:t>Fact Table: fact _ survey _ responses</a:t>
            </a:r>
          </a:p>
          <a:p>
            <a:pPr marL="0" indent="0">
              <a:buNone/>
            </a:pPr>
            <a:r>
              <a:rPr lang="en-US" dirty="0"/>
              <a:t>• Response _ ID: Unique identifier for each survey response.</a:t>
            </a:r>
          </a:p>
          <a:p>
            <a:pPr marL="0" indent="0">
              <a:buNone/>
            </a:pPr>
            <a:r>
              <a:rPr lang="en-US" dirty="0"/>
              <a:t>• Respondent _ID: Unique identifier for each respondent.</a:t>
            </a:r>
          </a:p>
          <a:p>
            <a:pPr marL="0" indent="0">
              <a:buNone/>
            </a:pPr>
            <a:r>
              <a:rPr lang="en-US" dirty="0"/>
              <a:t>• Consume _ frequency: Frequency of consumption of food and   beverage products.</a:t>
            </a:r>
          </a:p>
          <a:p>
            <a:pPr marL="0" indent="0">
              <a:buNone/>
            </a:pPr>
            <a:r>
              <a:rPr lang="en-US" dirty="0"/>
              <a:t>• Consume _ time: Typical time when the products are consumed.</a:t>
            </a:r>
          </a:p>
          <a:p>
            <a:pPr marL="0" indent="0">
              <a:buNone/>
            </a:pPr>
            <a:r>
              <a:rPr lang="en-US" dirty="0"/>
              <a:t>• Consume _ reason: Reasons for consuming the products.</a:t>
            </a:r>
            <a:endParaRPr lang="en-IN" dirty="0"/>
          </a:p>
        </p:txBody>
      </p:sp>
    </p:spTree>
    <p:extLst>
      <p:ext uri="{BB962C8B-B14F-4D97-AF65-F5344CB8AC3E}">
        <p14:creationId xmlns:p14="http://schemas.microsoft.com/office/powerpoint/2010/main" val="2345187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0F8ECA-BE8F-9C31-A05C-FB5D9DA4B2A5}"/>
              </a:ext>
            </a:extLst>
          </p:cNvPr>
          <p:cNvSpPr>
            <a:spLocks noGrp="1"/>
          </p:cNvSpPr>
          <p:nvPr>
            <p:ph idx="1"/>
          </p:nvPr>
        </p:nvSpPr>
        <p:spPr>
          <a:xfrm>
            <a:off x="298554" y="266648"/>
            <a:ext cx="10515600" cy="6478926"/>
          </a:xfrm>
        </p:spPr>
        <p:txBody>
          <a:bodyPr>
            <a:normAutofit lnSpcReduction="10000"/>
          </a:bodyPr>
          <a:lstStyle/>
          <a:p>
            <a:pPr marL="0" indent="0">
              <a:buNone/>
            </a:pPr>
            <a:r>
              <a:rPr lang="en-US" dirty="0"/>
              <a:t>• Heard _ before: Whether the respondent has heard of the product before.</a:t>
            </a:r>
          </a:p>
          <a:p>
            <a:pPr marL="0" indent="0">
              <a:buNone/>
            </a:pPr>
            <a:r>
              <a:rPr lang="en-US" dirty="0"/>
              <a:t>• Brand _ perception: Respondent's perception of the brand.</a:t>
            </a:r>
          </a:p>
          <a:p>
            <a:pPr marL="0" indent="0">
              <a:buNone/>
            </a:pPr>
            <a:r>
              <a:rPr lang="en-US" dirty="0"/>
              <a:t>• General _ perception: Overall perception of the food and beverage industry.</a:t>
            </a:r>
          </a:p>
          <a:p>
            <a:pPr marL="0" indent="0">
              <a:buNone/>
            </a:pPr>
            <a:r>
              <a:rPr lang="en-US" dirty="0"/>
              <a:t>• Tried _ before: Whether the respondent has tried the product before.</a:t>
            </a:r>
          </a:p>
          <a:p>
            <a:pPr marL="0" indent="0">
              <a:buNone/>
            </a:pPr>
            <a:r>
              <a:rPr lang="en-US" dirty="0"/>
              <a:t>• Taste _ experience: Respondent's experience with the taste of the product.</a:t>
            </a:r>
          </a:p>
          <a:p>
            <a:pPr marL="0" indent="0">
              <a:buNone/>
            </a:pPr>
            <a:r>
              <a:rPr lang="en-US" dirty="0"/>
              <a:t>• Reasons _ preventing _ trying: Reasons preventing respondents from trying the product.</a:t>
            </a:r>
          </a:p>
          <a:p>
            <a:pPr marL="0" indent="0">
              <a:buNone/>
            </a:pPr>
            <a:r>
              <a:rPr lang="en-US" dirty="0"/>
              <a:t>• Current _ brands: Brands currently consumed by the respondent.</a:t>
            </a:r>
          </a:p>
          <a:p>
            <a:pPr marL="0" indent="0">
              <a:buNone/>
            </a:pPr>
            <a:r>
              <a:rPr lang="en-US" dirty="0"/>
              <a:t>• Reasons _ for _ choosing _ brands: Reasons for choosing specific brands.</a:t>
            </a:r>
          </a:p>
          <a:p>
            <a:pPr marL="0" indent="0">
              <a:buNone/>
            </a:pPr>
            <a:r>
              <a:rPr lang="en-US" dirty="0"/>
              <a:t>• Improvements _ desired: Improvements desired in products.</a:t>
            </a:r>
          </a:p>
          <a:p>
            <a:pPr marL="0" indent="0">
              <a:buNone/>
            </a:pPr>
            <a:r>
              <a:rPr lang="en-US" dirty="0"/>
              <a:t>• Ingredients _ expected: Expected ingredients in products.</a:t>
            </a:r>
          </a:p>
          <a:p>
            <a:pPr marL="0" indent="0">
              <a:buNone/>
            </a:pPr>
            <a:r>
              <a:rPr lang="en-US" dirty="0"/>
              <a:t>• Health _ concerns: Health concerns related to products.</a:t>
            </a:r>
          </a:p>
          <a:p>
            <a:pPr marL="0" indent="0">
              <a:buNone/>
            </a:pPr>
            <a:r>
              <a:rPr lang="en-US" dirty="0"/>
              <a:t>• Interest _ in _ natural _ or _ organic: Interest in natural or organic products.</a:t>
            </a:r>
          </a:p>
          <a:p>
            <a:pPr marL="0" indent="0">
              <a:buNone/>
            </a:pPr>
            <a:r>
              <a:rPr lang="en-US" dirty="0"/>
              <a:t>• Marketing _ channels: Preferred marketing channels for product information.</a:t>
            </a:r>
            <a:endParaRPr lang="en-IN" dirty="0"/>
          </a:p>
        </p:txBody>
      </p:sp>
    </p:spTree>
    <p:extLst>
      <p:ext uri="{BB962C8B-B14F-4D97-AF65-F5344CB8AC3E}">
        <p14:creationId xmlns:p14="http://schemas.microsoft.com/office/powerpoint/2010/main" val="4007007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ACD24B-C93A-A324-3C86-B629C7DB31F4}"/>
              </a:ext>
            </a:extLst>
          </p:cNvPr>
          <p:cNvSpPr>
            <a:spLocks noGrp="1"/>
          </p:cNvSpPr>
          <p:nvPr>
            <p:ph idx="1"/>
          </p:nvPr>
        </p:nvSpPr>
        <p:spPr>
          <a:xfrm>
            <a:off x="238125" y="206375"/>
            <a:ext cx="10515600" cy="6464300"/>
          </a:xfrm>
        </p:spPr>
        <p:txBody>
          <a:bodyPr/>
          <a:lstStyle/>
          <a:p>
            <a:pPr marL="0" indent="0">
              <a:buNone/>
            </a:pPr>
            <a:r>
              <a:rPr lang="en-US" dirty="0"/>
              <a:t>• Packaging _ preference: Preferences for product packaging.</a:t>
            </a:r>
          </a:p>
          <a:p>
            <a:pPr marL="0" indent="0">
              <a:buNone/>
            </a:pPr>
            <a:r>
              <a:rPr lang="en-US" dirty="0"/>
              <a:t>• Limited _ edition _ packaging: Interest in limited edition packaging.</a:t>
            </a:r>
          </a:p>
          <a:p>
            <a:pPr marL="0" indent="0">
              <a:buNone/>
            </a:pPr>
            <a:r>
              <a:rPr lang="en-US" dirty="0"/>
              <a:t>• Price _ range: Preferred price range for products.</a:t>
            </a:r>
          </a:p>
          <a:p>
            <a:pPr marL="0" indent="0">
              <a:buNone/>
            </a:pPr>
            <a:r>
              <a:rPr lang="en-US" dirty="0"/>
              <a:t>• Purchase _ location: Typical locations where products are purchased.</a:t>
            </a:r>
          </a:p>
          <a:p>
            <a:pPr marL="0" indent="0">
              <a:buNone/>
            </a:pPr>
            <a:r>
              <a:rPr lang="en-US" dirty="0"/>
              <a:t>• Typical _ consumption_ situations: Common situations in which products are consumed.</a:t>
            </a:r>
            <a:endParaRPr lang="en-IN" dirty="0"/>
          </a:p>
        </p:txBody>
      </p:sp>
    </p:spTree>
    <p:extLst>
      <p:ext uri="{BB962C8B-B14F-4D97-AF65-F5344CB8AC3E}">
        <p14:creationId xmlns:p14="http://schemas.microsoft.com/office/powerpoint/2010/main" val="422841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08FE-DFDE-B29B-9534-C8630FEAE898}"/>
              </a:ext>
            </a:extLst>
          </p:cNvPr>
          <p:cNvSpPr>
            <a:spLocks noGrp="1"/>
          </p:cNvSpPr>
          <p:nvPr>
            <p:ph type="title"/>
          </p:nvPr>
        </p:nvSpPr>
        <p:spPr>
          <a:xfrm>
            <a:off x="838200" y="365126"/>
            <a:ext cx="10515600" cy="834088"/>
          </a:xfrm>
        </p:spPr>
        <p:txBody>
          <a:bodyPr/>
          <a:lstStyle/>
          <a:p>
            <a:r>
              <a:rPr lang="en-IN" dirty="0"/>
              <a:t>Dimension Table: dim _ respondent</a:t>
            </a:r>
          </a:p>
        </p:txBody>
      </p:sp>
      <p:sp>
        <p:nvSpPr>
          <p:cNvPr id="3" name="Content Placeholder 2">
            <a:extLst>
              <a:ext uri="{FF2B5EF4-FFF2-40B4-BE49-F238E27FC236}">
                <a16:creationId xmlns:a16="http://schemas.microsoft.com/office/drawing/2014/main" id="{8CDF9B26-4810-6725-31DE-EF13D8B938F6}"/>
              </a:ext>
            </a:extLst>
          </p:cNvPr>
          <p:cNvSpPr>
            <a:spLocks noGrp="1"/>
          </p:cNvSpPr>
          <p:nvPr>
            <p:ph idx="1"/>
          </p:nvPr>
        </p:nvSpPr>
        <p:spPr>
          <a:xfrm>
            <a:off x="838200" y="1253331"/>
            <a:ext cx="10515600" cy="4351338"/>
          </a:xfrm>
        </p:spPr>
        <p:txBody>
          <a:bodyPr/>
          <a:lstStyle/>
          <a:p>
            <a:r>
              <a:rPr lang="en-US" dirty="0"/>
              <a:t>• Respondent _ ID: Unique identifier for each respondent.</a:t>
            </a:r>
          </a:p>
          <a:p>
            <a:r>
              <a:rPr lang="en-US" dirty="0"/>
              <a:t>• Name: Name of the respondent.</a:t>
            </a:r>
          </a:p>
          <a:p>
            <a:r>
              <a:rPr lang="en-US" dirty="0"/>
              <a:t>• Age: Age of the respondent.</a:t>
            </a:r>
          </a:p>
          <a:p>
            <a:r>
              <a:rPr lang="en-US" dirty="0"/>
              <a:t>• Gender: Gender of the respondent.</a:t>
            </a:r>
          </a:p>
          <a:p>
            <a:r>
              <a:rPr lang="en-US" dirty="0"/>
              <a:t>• City _ ID: Identifier linking the respondent to a city.</a:t>
            </a:r>
            <a:endParaRPr lang="en-IN" dirty="0"/>
          </a:p>
        </p:txBody>
      </p:sp>
    </p:spTree>
    <p:extLst>
      <p:ext uri="{BB962C8B-B14F-4D97-AF65-F5344CB8AC3E}">
        <p14:creationId xmlns:p14="http://schemas.microsoft.com/office/powerpoint/2010/main" val="101131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37ABF-1234-603C-D159-CFB9F20A6620}"/>
              </a:ext>
            </a:extLst>
          </p:cNvPr>
          <p:cNvSpPr>
            <a:spLocks noGrp="1"/>
          </p:cNvSpPr>
          <p:nvPr>
            <p:ph type="title"/>
          </p:nvPr>
        </p:nvSpPr>
        <p:spPr/>
        <p:txBody>
          <a:bodyPr/>
          <a:lstStyle/>
          <a:p>
            <a:r>
              <a:rPr lang="en-IN" dirty="0"/>
              <a:t>Dimension Table: dim _ cities</a:t>
            </a:r>
          </a:p>
        </p:txBody>
      </p:sp>
      <p:sp>
        <p:nvSpPr>
          <p:cNvPr id="3" name="Content Placeholder 2">
            <a:extLst>
              <a:ext uri="{FF2B5EF4-FFF2-40B4-BE49-F238E27FC236}">
                <a16:creationId xmlns:a16="http://schemas.microsoft.com/office/drawing/2014/main" id="{A1BDF74C-4DCF-8FF6-FA08-F950218005B1}"/>
              </a:ext>
            </a:extLst>
          </p:cNvPr>
          <p:cNvSpPr>
            <a:spLocks noGrp="1"/>
          </p:cNvSpPr>
          <p:nvPr>
            <p:ph idx="1"/>
          </p:nvPr>
        </p:nvSpPr>
        <p:spPr/>
        <p:txBody>
          <a:bodyPr/>
          <a:lstStyle/>
          <a:p>
            <a:r>
              <a:rPr lang="en-US" dirty="0"/>
              <a:t>• City _ ID: Unique identifier for each city.</a:t>
            </a:r>
          </a:p>
          <a:p>
            <a:r>
              <a:rPr lang="en-US" dirty="0"/>
              <a:t>• City: Name of the city.</a:t>
            </a:r>
          </a:p>
          <a:p>
            <a:r>
              <a:rPr lang="en-US" dirty="0"/>
              <a:t>• Tier: Tier classification of the city (e.g., Tier 1, Tier 2).</a:t>
            </a:r>
            <a:endParaRPr lang="en-IN" dirty="0"/>
          </a:p>
        </p:txBody>
      </p:sp>
    </p:spTree>
    <p:extLst>
      <p:ext uri="{BB962C8B-B14F-4D97-AF65-F5344CB8AC3E}">
        <p14:creationId xmlns:p14="http://schemas.microsoft.com/office/powerpoint/2010/main" val="628562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D0AD4AB-1225-1343-2541-4715F2F2D6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1439575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4A53658-E348-7F7D-B38D-607EACDC44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Tree>
    <p:extLst>
      <p:ext uri="{BB962C8B-B14F-4D97-AF65-F5344CB8AC3E}">
        <p14:creationId xmlns:p14="http://schemas.microsoft.com/office/powerpoint/2010/main" val="271685059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113</TotalTime>
  <Words>607</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Droplet</vt:lpstr>
      <vt:lpstr>    MENTORNESS INTERNSHIP BY md MOHSHIN KHAN</vt:lpstr>
      <vt:lpstr>PROJECT OBJECTIVE</vt:lpstr>
      <vt:lpstr>DATA DESCRIPTION</vt:lpstr>
      <vt:lpstr>PowerPoint Presentation</vt:lpstr>
      <vt:lpstr>PowerPoint Presentation</vt:lpstr>
      <vt:lpstr>Dimension Table: dim _ respondent</vt:lpstr>
      <vt:lpstr>Dimension Table: dim _ cities</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Mohshin Khan</dc:creator>
  <cp:lastModifiedBy>Mohshin Khan</cp:lastModifiedBy>
  <cp:revision>3</cp:revision>
  <dcterms:created xsi:type="dcterms:W3CDTF">2024-08-21T16:07:11Z</dcterms:created>
  <dcterms:modified xsi:type="dcterms:W3CDTF">2024-08-21T19:59:15Z</dcterms:modified>
</cp:coreProperties>
</file>