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348" r:id="rId8"/>
    <p:sldId id="279" r:id="rId9"/>
    <p:sldId id="280" r:id="rId10"/>
    <p:sldId id="349" r:id="rId11"/>
    <p:sldId id="350" r:id="rId12"/>
    <p:sldId id="284" r:id="rId13"/>
    <p:sldId id="286" r:id="rId14"/>
    <p:sldId id="287" r:id="rId15"/>
    <p:sldId id="288" r:id="rId16"/>
    <p:sldId id="321" r:id="rId17"/>
    <p:sldId id="289" r:id="rId18"/>
    <p:sldId id="290" r:id="rId19"/>
    <p:sldId id="291" r:id="rId20"/>
    <p:sldId id="338" r:id="rId21"/>
    <p:sldId id="292" r:id="rId22"/>
    <p:sldId id="339" r:id="rId23"/>
    <p:sldId id="293" r:id="rId24"/>
    <p:sldId id="294" r:id="rId25"/>
    <p:sldId id="340" r:id="rId26"/>
    <p:sldId id="341" r:id="rId27"/>
    <p:sldId id="342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1" d="100"/>
          <a:sy n="81" d="100"/>
        </p:scale>
        <p:origin x="11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D889E-8DC1-4FA8-BF3B-8273B7B4D15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D704-5D88-4C8C-BB20-B379A5B5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COAL 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Week 3</a:t>
            </a:r>
          </a:p>
          <a:p>
            <a:r>
              <a:rPr lang="en-US" dirty="0"/>
              <a:t>Shoaib Rauf 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7EE1ED0-6240-4FD2-9104-70CFCCA79626}"/>
              </a:ext>
            </a:extLst>
          </p:cNvPr>
          <p:cNvSpPr txBox="1">
            <a:spLocks/>
          </p:cNvSpPr>
          <p:nvPr/>
        </p:nvSpPr>
        <p:spPr>
          <a:xfrm>
            <a:off x="4572000" y="6400800"/>
            <a:ext cx="4572000" cy="358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Courtesy: Dr. Muhammad </a:t>
            </a:r>
            <a:r>
              <a:rPr lang="en-US" sz="2000" dirty="0" err="1"/>
              <a:t>Nouman</a:t>
            </a:r>
            <a:r>
              <a:rPr lang="en-US" sz="2000" dirty="0"/>
              <a:t> </a:t>
            </a:r>
            <a:r>
              <a:rPr lang="en-US" sz="2000" dirty="0" err="1"/>
              <a:t>Durrani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7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53FF-9006-4E29-A6D6-73560FFE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FBB53-6C7A-4197-AF35-2141C3F26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" y="0"/>
            <a:ext cx="8793545" cy="6248400"/>
          </a:xfrm>
        </p:spPr>
      </p:pic>
    </p:spTree>
    <p:extLst>
      <p:ext uri="{BB962C8B-B14F-4D97-AF65-F5344CB8AC3E}">
        <p14:creationId xmlns:p14="http://schemas.microsoft.com/office/powerpoint/2010/main" val="399340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EEFB2-D3DF-47B7-BED2-31770DC4A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5140"/>
            <a:ext cx="8417940" cy="585085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1CF744-C98B-4D93-BC31-2D3064496F5F}"/>
              </a:ext>
            </a:extLst>
          </p:cNvPr>
          <p:cNvSpPr/>
          <p:nvPr/>
        </p:nvSpPr>
        <p:spPr>
          <a:xfrm>
            <a:off x="6019800" y="0"/>
            <a:ext cx="3124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-Roman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Status flags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-Roman"/>
              </a:rPr>
              <a:t> reflect the outcomes of arithmetic and logical operations performed by the CPU.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5BED5-A9FD-49D2-B1F6-88C7A368B599}"/>
              </a:ext>
            </a:extLst>
          </p:cNvPr>
          <p:cNvSpPr/>
          <p:nvPr/>
        </p:nvSpPr>
        <p:spPr>
          <a:xfrm>
            <a:off x="876300" y="5454444"/>
            <a:ext cx="7391400" cy="761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-Roman"/>
              </a:rPr>
              <a:t>Parity-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-Roman"/>
              </a:rPr>
              <a:t>is set if the least-significant byte in the result contains an even number of 1 bits.  It used to verify memory integrity.</a:t>
            </a:r>
          </a:p>
        </p:txBody>
      </p:sp>
    </p:spTree>
    <p:extLst>
      <p:ext uri="{BB962C8B-B14F-4D97-AF65-F5344CB8AC3E}">
        <p14:creationId xmlns:p14="http://schemas.microsoft.com/office/powerpoint/2010/main" val="94060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40" y="365991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-Bold"/>
              </a:rPr>
              <a:t>Integer Constants</a:t>
            </a:r>
            <a:br>
              <a:rPr lang="en-US" b="1" dirty="0">
                <a:latin typeface="Helvetica-Bold"/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3" y="1057852"/>
            <a:ext cx="84486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5" y="2286000"/>
            <a:ext cx="84963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Helvetica-Bold"/>
              </a:rPr>
              <a:t>Integer Expressions</a:t>
            </a:r>
            <a:br>
              <a:rPr lang="en-US" b="1" dirty="0">
                <a:latin typeface="Helvetica-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-Roman"/>
              </a:rPr>
              <a:t>An </a:t>
            </a:r>
            <a:r>
              <a:rPr lang="en-US" sz="2000" i="1" dirty="0">
                <a:latin typeface="Times-Italic"/>
              </a:rPr>
              <a:t>integer expression </a:t>
            </a:r>
            <a:r>
              <a:rPr lang="en-US" sz="2000" dirty="0">
                <a:latin typeface="Times-Roman"/>
              </a:rPr>
              <a:t>is a mathematical expression involving integer values and arithmetic operators</a:t>
            </a:r>
          </a:p>
          <a:p>
            <a:r>
              <a:rPr lang="en-US" sz="2000" dirty="0">
                <a:latin typeface="Times-Roman"/>
              </a:rPr>
              <a:t>The integer expression must evaluate to an integer, which can be stored in 32 bits (0 through </a:t>
            </a:r>
            <a:r>
              <a:rPr lang="en-US" sz="2000" dirty="0" err="1">
                <a:latin typeface="Times-Roman"/>
              </a:rPr>
              <a:t>FFFFFFFFh</a:t>
            </a:r>
            <a:r>
              <a:rPr lang="en-US" sz="2000" dirty="0">
                <a:latin typeface="Times-Roman"/>
              </a:rPr>
              <a:t>)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"/>
          <a:stretch/>
        </p:blipFill>
        <p:spPr bwMode="auto">
          <a:xfrm>
            <a:off x="571500" y="1898794"/>
            <a:ext cx="8001000" cy="496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6651"/>
            <a:ext cx="6781800" cy="277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" y="457200"/>
            <a:ext cx="893206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/>
          <a:stretch/>
        </p:blipFill>
        <p:spPr bwMode="auto">
          <a:xfrm>
            <a:off x="228600" y="4876800"/>
            <a:ext cx="8763000" cy="16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00839"/>
            <a:ext cx="5434769" cy="1602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85577"/>
            <a:ext cx="6626754" cy="24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6386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" y="3505200"/>
            <a:ext cx="901147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7" y="83127"/>
            <a:ext cx="873390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" y="2521527"/>
            <a:ext cx="8861962" cy="197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927"/>
            <a:ext cx="8961245" cy="182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95227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33800"/>
            <a:ext cx="9028471" cy="253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i="1" dirty="0">
                <a:latin typeface="Helvetica-BoldOblique"/>
              </a:rPr>
              <a:t>Basic Program Execution Registers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0763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  <a:latin typeface="Times-Italic"/>
              </a:rPr>
              <a:t>Registers</a:t>
            </a:r>
            <a:r>
              <a:rPr lang="en-US" sz="2800" i="1" dirty="0">
                <a:latin typeface="Times-Italic"/>
              </a:rPr>
              <a:t> </a:t>
            </a:r>
            <a:r>
              <a:rPr lang="en-US" sz="2800" dirty="0">
                <a:latin typeface="Times-Roman"/>
              </a:rPr>
              <a:t>are high-speed storage locations directly inside the CPU, designed to be accessed at much higher speed than conventional memory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There are eight general-purpose registers, six segment registers, a processor status flags register (EFLAGS), and an instruction pointer (EIP)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AC27F6B9-382F-4A28-BAC8-967C1FDE6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x86 Processors 6/e, 2010.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7DA373BE-9C26-406F-8614-3872ECB74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97C275-2EC0-4B95-BB0B-C24A639A7079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133FCEC8-239E-4952-8A8B-AAB5D11DA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4399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Directives</a:t>
            </a:r>
          </a:p>
        </p:txBody>
      </p:sp>
      <p:sp>
        <p:nvSpPr>
          <p:cNvPr id="15365" name="Rectangle 1027">
            <a:extLst>
              <a:ext uri="{FF2B5EF4-FFF2-40B4-BE49-F238E27FC236}">
                <a16:creationId xmlns:a16="http://schemas.microsoft.com/office/drawing/2014/main" id="{FF53E4A8-4F92-489C-BB48-016C6CFA3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17399"/>
            <a:ext cx="7888288" cy="2949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Commands that are recognized and acted upon by the assembler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Not part of the Intel instruction set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to declare code, data areas, select memory model, declare procedures, etc.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not case sensitive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Different assemblers have different directives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NASM not the same as MASM, for example</a:t>
            </a:r>
          </a:p>
        </p:txBody>
      </p:sp>
      <p:sp>
        <p:nvSpPr>
          <p:cNvPr id="15366" name="TextBox 5">
            <a:extLst>
              <a:ext uri="{FF2B5EF4-FFF2-40B4-BE49-F238E27FC236}">
                <a16:creationId xmlns:a16="http://schemas.microsoft.com/office/drawing/2014/main" id="{FB88CD28-2327-48C5-AB17-60BECAD5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4478564"/>
            <a:ext cx="726480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</a:pPr>
            <a:r>
              <a:rPr lang="en-US" altLang="en-US" sz="2000" b="1" dirty="0" err="1">
                <a:latin typeface="+mn-lt"/>
              </a:rPr>
              <a:t>myVar</a:t>
            </a:r>
            <a:r>
              <a:rPr lang="en-US" altLang="en-US" sz="2000" b="1" dirty="0">
                <a:latin typeface="+mn-lt"/>
              </a:rPr>
              <a:t>	DWORD 26		; DWORD directive, set aside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</a:pPr>
            <a:r>
              <a:rPr lang="en-US" altLang="en-US" sz="2000" b="1" dirty="0">
                <a:latin typeface="+mn-lt"/>
              </a:rPr>
              <a:t>				; enough space for double word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</a:pPr>
            <a:r>
              <a:rPr lang="en-US" altLang="en-US" sz="2000" b="1" dirty="0">
                <a:latin typeface="+mn-lt"/>
              </a:rPr>
              <a:t>Mov	</a:t>
            </a:r>
            <a:r>
              <a:rPr lang="en-US" altLang="en-US" sz="2000" b="1" dirty="0" err="1">
                <a:latin typeface="+mn-lt"/>
              </a:rPr>
              <a:t>eax</a:t>
            </a:r>
            <a:r>
              <a:rPr lang="en-US" altLang="en-US" sz="2000" b="1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myVar</a:t>
            </a:r>
            <a:r>
              <a:rPr lang="en-US" altLang="en-US" sz="2000" b="1" dirty="0">
                <a:latin typeface="+mn-lt"/>
              </a:rPr>
              <a:t>		; MOV instruction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3" y="838200"/>
            <a:ext cx="884703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F95AA354-40BF-4B18-BD2C-84DCE2BFC6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x86 Processors 6/e, 2010.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E964965C-BF16-4DB1-A7BB-9C9F93D34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545D7D-B3D1-4C9A-9642-53A9F2B38AAA}" type="slidenum">
              <a:rPr lang="en-US" altLang="en-US" sz="16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E2F9B5B-FCAC-46A7-B8E2-5B703C747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Instructions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4B237820-5E67-4CFB-A2E2-A78D11AB0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28955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dirty="0"/>
              <a:t>An instruction is a statement that becomes executable when a program is assembled.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Assembled into machine code by assembler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Executed at runtime by the CPU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We use the Intel IA-32 instruction set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An instruction contains:</a:t>
            </a:r>
          </a:p>
          <a:p>
            <a:pPr lvl="1" eaLnBrk="1" hangingPunct="1"/>
            <a:r>
              <a:rPr lang="en-US" altLang="en-US" dirty="0"/>
              <a:t>Label	(optional)</a:t>
            </a:r>
          </a:p>
          <a:p>
            <a:pPr lvl="1" eaLnBrk="1" hangingPunct="1"/>
            <a:r>
              <a:rPr lang="en-US" altLang="en-US" dirty="0"/>
              <a:t>Mnemonic	(required)</a:t>
            </a:r>
          </a:p>
          <a:p>
            <a:pPr lvl="1" eaLnBrk="1" hangingPunct="1"/>
            <a:r>
              <a:rPr lang="en-US" altLang="en-US" dirty="0"/>
              <a:t>Operand	(depends on the instruction)</a:t>
            </a:r>
          </a:p>
          <a:p>
            <a:pPr lvl="1" eaLnBrk="1" hangingPunct="1"/>
            <a:r>
              <a:rPr lang="en-US" altLang="en-US" dirty="0"/>
              <a:t>Comment	(optional)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Basic syntax</a:t>
            </a:r>
          </a:p>
          <a:p>
            <a:pPr lvl="1" eaLnBrk="1" hangingPunct="1"/>
            <a:r>
              <a:rPr lang="en-US" altLang="en-US" dirty="0"/>
              <a:t>[label:] mnemonic [operands] [ ; comment]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893566"/>
            <a:ext cx="8763000" cy="520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74638"/>
            <a:ext cx="8589818" cy="341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9891"/>
            <a:ext cx="899409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1" y="4519219"/>
            <a:ext cx="8562109" cy="231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D2BC8DD-02C1-4E1B-A81E-015F85614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318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Labels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F81590A0-FF2B-4FA5-9911-FAFF42966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89025"/>
            <a:ext cx="8229600" cy="46799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/>
              <a:t>Act as place markers</a:t>
            </a:r>
          </a:p>
          <a:p>
            <a:pPr lvl="1" eaLnBrk="1" hangingPunct="1"/>
            <a:r>
              <a:rPr lang="en-US" altLang="en-US" sz="2000" dirty="0"/>
              <a:t>marks the address (offset) of code and data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Follow identifier rules</a:t>
            </a:r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Data label</a:t>
            </a:r>
          </a:p>
          <a:p>
            <a:pPr lvl="1" eaLnBrk="1" hangingPunct="1"/>
            <a:r>
              <a:rPr lang="en-US" altLang="en-US" sz="2000" dirty="0"/>
              <a:t>must be unique</a:t>
            </a:r>
          </a:p>
          <a:p>
            <a:pPr lvl="1" eaLnBrk="1" hangingPunct="1"/>
            <a:r>
              <a:rPr lang="en-US" altLang="en-US" sz="2000" dirty="0"/>
              <a:t>example:  </a:t>
            </a:r>
            <a:r>
              <a:rPr lang="en-US" altLang="en-US" sz="2000" dirty="0" err="1"/>
              <a:t>myArray</a:t>
            </a:r>
            <a:r>
              <a:rPr lang="en-US" altLang="en-US" sz="2000" dirty="0"/>
              <a:t>		(not followed by colon)</a:t>
            </a:r>
          </a:p>
          <a:p>
            <a:pPr lvl="1" eaLnBrk="1" hangingPunct="1"/>
            <a:r>
              <a:rPr lang="en-US" altLang="en-US" sz="2000" dirty="0"/>
              <a:t>count DWORD 100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Code label</a:t>
            </a:r>
          </a:p>
          <a:p>
            <a:pPr lvl="1" eaLnBrk="1" hangingPunct="1"/>
            <a:r>
              <a:rPr lang="en-US" altLang="en-US" sz="2000" dirty="0"/>
              <a:t>target of jump and loop instructions</a:t>
            </a:r>
          </a:p>
          <a:p>
            <a:pPr lvl="1" eaLnBrk="1" hangingPunct="1"/>
            <a:r>
              <a:rPr lang="en-US" altLang="en-US" sz="2000" dirty="0"/>
              <a:t>example:   L1:		(followed by colon)</a:t>
            </a:r>
          </a:p>
        </p:txBody>
      </p:sp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EF0B7E57-5EE8-495F-86DA-F82999E9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Irvine, Kip R. Assembly Language for x86 Processors 6/e, 2010.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688DE2C7-0938-41E2-A31F-C25A8BAB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13975-A89A-4BB2-BA4A-7824C4C93F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1E957F0-5EED-4596-AF12-217F0A602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Mnemonics and Operands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EFE8364-74A6-4932-9655-1985E3EA4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0122"/>
            <a:ext cx="8297863" cy="4716462"/>
          </a:xfrm>
        </p:spPr>
        <p:txBody>
          <a:bodyPr/>
          <a:lstStyle/>
          <a:p>
            <a:pPr marL="227013" indent="-227013" eaLnBrk="1" hangingPunct="1"/>
            <a:r>
              <a:rPr lang="en-US" altLang="en-US" sz="2000" dirty="0"/>
              <a:t>Instruction Mnemonics</a:t>
            </a:r>
          </a:p>
          <a:p>
            <a:pPr lvl="1" eaLnBrk="1" hangingPunct="1"/>
            <a:r>
              <a:rPr lang="en-US" altLang="en-US" sz="2000" dirty="0"/>
              <a:t>memory aid</a:t>
            </a:r>
          </a:p>
          <a:p>
            <a:pPr lvl="1" eaLnBrk="1" hangingPunct="1"/>
            <a:r>
              <a:rPr lang="en-US" altLang="en-US" sz="2000" dirty="0"/>
              <a:t>examples: MOV, ADD, SUB, MUL, INC, DEC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marL="227013" indent="-227013" eaLnBrk="1" hangingPunct="1"/>
            <a:r>
              <a:rPr lang="en-US" altLang="en-US" sz="2000" dirty="0"/>
              <a:t>Operands</a:t>
            </a:r>
          </a:p>
          <a:p>
            <a:pPr lvl="1" eaLnBrk="1" hangingPunct="1"/>
            <a:r>
              <a:rPr lang="en-US" altLang="en-US" sz="2000" dirty="0"/>
              <a:t>constant			96</a:t>
            </a:r>
          </a:p>
          <a:p>
            <a:pPr lvl="1" eaLnBrk="1" hangingPunct="1"/>
            <a:r>
              <a:rPr lang="en-US" altLang="en-US" sz="2000" dirty="0"/>
              <a:t>constant expression	2 + 4</a:t>
            </a:r>
          </a:p>
          <a:p>
            <a:pPr lvl="1" eaLnBrk="1" hangingPunct="1"/>
            <a:r>
              <a:rPr lang="en-US" altLang="en-US" sz="2000" dirty="0"/>
              <a:t>register			</a:t>
            </a:r>
            <a:r>
              <a:rPr lang="en-US" altLang="en-US" sz="2000" dirty="0" err="1"/>
              <a:t>eax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memory (data label)	count</a:t>
            </a:r>
          </a:p>
          <a:p>
            <a:pPr marL="227013" indent="-227013" eaLnBrk="1" hangingPunct="1">
              <a:buFontTx/>
              <a:buNone/>
            </a:pPr>
            <a:endParaRPr lang="en-US" altLang="en-US" sz="2000" dirty="0"/>
          </a:p>
          <a:p>
            <a:pPr marL="227013" indent="-227013" eaLnBrk="1" hangingPunct="1">
              <a:buFontTx/>
              <a:buNone/>
            </a:pPr>
            <a:r>
              <a:rPr lang="en-US" altLang="en-US" sz="2000" dirty="0"/>
              <a:t>Constants and constant expressions are often called immediate values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FFB387D3-348F-4D28-A471-12257BB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Irvine, Kip R. Assembly Language for x86 Processors 6/e, 2010.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77AB83EB-A564-4023-8EF4-2E28BF35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5E5654-9732-4C40-988F-3D80ED27F065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47FA8BC-FE33-4B27-9106-21C07D418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Instruction Format Examples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64285AE1-95A9-4038-97D2-32A8E1274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01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No operands</a:t>
            </a:r>
          </a:p>
          <a:p>
            <a:pPr lvl="1" eaLnBrk="1" hangingPunct="1"/>
            <a:r>
              <a:rPr lang="en-US" altLang="en-US" sz="2000" dirty="0" err="1"/>
              <a:t>stc</a:t>
            </a:r>
            <a:r>
              <a:rPr lang="en-US" altLang="en-US" sz="2000" dirty="0"/>
              <a:t>			; set Carry flag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One operand</a:t>
            </a:r>
          </a:p>
          <a:p>
            <a:pPr lvl="1" eaLnBrk="1" hangingPunct="1"/>
            <a:r>
              <a:rPr lang="en-US" altLang="en-US" sz="2000" dirty="0" err="1"/>
              <a:t>inc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			; register</a:t>
            </a:r>
          </a:p>
          <a:p>
            <a:pPr lvl="1" eaLnBrk="1" hangingPunct="1"/>
            <a:r>
              <a:rPr lang="en-US" altLang="en-US" sz="2000" dirty="0" err="1"/>
              <a:t>inc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myByte</a:t>
            </a:r>
            <a:r>
              <a:rPr lang="en-US" altLang="en-US" sz="2000" dirty="0"/>
              <a:t>		; memory</a:t>
            </a:r>
          </a:p>
          <a:p>
            <a:pPr marL="457200" lvl="1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Two operands</a:t>
            </a:r>
          </a:p>
          <a:p>
            <a:pPr lvl="1" eaLnBrk="1" hangingPunct="1"/>
            <a:r>
              <a:rPr lang="en-US" altLang="en-US" sz="2000" dirty="0"/>
              <a:t>add </a:t>
            </a:r>
            <a:r>
              <a:rPr lang="en-US" altLang="en-US" sz="2000" dirty="0" err="1"/>
              <a:t>ebx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ecx</a:t>
            </a:r>
            <a:r>
              <a:rPr lang="en-US" altLang="en-US" sz="2000" dirty="0"/>
              <a:t>		; register, register</a:t>
            </a:r>
          </a:p>
          <a:p>
            <a:pPr lvl="1" eaLnBrk="1" hangingPunct="1"/>
            <a:r>
              <a:rPr lang="en-US" altLang="en-US" sz="2000" dirty="0"/>
              <a:t>sub </a:t>
            </a:r>
            <a:r>
              <a:rPr lang="en-US" altLang="en-US" sz="2000" dirty="0" err="1"/>
              <a:t>myByte</a:t>
            </a:r>
            <a:r>
              <a:rPr lang="en-US" altLang="en-US" sz="2000" dirty="0"/>
              <a:t>, 25		; memory, constant</a:t>
            </a:r>
          </a:p>
          <a:p>
            <a:pPr lvl="1" eaLnBrk="1" hangingPunct="1"/>
            <a:r>
              <a:rPr lang="en-US" altLang="en-US" sz="2000" dirty="0"/>
              <a:t>add </a:t>
            </a:r>
            <a:r>
              <a:rPr lang="en-US" altLang="en-US" sz="2000" dirty="0" err="1"/>
              <a:t>eax</a:t>
            </a:r>
            <a:r>
              <a:rPr lang="en-US" altLang="en-US" sz="2000" dirty="0"/>
              <a:t>, 36 * 25		; register, constant-expression	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49AA0CB3-A3F0-4A1B-8507-CC1AF306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Irvine, Kip R. Assembly Language for x86 Processors 6/e, 2010.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5657A68F-9BE6-419B-A08F-AB433D60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BBF5-9772-4E6F-BE48-74D1031382A3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5792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86873"/>
            <a:ext cx="883162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55853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7493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0" y="381000"/>
            <a:ext cx="880021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909650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9" y="689113"/>
            <a:ext cx="909348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41" y="381000"/>
            <a:ext cx="8276118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5486400" cy="52117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.</a:t>
            </a:r>
            <a:r>
              <a:rPr lang="en-US" sz="2400" dirty="0"/>
              <a:t>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promptUse</a:t>
            </a:r>
            <a:r>
              <a:rPr lang="en-US" sz="2400" dirty="0"/>
              <a:t> byte "Enter two integers: ",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results byte "Result is: ",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.code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main </a:t>
            </a:r>
            <a:r>
              <a:rPr lang="en-US" sz="2400" dirty="0" err="1"/>
              <a:t>proc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 err="1"/>
              <a:t>esi</a:t>
            </a:r>
            <a:r>
              <a:rPr lang="en-US" sz="2400" dirty="0"/>
              <a:t>, offset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 err="1"/>
              <a:t>ecx</a:t>
            </a:r>
            <a:r>
              <a:rPr lang="en-US" sz="2400" dirty="0"/>
              <a:t>, </a:t>
            </a:r>
            <a:r>
              <a:rPr lang="en-US" sz="2400" dirty="0" err="1"/>
              <a:t>int_count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 err="1"/>
              <a:t>edx</a:t>
            </a:r>
            <a:r>
              <a:rPr lang="en-US" sz="2400" dirty="0"/>
              <a:t>, offset </a:t>
            </a:r>
            <a:r>
              <a:rPr lang="en-US" sz="2400" dirty="0" err="1"/>
              <a:t>promptUser</a:t>
            </a: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call </a:t>
            </a:r>
            <a:r>
              <a:rPr lang="en-US" sz="2400" dirty="0" err="1"/>
              <a:t>writestring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call </a:t>
            </a:r>
            <a:r>
              <a:rPr lang="en-US" sz="2400" dirty="0" err="1"/>
              <a:t>readint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mov</a:t>
            </a:r>
            <a:r>
              <a:rPr lang="en-US" sz="2400" dirty="0"/>
              <a:t> [</a:t>
            </a:r>
            <a:r>
              <a:rPr lang="en-US" sz="2400" dirty="0" err="1"/>
              <a:t>esi</a:t>
            </a:r>
            <a:r>
              <a:rPr lang="en-US" sz="2400" dirty="0"/>
              <a:t>],</a:t>
            </a:r>
            <a:r>
              <a:rPr lang="en-US" sz="2400" dirty="0" err="1"/>
              <a:t>eax</a:t>
            </a: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add </a:t>
            </a:r>
            <a:r>
              <a:rPr lang="en-US" sz="2400" dirty="0" err="1"/>
              <a:t>eax</a:t>
            </a:r>
            <a:r>
              <a:rPr lang="en-US" sz="2400" dirty="0"/>
              <a:t>, [</a:t>
            </a:r>
            <a:r>
              <a:rPr lang="en-US" sz="2400" dirty="0" err="1"/>
              <a:t>esi</a:t>
            </a:r>
            <a:r>
              <a:rPr lang="en-US" sz="24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add </a:t>
            </a:r>
            <a:r>
              <a:rPr lang="en-US" sz="2400" dirty="0" err="1"/>
              <a:t>esi</a:t>
            </a:r>
            <a:r>
              <a:rPr lang="en-US" sz="2400" dirty="0"/>
              <a:t>, type </a:t>
            </a:r>
            <a:r>
              <a:rPr lang="en-US" sz="2400" dirty="0" err="1"/>
              <a:t>dword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loop l1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1691129"/>
            <a:ext cx="426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mov</a:t>
            </a:r>
            <a:r>
              <a:rPr lang="en-US" sz="3200" dirty="0"/>
              <a:t> </a:t>
            </a:r>
            <a:r>
              <a:rPr lang="en-US" sz="3200" dirty="0" err="1"/>
              <a:t>edx</a:t>
            </a:r>
            <a:r>
              <a:rPr lang="en-US" sz="3200" dirty="0"/>
              <a:t>, offset results</a:t>
            </a:r>
          </a:p>
          <a:p>
            <a:r>
              <a:rPr lang="en-US" sz="3200" dirty="0"/>
              <a:t> call </a:t>
            </a:r>
            <a:r>
              <a:rPr lang="en-US" sz="3200" dirty="0" err="1"/>
              <a:t>writestring</a:t>
            </a:r>
            <a:endParaRPr lang="en-US" sz="3200" dirty="0"/>
          </a:p>
          <a:p>
            <a:r>
              <a:rPr lang="en-US" sz="3200" dirty="0"/>
              <a:t>call </a:t>
            </a:r>
            <a:r>
              <a:rPr lang="en-US" sz="3200" dirty="0" err="1"/>
              <a:t>writeint</a:t>
            </a:r>
            <a:endParaRPr lang="en-US" sz="3200" dirty="0"/>
          </a:p>
          <a:p>
            <a:r>
              <a:rPr lang="en-US" sz="3200" dirty="0"/>
              <a:t>exit</a:t>
            </a:r>
          </a:p>
          <a:p>
            <a:r>
              <a:rPr lang="en-US" sz="3200" dirty="0"/>
              <a:t>main </a:t>
            </a:r>
            <a:r>
              <a:rPr lang="en-US" sz="3200" dirty="0" err="1"/>
              <a:t>endp</a:t>
            </a:r>
            <a:endParaRPr lang="en-US" sz="3200" dirty="0"/>
          </a:p>
          <a:p>
            <a:r>
              <a:rPr lang="en-US" sz="32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83261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81000"/>
          </a:xfrm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Helvetica-Oblique"/>
              </a:rPr>
              <a:t>General-Purpose Registers:</a:t>
            </a:r>
            <a:br>
              <a:rPr lang="en-US" sz="2400" i="1" dirty="0">
                <a:solidFill>
                  <a:srgbClr val="FF0000"/>
                </a:solidFill>
                <a:latin typeface="Helvetica-Oblique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200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-Roman"/>
              </a:rPr>
              <a:t>The </a:t>
            </a:r>
            <a:r>
              <a:rPr lang="en-US" i="1" dirty="0">
                <a:latin typeface="Times-Italic"/>
              </a:rPr>
              <a:t>general-purpose registers </a:t>
            </a:r>
            <a:r>
              <a:rPr lang="en-US" dirty="0">
                <a:latin typeface="Times-Roman"/>
              </a:rPr>
              <a:t>are primarily used for arithmetic and data movement. 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As shown in Figure 2–6, the lower 16 bits of the EAX register can be referenced by the name AX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Portions of some registers can be addressed as 8-bit values</a:t>
            </a:r>
          </a:p>
          <a:p>
            <a:pPr lvl="1"/>
            <a:r>
              <a:rPr lang="en-US" dirty="0">
                <a:latin typeface="Times-Roman"/>
              </a:rPr>
              <a:t>For example, the AX register, has an 8-bit upper half named AH and an 8-bit lower half named AL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09171"/>
            <a:ext cx="6207982" cy="272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58345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8194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remaining general-purpose registers can only be accessed using 32-bit or 16-bit names, as shown in the following table: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844" y="3810000"/>
            <a:ext cx="4471555" cy="301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487362"/>
          </a:xfrm>
        </p:spPr>
        <p:txBody>
          <a:bodyPr>
            <a:normAutofit/>
          </a:bodyPr>
          <a:lstStyle/>
          <a:p>
            <a:pPr algn="l"/>
            <a:r>
              <a:rPr lang="en-US" sz="2400" b="1" i="1" dirty="0">
                <a:solidFill>
                  <a:srgbClr val="FF0000"/>
                </a:solidFill>
                <a:latin typeface="Helvetica-Oblique"/>
              </a:rPr>
              <a:t>Specialized Uses of 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general-purpose registers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Arial Narrow" panose="020B0606020202030204" pitchFamily="34" charset="0"/>
              </a:rPr>
              <a:t>Some general-purpose registers have specialized uses:</a:t>
            </a:r>
          </a:p>
          <a:p>
            <a:pPr marL="0" indent="0"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•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EAX (</a:t>
            </a:r>
            <a:r>
              <a:rPr lang="en-US" sz="2800" i="1" dirty="0">
                <a:solidFill>
                  <a:srgbClr val="FF0000"/>
                </a:solidFill>
                <a:latin typeface="Arial Narrow" panose="020B0606020202030204" pitchFamily="34" charset="0"/>
              </a:rPr>
              <a:t>accumulator) -</a:t>
            </a:r>
            <a:r>
              <a:rPr lang="en-US" sz="2800" dirty="0">
                <a:latin typeface="Arial Narrow" panose="020B0606020202030204" pitchFamily="34" charset="0"/>
              </a:rPr>
              <a:t> favored for arithmetic operations. </a:t>
            </a:r>
          </a:p>
          <a:p>
            <a:pPr lvl="1"/>
            <a:r>
              <a:rPr lang="en-US" dirty="0">
                <a:latin typeface="Arial Narrow" panose="020B0606020202030204" pitchFamily="34" charset="0"/>
              </a:rPr>
              <a:t>It is  automatically used by multiplication and division instructions</a:t>
            </a:r>
          </a:p>
          <a:p>
            <a:pPr lvl="1"/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EBX</a:t>
            </a:r>
            <a:r>
              <a:rPr lang="en-US" sz="2800" dirty="0">
                <a:latin typeface="Arial Narrow" panose="020B0606020202030204" pitchFamily="34" charset="0"/>
              </a:rPr>
              <a:t> (Base) - Holds base address for procedures and variables</a:t>
            </a:r>
          </a:p>
          <a:p>
            <a:pPr marL="0" indent="0">
              <a:buNone/>
            </a:pPr>
            <a:endParaRPr lang="en-US" sz="1800" dirty="0"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ECX - </a:t>
            </a:r>
            <a:r>
              <a:rPr lang="en-US" sz="2800" dirty="0">
                <a:latin typeface="Arial Narrow" panose="020B0606020202030204" pitchFamily="34" charset="0"/>
              </a:rPr>
              <a:t>The CPU automatically uses </a:t>
            </a:r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ECX as a counter for </a:t>
            </a:r>
            <a:r>
              <a:rPr lang="en-US" sz="2800" dirty="0"/>
              <a:t>looping operations </a:t>
            </a:r>
          </a:p>
          <a:p>
            <a:endParaRPr lang="en-US" sz="1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EDX</a:t>
            </a:r>
            <a:r>
              <a:rPr lang="en-US" sz="2800" dirty="0">
                <a:latin typeface="Arial Narrow" panose="020B0606020202030204" pitchFamily="34" charset="0"/>
              </a:rPr>
              <a:t> (Data) - Used in multiplication and division operations</a:t>
            </a:r>
          </a:p>
          <a:p>
            <a:pPr marL="0" indent="0">
              <a:buNone/>
            </a:pP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95BC-4C79-489D-9015-133FE34F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Index Registers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AC59-3E15-4604-8E89-72378E9EC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Index Registers contain the offsets for data and instructions.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Offset-</a:t>
            </a:r>
            <a:r>
              <a:rPr lang="en-US" dirty="0">
                <a:latin typeface="Arial Narrow" panose="020B0606020202030204" pitchFamily="34" charset="0"/>
              </a:rPr>
              <a:t> distance (in bytes) from the base address of the segment.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•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ESP (</a:t>
            </a:r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extended stack pointer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register) contains the offset for the top of the stack to addresses data on the stack </a:t>
            </a:r>
            <a:r>
              <a:rPr lang="en-US" dirty="0">
                <a:latin typeface="Arial Narrow" panose="020B0606020202030204" pitchFamily="34" charset="0"/>
              </a:rPr>
              <a:t>(a system memory structure)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•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ESI and EDI (</a:t>
            </a:r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extended source index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and </a:t>
            </a:r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extended destination index ) </a:t>
            </a:r>
            <a:r>
              <a:rPr lang="en-US" dirty="0">
                <a:latin typeface="Arial Narrow" panose="020B0606020202030204" pitchFamily="34" charset="0"/>
              </a:rPr>
              <a:t>points to the source and destination string respectively in the string move instructions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•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EBP</a:t>
            </a:r>
            <a:r>
              <a:rPr lang="en-US" dirty="0">
                <a:latin typeface="Arial Narrow" panose="020B0606020202030204" pitchFamily="34" charset="0"/>
              </a:rPr>
              <a:t> is used to reference function parameters and local variables on the stack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FF0000"/>
                </a:solidFill>
                <a:latin typeface="Helvetica-Oblique"/>
              </a:rPr>
              <a:t>Segment Registers:</a:t>
            </a:r>
          </a:p>
          <a:p>
            <a:pPr lvl="1"/>
            <a:r>
              <a:rPr lang="en-US" dirty="0">
                <a:latin typeface="Times-Roman"/>
              </a:rPr>
              <a:t>In real-address mode, 16-bit segment registers indicate base addresses of pre-assigned memory areas named </a:t>
            </a:r>
            <a:r>
              <a:rPr lang="en-US" i="1" dirty="0">
                <a:latin typeface="Times-Italic"/>
              </a:rPr>
              <a:t>segments</a:t>
            </a:r>
            <a:r>
              <a:rPr lang="en-US" dirty="0">
                <a:latin typeface="Times-Roman"/>
              </a:rPr>
              <a:t>.</a:t>
            </a:r>
          </a:p>
          <a:p>
            <a:pPr lvl="1"/>
            <a:r>
              <a:rPr lang="en-US" dirty="0">
                <a:latin typeface="Times-Roman"/>
              </a:rPr>
              <a:t>In protected mode, segment registers hold pointers to segment descriptor tables (The descriptor describes the location, length and access rights of the memory segment). </a:t>
            </a:r>
          </a:p>
          <a:p>
            <a:pPr lvl="1"/>
            <a:r>
              <a:rPr lang="en-US" dirty="0">
                <a:latin typeface="Times-Roman"/>
              </a:rPr>
              <a:t>Some segments hold program instructions (code), others hold variables (data), and another segment named the </a:t>
            </a:r>
            <a:r>
              <a:rPr lang="en-US" i="1" dirty="0">
                <a:latin typeface="Times-Italic"/>
              </a:rPr>
              <a:t>stack segment </a:t>
            </a:r>
            <a:r>
              <a:rPr lang="en-US" dirty="0">
                <a:latin typeface="Times-Roman"/>
              </a:rPr>
              <a:t>holds local function variables and function parameters.</a:t>
            </a:r>
          </a:p>
          <a:p>
            <a:r>
              <a:rPr lang="en-US" i="1" dirty="0">
                <a:solidFill>
                  <a:srgbClr val="FF0000"/>
                </a:solidFill>
                <a:latin typeface="Helvetica-Oblique"/>
              </a:rPr>
              <a:t>Instruction Pointer :</a:t>
            </a:r>
          </a:p>
          <a:p>
            <a:pPr lvl="1"/>
            <a:r>
              <a:rPr lang="en-US" dirty="0">
                <a:latin typeface="Times-Roman"/>
              </a:rPr>
              <a:t>The EIP, or </a:t>
            </a:r>
            <a:r>
              <a:rPr lang="en-US" i="1" dirty="0">
                <a:latin typeface="Times-Italic"/>
              </a:rPr>
              <a:t>instruction pointer</a:t>
            </a:r>
            <a:r>
              <a:rPr lang="en-US" dirty="0">
                <a:latin typeface="Times-Roman"/>
              </a:rPr>
              <a:t>, register contains the address of the next instruction to be executed. </a:t>
            </a:r>
          </a:p>
          <a:p>
            <a:pPr lvl="1"/>
            <a:r>
              <a:rPr lang="en-US" dirty="0">
                <a:latin typeface="Times-Roman"/>
              </a:rPr>
              <a:t>Certain machine instructions manipulate EIP, causing the program to branch to a new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05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FF0000"/>
                </a:solidFill>
                <a:latin typeface="Helvetica-Oblique"/>
              </a:rPr>
              <a:t>EFLAGS Register:</a:t>
            </a:r>
            <a:br>
              <a:rPr lang="en-US" i="1" dirty="0">
                <a:solidFill>
                  <a:srgbClr val="FF0000"/>
                </a:solidFill>
                <a:latin typeface="Helvetica-Oblique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-Roman"/>
              </a:rPr>
              <a:t>The EFLAGS register consists of individual binary bits that control the operation of the CPU or reflect the outcome of some CPU operation. </a:t>
            </a:r>
          </a:p>
          <a:p>
            <a:pPr lvl="1"/>
            <a:r>
              <a:rPr lang="en-US" sz="2000" dirty="0">
                <a:latin typeface="Times-Roman"/>
              </a:rPr>
              <a:t>A flag is </a:t>
            </a:r>
            <a:r>
              <a:rPr lang="en-US" sz="2000" i="1" dirty="0">
                <a:latin typeface="Times-Italic"/>
              </a:rPr>
              <a:t>set </a:t>
            </a:r>
            <a:r>
              <a:rPr lang="en-US" sz="2000" dirty="0">
                <a:latin typeface="Times-Roman"/>
              </a:rPr>
              <a:t>when it equals 1; it is </a:t>
            </a:r>
            <a:r>
              <a:rPr lang="en-US" sz="2000" i="1" dirty="0">
                <a:latin typeface="Times-Italic"/>
              </a:rPr>
              <a:t>clear </a:t>
            </a:r>
            <a:r>
              <a:rPr lang="en-US" sz="2000" dirty="0">
                <a:latin typeface="Times-Roman"/>
              </a:rPr>
              <a:t>(or reset) when it equals 0.</a:t>
            </a:r>
          </a:p>
          <a:p>
            <a:r>
              <a:rPr lang="en-US" sz="2800" dirty="0">
                <a:solidFill>
                  <a:srgbClr val="FF0000"/>
                </a:solidFill>
                <a:latin typeface="Times-Roman"/>
              </a:rPr>
              <a:t>Programs can set individual bits in the EFLAGS register to control the CPU’s operation</a:t>
            </a:r>
          </a:p>
          <a:p>
            <a:r>
              <a:rPr lang="en-US" sz="2400" dirty="0">
                <a:latin typeface="Times-Roman"/>
              </a:rPr>
              <a:t>For example: </a:t>
            </a:r>
            <a:r>
              <a:rPr lang="en-US" sz="2800" dirty="0">
                <a:latin typeface="Times-Roman"/>
              </a:rPr>
              <a:t>Interrupt when arithmetic overflow is detected </a:t>
            </a:r>
          </a:p>
          <a:p>
            <a:endParaRPr lang="en-US" sz="280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9D27B-BCF7-4A09-A0A4-81BE6B66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1344"/>
            <a:ext cx="6705600" cy="60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440B3-8273-4B41-973E-A4A8813E3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800600"/>
            <a:ext cx="4782356" cy="19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2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59394</TotalTime>
  <Words>1088</Words>
  <Application>Microsoft Office PowerPoint</Application>
  <PresentationFormat>On-screen Show (4:3)</PresentationFormat>
  <Paragraphs>150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Narrow</vt:lpstr>
      <vt:lpstr>Constantia</vt:lpstr>
      <vt:lpstr>Franklin Gothic Book</vt:lpstr>
      <vt:lpstr>Helvetica-Bold</vt:lpstr>
      <vt:lpstr>Helvetica-BoldOblique</vt:lpstr>
      <vt:lpstr>Helvetica-Oblique</vt:lpstr>
      <vt:lpstr>Times New Roman</vt:lpstr>
      <vt:lpstr>Times-Italic</vt:lpstr>
      <vt:lpstr>Times-Roman</vt:lpstr>
      <vt:lpstr>Office Theme</vt:lpstr>
      <vt:lpstr>COAL Chapter 3</vt:lpstr>
      <vt:lpstr>Basic Program Execution Registers</vt:lpstr>
      <vt:lpstr>PowerPoint Presentation</vt:lpstr>
      <vt:lpstr>General-Purpose Registers: </vt:lpstr>
      <vt:lpstr>PowerPoint Presentation</vt:lpstr>
      <vt:lpstr>Specialized Uses of general-purpose registers </vt:lpstr>
      <vt:lpstr>Index Registers</vt:lpstr>
      <vt:lpstr>PowerPoint Presentation</vt:lpstr>
      <vt:lpstr>EFLAGS Register: </vt:lpstr>
      <vt:lpstr>PowerPoint Presentation</vt:lpstr>
      <vt:lpstr>PowerPoint Presentation</vt:lpstr>
      <vt:lpstr>Integer Constants </vt:lpstr>
      <vt:lpstr>Integer Expressions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Directives</vt:lpstr>
      <vt:lpstr>PowerPoint Presentation</vt:lpstr>
      <vt:lpstr>Instructions</vt:lpstr>
      <vt:lpstr>PowerPoint Presentation</vt:lpstr>
      <vt:lpstr>PowerPoint Presentation</vt:lpstr>
      <vt:lpstr>Labels</vt:lpstr>
      <vt:lpstr>Mnemonics and Operands</vt:lpstr>
      <vt:lpstr>Instruction Format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Shoaib</cp:lastModifiedBy>
  <cp:revision>184</cp:revision>
  <dcterms:created xsi:type="dcterms:W3CDTF">2013-09-06T14:41:49Z</dcterms:created>
  <dcterms:modified xsi:type="dcterms:W3CDTF">2021-09-23T16:24:05Z</dcterms:modified>
</cp:coreProperties>
</file>