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55" r:id="rId2"/>
    <p:sldId id="356" r:id="rId3"/>
    <p:sldId id="340" r:id="rId4"/>
    <p:sldId id="357" r:id="rId5"/>
    <p:sldId id="349" r:id="rId6"/>
    <p:sldId id="333" r:id="rId7"/>
    <p:sldId id="282" r:id="rId8"/>
    <p:sldId id="334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48" r:id="rId20"/>
    <p:sldId id="272" r:id="rId21"/>
    <p:sldId id="260" r:id="rId22"/>
    <p:sldId id="291" r:id="rId23"/>
    <p:sldId id="293" r:id="rId24"/>
    <p:sldId id="261" r:id="rId25"/>
    <p:sldId id="352" r:id="rId26"/>
    <p:sldId id="323" r:id="rId27"/>
    <p:sldId id="351" r:id="rId28"/>
    <p:sldId id="353" r:id="rId29"/>
    <p:sldId id="299" r:id="rId30"/>
    <p:sldId id="262" r:id="rId31"/>
    <p:sldId id="301" r:id="rId32"/>
    <p:sldId id="354" r:id="rId33"/>
    <p:sldId id="263" r:id="rId34"/>
    <p:sldId id="303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A5D3-6106-491E-B59A-E4334842983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4A09A-8BD5-4AC6-ADD4-E345CB80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1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F3A6-6679-4B6F-9091-A21340088DAA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0558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6198-2CAE-411C-A7E6-7EEE96F7D6F9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8385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C0D-9EFC-4739-BEB1-2AA3C00917D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0861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BA678-1CE5-44B1-8C88-4FDB4081EFE6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00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829F-B31D-46DB-94B8-9E224C2A249A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099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6012-AD68-4310-ACF9-E1B40B5A623C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6925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267FD-9EF6-45AA-B731-7A8052D0F499}" type="datetime1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3500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9EBED-44A4-4050-B34D-754B8D5C43B2}" type="datetime1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543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E6344-9CA9-4493-B201-A6EB8718CC58}" type="datetime1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8746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702A-AFBF-46B0-A15E-9DFFC33705AC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62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F3CE9-3F80-4997-A5D8-4592383E5223}" type="datetime1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169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B958A68-D715-4BB1-A085-121D85A51B32}" type="datetime1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399B40A3-8C98-7643-999B-D2E4C4DFCA87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C2423AB-E4EA-4601-9E29-768C4BFA922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 algn="just"/>
            <a:r>
              <a:rPr lang="en-GB" dirty="0"/>
              <a:t>Therefore, </a:t>
            </a:r>
            <a:r>
              <a:rPr lang="en-GB" b="1" dirty="0"/>
              <a:t>this model is </a:t>
            </a:r>
            <a:r>
              <a:rPr lang="en-GB" b="1" dirty="0">
                <a:solidFill>
                  <a:srgbClr val="C00000"/>
                </a:solidFill>
              </a:rPr>
              <a:t>only appropriate when the requirements are well-understood and changes will be fairly limited</a:t>
            </a:r>
            <a:r>
              <a:rPr lang="en-GB" b="1" dirty="0"/>
              <a:t> during the design process. </a:t>
            </a:r>
          </a:p>
          <a:p>
            <a:pPr lvl="2" algn="just"/>
            <a:r>
              <a:rPr lang="en-GB" b="1" dirty="0">
                <a:solidFill>
                  <a:srgbClr val="C00000"/>
                </a:solidFill>
              </a:rPr>
              <a:t>stable requirements is very rare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GB" dirty="0"/>
              <a:t>The waterfall model is </a:t>
            </a:r>
            <a:r>
              <a:rPr lang="en-GB" b="1" dirty="0">
                <a:solidFill>
                  <a:srgbClr val="C00000"/>
                </a:solidFill>
              </a:rPr>
              <a:t>mostly used for large systems engineering projects</a:t>
            </a:r>
            <a:r>
              <a:rPr lang="en-GB" b="1" dirty="0"/>
              <a:t> where a system is developed at several sites.</a:t>
            </a:r>
          </a:p>
          <a:p>
            <a:pPr lvl="1" algn="just"/>
            <a:r>
              <a:rPr lang="en-GB" dirty="0"/>
              <a:t>In those circumstances, the </a:t>
            </a:r>
            <a:r>
              <a:rPr lang="en-GB" b="1" dirty="0"/>
              <a:t>plan-driven nature </a:t>
            </a:r>
            <a:r>
              <a:rPr lang="en-GB" dirty="0"/>
              <a:t>of the waterfall model </a:t>
            </a:r>
            <a:r>
              <a:rPr lang="en-GB" b="1" dirty="0"/>
              <a:t>helps to coordinate the work</a:t>
            </a:r>
            <a:r>
              <a:rPr lang="en-GB" dirty="0"/>
              <a:t>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A7F197F-1573-42CD-8E4B-137E9939E30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83D70E2-96EC-4938-9086-19E25229E21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829026" cy="4756150"/>
          </a:xfrm>
        </p:spPr>
        <p:txBody>
          <a:bodyPr/>
          <a:lstStyle/>
          <a:p>
            <a:pPr algn="just"/>
            <a:r>
              <a:rPr lang="en-GB" b="1" dirty="0"/>
              <a:t>Reduced changes’ Cost</a:t>
            </a:r>
          </a:p>
          <a:p>
            <a:pPr lvl="1" algn="just"/>
            <a:r>
              <a:rPr lang="en-GB" dirty="0"/>
              <a:t>The </a:t>
            </a:r>
            <a:r>
              <a:rPr lang="en-GB" b="1" dirty="0"/>
              <a:t>cost of accommodating changing customer requirements is reduced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 algn="just"/>
            <a:r>
              <a:rPr lang="en-GB" b="1" dirty="0"/>
              <a:t>Customer feedback ease</a:t>
            </a:r>
          </a:p>
          <a:p>
            <a:pPr lvl="1" algn="just"/>
            <a:r>
              <a:rPr lang="en-GB" dirty="0"/>
              <a:t>It is </a:t>
            </a:r>
            <a:r>
              <a:rPr lang="en-GB" b="1" dirty="0"/>
              <a:t>easier to get customer feedback on the development work</a:t>
            </a:r>
            <a:r>
              <a:rPr lang="en-GB" dirty="0"/>
              <a:t>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pPr algn="just"/>
            <a:r>
              <a:rPr lang="en-GB" b="1" dirty="0"/>
              <a:t>Rapid delivery &amp; deployment of the useful software</a:t>
            </a:r>
          </a:p>
          <a:p>
            <a:pPr lvl="1" algn="just"/>
            <a:r>
              <a:rPr lang="en-GB" dirty="0"/>
              <a:t>More </a:t>
            </a:r>
            <a:r>
              <a:rPr lang="en-GB" b="1" dirty="0"/>
              <a:t>rapid delivery and deployment of useful software</a:t>
            </a:r>
            <a:r>
              <a:rPr lang="en-GB" dirty="0"/>
              <a:t>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EA613F4-FF1E-4FBD-A4F2-5C0E55966A0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The process is not visible</a:t>
            </a:r>
            <a:r>
              <a:rPr lang="en-GB" dirty="0"/>
              <a:t>. </a:t>
            </a:r>
          </a:p>
          <a:p>
            <a:pPr lvl="1" algn="just"/>
            <a:r>
              <a:rPr lang="en-GB" b="1" dirty="0"/>
              <a:t>Managers need regular deliverables to measure progress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For deploying system quickly, mostly the documentation is not done to reduce development cost. SO in the end no documentation is present w.r.t each version.</a:t>
            </a:r>
          </a:p>
          <a:p>
            <a:pPr algn="just"/>
            <a:r>
              <a:rPr lang="en-GB" b="1" dirty="0"/>
              <a:t>System structure tends to degrade as new increments are added</a:t>
            </a:r>
            <a:r>
              <a:rPr lang="en-GB" b="1" i="1" dirty="0"/>
              <a:t>. </a:t>
            </a:r>
            <a:r>
              <a:rPr lang="en-GB" b="1" dirty="0"/>
              <a:t> </a:t>
            </a:r>
          </a:p>
          <a:p>
            <a:pPr lvl="1" algn="just"/>
            <a:r>
              <a:rPr lang="en-GB" dirty="0"/>
              <a:t>Frequent change in requirements tends system to degrade as refactoring is needed after each increment to system. </a:t>
            </a:r>
          </a:p>
          <a:p>
            <a:pPr lvl="1" algn="just"/>
            <a:r>
              <a:rPr lang="en-GB" dirty="0"/>
              <a:t>Incorporating multiple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6EE9D9ED-0E70-4541-8FD6-C889FC2040E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Based on </a:t>
            </a:r>
            <a:r>
              <a:rPr lang="en-GB" b="1" dirty="0"/>
              <a:t>software reuse</a:t>
            </a:r>
          </a:p>
          <a:p>
            <a:pPr algn="just"/>
            <a:r>
              <a:rPr lang="en-GB" dirty="0"/>
              <a:t>Systems are integrated from existing components or application systems (sometimes called COTS -Commercial-off-the-shelf) systems).</a:t>
            </a:r>
          </a:p>
          <a:p>
            <a:pPr algn="just"/>
            <a:r>
              <a:rPr lang="en-GB" dirty="0"/>
              <a:t>Reused elements may be configured to adapt their behaviour and functionality to a user’s requirements</a:t>
            </a:r>
          </a:p>
          <a:p>
            <a:pPr algn="just"/>
            <a:r>
              <a:rPr lang="en-GB" dirty="0"/>
              <a:t>Reuse is now the standard approach for building many types of business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8943A1E3-671C-4849-8DAB-7768BA92D55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Stand-alone application systems </a:t>
            </a:r>
            <a:r>
              <a:rPr lang="en-GB" dirty="0"/>
              <a:t>(sometimes called COTS) that are configured for use in a particular environment.</a:t>
            </a:r>
          </a:p>
          <a:p>
            <a:pPr algn="just"/>
            <a:r>
              <a:rPr lang="en-GB" dirty="0"/>
              <a:t>A </a:t>
            </a:r>
            <a:r>
              <a:rPr lang="en-GB" b="1" dirty="0"/>
              <a:t>package</a:t>
            </a:r>
            <a:r>
              <a:rPr lang="en-GB" dirty="0"/>
              <a:t> to be </a:t>
            </a:r>
            <a:r>
              <a:rPr lang="en-GB" b="1" dirty="0"/>
              <a:t>integrated with </a:t>
            </a:r>
            <a:r>
              <a:rPr lang="en-GB" dirty="0"/>
              <a:t>some </a:t>
            </a:r>
            <a:r>
              <a:rPr lang="en-GB" b="1" dirty="0"/>
              <a:t>framework</a:t>
            </a:r>
            <a:r>
              <a:rPr lang="en-GB" dirty="0"/>
              <a:t> like .NET </a:t>
            </a:r>
          </a:p>
          <a:p>
            <a:pPr algn="just"/>
            <a:r>
              <a:rPr lang="en-GB" b="1" dirty="0"/>
              <a:t>Web services </a:t>
            </a:r>
            <a:r>
              <a:rPr lang="en-GB" dirty="0"/>
              <a:t>that are developed according to service standards and which are </a:t>
            </a:r>
            <a:r>
              <a:rPr lang="en-GB" b="1" dirty="0"/>
              <a:t>available for remote invocation. </a:t>
            </a:r>
          </a:p>
          <a:p>
            <a:pPr marL="0" indent="0" algn="just">
              <a:buNone/>
            </a:pPr>
            <a:endParaRPr lang="en-GB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E2F1575-67A2-4B54-92F8-E77F6649479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9" y="1921292"/>
            <a:ext cx="10239555" cy="42566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7BB9EAE-04F9-4B2F-AB73-3C78839EA12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Requirements’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Requirements’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C02D60A-2A14-4D76-B684-DA57BC263E2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Reduced costs and risks </a:t>
            </a:r>
            <a:r>
              <a:rPr lang="en-US" dirty="0"/>
              <a:t>as less software is developed from scratch</a:t>
            </a:r>
          </a:p>
          <a:p>
            <a:pPr algn="just"/>
            <a:r>
              <a:rPr lang="en-US" b="1" dirty="0"/>
              <a:t>Faster delivery and deployment of the system</a:t>
            </a:r>
          </a:p>
          <a:p>
            <a:pPr algn="just"/>
            <a:r>
              <a:rPr lang="en-US" dirty="0"/>
              <a:t>But requirements compromises are inevitable so it might be possible that the system may not meet the real needs of client.</a:t>
            </a:r>
          </a:p>
          <a:p>
            <a:pPr algn="just"/>
            <a:r>
              <a:rPr lang="en-US" dirty="0"/>
              <a:t>Loss of control over the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0616DF71-A777-46E2-8419-C39DB780105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3660F7-8E7C-42CB-B2D9-A457663846C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2800" cy="4756150"/>
          </a:xfrm>
        </p:spPr>
        <p:txBody>
          <a:bodyPr/>
          <a:lstStyle/>
          <a:p>
            <a:pPr algn="just"/>
            <a:r>
              <a:rPr lang="en-GB" b="1" dirty="0"/>
              <a:t>Software process</a:t>
            </a:r>
            <a:r>
              <a:rPr lang="en-GB" dirty="0"/>
              <a:t>: A structured set of activities required to develop a software system. </a:t>
            </a:r>
          </a:p>
          <a:p>
            <a:pPr algn="just"/>
            <a:r>
              <a:rPr lang="en-GB" b="1" dirty="0"/>
              <a:t>All software processes should involve</a:t>
            </a:r>
            <a:r>
              <a:rPr lang="en-GB" dirty="0"/>
              <a:t>:</a:t>
            </a:r>
          </a:p>
          <a:p>
            <a:pPr lvl="1" algn="just"/>
            <a:r>
              <a:rPr lang="en-GB" b="1" dirty="0"/>
              <a:t>Specification </a:t>
            </a:r>
            <a:r>
              <a:rPr lang="en-GB" dirty="0"/>
              <a:t>– defining what the system should do;</a:t>
            </a:r>
          </a:p>
          <a:p>
            <a:pPr lvl="1" algn="just"/>
            <a:r>
              <a:rPr lang="en-GB" b="1" dirty="0"/>
              <a:t>Design and implementation </a:t>
            </a:r>
            <a:r>
              <a:rPr lang="en-GB" dirty="0"/>
              <a:t>– defining the organization of the system and implementing the system;</a:t>
            </a:r>
          </a:p>
          <a:p>
            <a:pPr lvl="1" algn="just"/>
            <a:r>
              <a:rPr lang="en-GB" b="1" dirty="0"/>
              <a:t>Validation</a:t>
            </a:r>
            <a:r>
              <a:rPr lang="en-GB" dirty="0"/>
              <a:t> – checking that it does what the customer wants;</a:t>
            </a:r>
          </a:p>
          <a:p>
            <a:pPr lvl="1" algn="just"/>
            <a:r>
              <a:rPr lang="en-GB" b="1" dirty="0"/>
              <a:t>Evolution</a:t>
            </a:r>
            <a:r>
              <a:rPr lang="en-GB" dirty="0"/>
              <a:t> – changing the system in response to changing customer needs.</a:t>
            </a:r>
          </a:p>
          <a:p>
            <a:pPr algn="just"/>
            <a:r>
              <a:rPr lang="en-GB" dirty="0"/>
              <a:t>A software process model is an abstract representation of a process. It </a:t>
            </a:r>
            <a:r>
              <a:rPr lang="en-GB" b="1" dirty="0"/>
              <a:t>presents a description of a process from some particular perspective</a:t>
            </a:r>
            <a:r>
              <a:rPr lang="en-GB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71F6739F-6F7A-4C03-BED7-AFB1C747C06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1"/>
            <a:ext cx="10829026" cy="4525963"/>
          </a:xfrm>
        </p:spPr>
        <p:txBody>
          <a:bodyPr/>
          <a:lstStyle/>
          <a:p>
            <a:pPr algn="just"/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pPr algn="just"/>
            <a:r>
              <a:rPr lang="en-GB" dirty="0"/>
              <a:t>The </a:t>
            </a:r>
            <a:r>
              <a:rPr lang="en-GB" b="1" dirty="0"/>
              <a:t>four basic process activities of specification</a:t>
            </a:r>
            <a:r>
              <a:rPr lang="en-GB" dirty="0"/>
              <a:t>, </a:t>
            </a:r>
            <a:r>
              <a:rPr lang="en-GB" b="1" dirty="0"/>
              <a:t>development, validation </a:t>
            </a:r>
            <a:r>
              <a:rPr lang="en-GB" dirty="0"/>
              <a:t>and </a:t>
            </a:r>
            <a:r>
              <a:rPr lang="en-GB" b="1" dirty="0"/>
              <a:t>evolution</a:t>
            </a:r>
            <a:r>
              <a:rPr lang="en-GB" dirty="0"/>
              <a:t> are organized differently in different development processes. </a:t>
            </a:r>
          </a:p>
          <a:p>
            <a:pPr algn="just"/>
            <a:r>
              <a:rPr lang="en-GB" dirty="0"/>
              <a:t>For example,</a:t>
            </a:r>
          </a:p>
          <a:p>
            <a:pPr lvl="1" algn="just"/>
            <a:r>
              <a:rPr lang="en-GB" b="1" dirty="0"/>
              <a:t>waterfall model -&gt;</a:t>
            </a:r>
            <a:r>
              <a:rPr lang="en-GB" dirty="0"/>
              <a:t> process activities are </a:t>
            </a:r>
            <a:r>
              <a:rPr lang="en-GB" b="1" dirty="0"/>
              <a:t>organized in sequence</a:t>
            </a:r>
            <a:endParaRPr lang="en-GB" dirty="0"/>
          </a:p>
          <a:p>
            <a:pPr lvl="1" algn="just"/>
            <a:r>
              <a:rPr lang="en-GB" b="1" dirty="0"/>
              <a:t>incremental development model </a:t>
            </a:r>
            <a:r>
              <a:rPr lang="en-GB" dirty="0"/>
              <a:t>-&gt;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7FBEB1-9E4E-457A-9C81-B7AF7B454A6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2" y="1798191"/>
            <a:ext cx="9273396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36A79-DCBB-445B-9F07-3F23FAFC8E1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83893" y="1600201"/>
            <a:ext cx="9724309" cy="4525963"/>
          </a:xfrm>
        </p:spPr>
        <p:txBody>
          <a:bodyPr/>
          <a:lstStyle/>
          <a:p>
            <a:r>
              <a:rPr lang="en-GB" dirty="0"/>
              <a:t>Its a process of establishing:</a:t>
            </a:r>
          </a:p>
          <a:p>
            <a:pPr lvl="1"/>
            <a:r>
              <a:rPr lang="en-GB" b="1" dirty="0"/>
              <a:t>what services are required </a:t>
            </a:r>
            <a:r>
              <a:rPr lang="en-GB" dirty="0"/>
              <a:t>and </a:t>
            </a:r>
          </a:p>
          <a:p>
            <a:pPr lvl="1" algn="just"/>
            <a:r>
              <a:rPr lang="en-GB" b="1" dirty="0"/>
              <a:t>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</a:t>
            </a:r>
            <a:r>
              <a:rPr lang="en-GB" b="1" dirty="0"/>
              <a:t>expect from the system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b="1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b="1" dirty="0"/>
              <a:t>Whether the requirement is valid or realistic?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F4534D-0E65-4A42-AD67-3C11C4B20CE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863532" cy="4658557"/>
          </a:xfrm>
        </p:spPr>
        <p:txBody>
          <a:bodyPr/>
          <a:lstStyle/>
          <a:p>
            <a:pPr algn="just"/>
            <a:r>
              <a:rPr lang="en-GB" dirty="0"/>
              <a:t>It’s a process </a:t>
            </a:r>
            <a:r>
              <a:rPr lang="en-GB" b="1" dirty="0"/>
              <a:t>of converting the system specification into an executable system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Software design</a:t>
            </a:r>
          </a:p>
          <a:p>
            <a:pPr lvl="1" algn="just"/>
            <a:r>
              <a:rPr lang="en-GB" b="1" dirty="0"/>
              <a:t>Design a software structure that realises the specification</a:t>
            </a:r>
            <a:r>
              <a:rPr lang="en-GB" dirty="0"/>
              <a:t>;</a:t>
            </a:r>
          </a:p>
          <a:p>
            <a:pPr algn="just"/>
            <a:r>
              <a:rPr lang="en-GB" dirty="0"/>
              <a:t>Implementation</a:t>
            </a:r>
          </a:p>
          <a:p>
            <a:pPr lvl="1" algn="just"/>
            <a:r>
              <a:rPr lang="en-GB" b="1" dirty="0"/>
              <a:t>Translate this structure into an executable program</a:t>
            </a:r>
            <a:r>
              <a:rPr lang="en-GB" dirty="0"/>
              <a:t>;</a:t>
            </a:r>
          </a:p>
          <a:p>
            <a:pPr algn="just"/>
            <a:r>
              <a:rPr lang="en-GB" b="1" dirty="0"/>
              <a:t>design and implementation activities are closely related</a:t>
            </a:r>
            <a:r>
              <a:rPr lang="en-GB" dirty="0"/>
              <a:t> and may be </a:t>
            </a:r>
            <a:r>
              <a:rPr lang="en-GB" b="1" dirty="0"/>
              <a:t>inter-leaved.</a:t>
            </a:r>
          </a:p>
          <a:p>
            <a:pPr algn="just"/>
            <a:r>
              <a:rPr lang="en-GB" b="1" dirty="0"/>
              <a:t>Design may vary from system to system</a:t>
            </a:r>
            <a:r>
              <a:rPr lang="en-GB" dirty="0"/>
              <a:t>. </a:t>
            </a:r>
          </a:p>
          <a:p>
            <a:pPr lvl="1" algn="just"/>
            <a:r>
              <a:rPr lang="en-GB" dirty="0"/>
              <a:t>As in real time systems, database is not needed instead a timing module is required to minimize delay, 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8DDA0-2678-4803-B458-30D97BCDF5D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44" y="1638391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69D739-05B6-4FC7-9546-D076949836E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Inputs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803147" cy="4658557"/>
          </a:xfrm>
        </p:spPr>
        <p:txBody>
          <a:bodyPr/>
          <a:lstStyle/>
          <a:p>
            <a:pPr algn="just"/>
            <a:r>
              <a:rPr lang="en-GB" dirty="0"/>
              <a:t>Inputs given to system.</a:t>
            </a:r>
          </a:p>
          <a:p>
            <a:pPr algn="just"/>
            <a:r>
              <a:rPr lang="en-GB" dirty="0"/>
              <a:t>That could be any </a:t>
            </a:r>
            <a:r>
              <a:rPr lang="en-GB" b="1" dirty="0"/>
              <a:t>platform </a:t>
            </a:r>
            <a:r>
              <a:rPr lang="en-GB" dirty="0"/>
              <a:t>related information like OS , middleware. And any other application systems if needed.</a:t>
            </a:r>
          </a:p>
          <a:p>
            <a:pPr algn="just"/>
            <a:r>
              <a:rPr lang="en-GB" b="1" dirty="0"/>
              <a:t>Data descriptions </a:t>
            </a:r>
            <a:r>
              <a:rPr lang="en-GB" dirty="0"/>
              <a:t>include the data that is to be entered to the system. What could be the appropriate form and so on.</a:t>
            </a:r>
          </a:p>
          <a:p>
            <a:pPr algn="just"/>
            <a:r>
              <a:rPr lang="en-GB" dirty="0"/>
              <a:t>All the specifications mentioned in requirements elicitation phase are the requirements here i.e. the ultimate functional requirements of software.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185874-8488-4689-9BD8-CA92907CF6D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2124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860" y="1566910"/>
            <a:ext cx="9537940" cy="5016453"/>
          </a:xfrm>
        </p:spPr>
        <p:txBody>
          <a:bodyPr/>
          <a:lstStyle/>
          <a:p>
            <a:r>
              <a:rPr lang="en-GB" b="1" dirty="0"/>
              <a:t>Architectural design</a:t>
            </a:r>
          </a:p>
          <a:p>
            <a:pPr lvl="1" algn="just"/>
            <a:r>
              <a:rPr lang="en-GB" dirty="0"/>
              <a:t>identify the overall structure of the system, </a:t>
            </a:r>
          </a:p>
          <a:p>
            <a:pPr lvl="1" algn="just"/>
            <a:r>
              <a:rPr lang="en-GB" dirty="0"/>
              <a:t>the principal components (subsystems or modules), their relationships and how they are distributed.</a:t>
            </a:r>
          </a:p>
          <a:p>
            <a:pPr algn="just"/>
            <a:r>
              <a:rPr lang="en-GB" b="1" dirty="0"/>
              <a:t>Database design</a:t>
            </a:r>
            <a:endParaRPr lang="en-GB" dirty="0"/>
          </a:p>
          <a:p>
            <a:pPr lvl="1"/>
            <a:r>
              <a:rPr lang="en-GB" dirty="0"/>
              <a:t>design the system data structures</a:t>
            </a:r>
          </a:p>
          <a:p>
            <a:pPr lvl="1"/>
            <a:r>
              <a:rPr lang="en-GB" dirty="0"/>
              <a:t>how these are to be represented in a database.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4290D-5DA3-4BF3-9DAD-54E79902DA7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4096"/>
            <a:ext cx="9601200" cy="5016453"/>
          </a:xfrm>
        </p:spPr>
        <p:txBody>
          <a:bodyPr/>
          <a:lstStyle/>
          <a:p>
            <a:r>
              <a:rPr lang="en-GB" b="1" dirty="0"/>
              <a:t>Interface design</a:t>
            </a:r>
          </a:p>
          <a:p>
            <a:pPr lvl="1"/>
            <a:r>
              <a:rPr lang="en-GB" dirty="0"/>
              <a:t>define the interfaces between system components. </a:t>
            </a:r>
          </a:p>
          <a:p>
            <a:pPr lvl="1"/>
            <a:r>
              <a:rPr lang="en-GB" dirty="0"/>
              <a:t>Must encapsulate all the complexities</a:t>
            </a:r>
          </a:p>
          <a:p>
            <a:pPr lvl="1"/>
            <a:r>
              <a:rPr lang="en-GB" dirty="0"/>
              <a:t>Should be user friendly</a:t>
            </a:r>
            <a:endParaRPr lang="en-GB" b="1" i="1" dirty="0"/>
          </a:p>
          <a:p>
            <a:r>
              <a:rPr lang="en-GB" b="1" dirty="0"/>
              <a:t>Component selection and design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you search for reusable components.</a:t>
            </a:r>
          </a:p>
          <a:p>
            <a:pPr lvl="1"/>
            <a:r>
              <a:rPr lang="en-GB" dirty="0"/>
              <a:t> If unavailable, then you design the component from scratch.</a:t>
            </a:r>
          </a:p>
          <a:p>
            <a:pPr lvl="1"/>
            <a:r>
              <a:rPr lang="en-GB" dirty="0"/>
              <a:t>Includes the list of changes to be done in the off the shelf component</a:t>
            </a:r>
          </a:p>
          <a:p>
            <a:pPr lvl="1"/>
            <a:r>
              <a:rPr lang="en-GB" dirty="0"/>
              <a:t>or the proper technical UML diagram (if designing from scratch)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C4F5D-0764-4D2C-A723-397BC74B5A5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19384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software is </a:t>
            </a:r>
            <a:r>
              <a:rPr lang="en-US" b="1" dirty="0"/>
              <a:t>implemented either by developing a program or programs or by configuring an application system </a:t>
            </a:r>
            <a:r>
              <a:rPr lang="en-US" dirty="0"/>
              <a:t>depending upon the scale of software application.</a:t>
            </a:r>
          </a:p>
          <a:p>
            <a:pPr algn="just"/>
            <a:r>
              <a:rPr lang="en-US" b="1" dirty="0"/>
              <a:t>Design and implementation are interleaved activities </a:t>
            </a:r>
            <a:r>
              <a:rPr lang="en-US" dirty="0"/>
              <a:t>for most types of software system.</a:t>
            </a:r>
          </a:p>
          <a:p>
            <a:pPr algn="just"/>
            <a:r>
              <a:rPr lang="en-US" b="1" dirty="0"/>
              <a:t>Programming</a:t>
            </a:r>
            <a:r>
              <a:rPr lang="en-US" dirty="0"/>
              <a:t> is an individual </a:t>
            </a:r>
            <a:r>
              <a:rPr lang="en-US" b="1" dirty="0"/>
              <a:t>activity with no standard process. (e.g., variable definition) ~ depends on programmer feasibility.</a:t>
            </a:r>
          </a:p>
          <a:p>
            <a:pPr algn="just"/>
            <a:r>
              <a:rPr lang="en-US" b="1" dirty="0"/>
              <a:t>Debugging</a:t>
            </a:r>
            <a:r>
              <a:rPr lang="en-US" dirty="0"/>
              <a:t>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698AF3-A8C1-44AF-B053-101D5750614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/>
          <a:lstStyle/>
          <a:p>
            <a:pPr algn="just"/>
            <a:r>
              <a:rPr lang="en-GB" dirty="0"/>
              <a:t>Verification and validation (V &amp; V) is intended to show that a </a:t>
            </a:r>
            <a:r>
              <a:rPr lang="en-GB" b="1" dirty="0"/>
              <a:t>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pPr algn="just"/>
            <a:r>
              <a:rPr lang="en-GB" b="1" dirty="0"/>
              <a:t>System testing </a:t>
            </a:r>
            <a:r>
              <a:rPr lang="en-GB" dirty="0"/>
              <a:t>involves </a:t>
            </a:r>
            <a:r>
              <a:rPr lang="en-GB" b="1" dirty="0"/>
              <a:t>executing the system with test cases that are derived from the specification of the real data to be processed by the system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Alpha testing: testing &amp; reviewing by the development staff </a:t>
            </a:r>
          </a:p>
          <a:p>
            <a:pPr algn="just"/>
            <a:r>
              <a:rPr lang="en-GB" dirty="0"/>
              <a:t>Beta testing: testing &amp; reviewing by the real time user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4432" y="6356351"/>
            <a:ext cx="936368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AEADBC-09C6-474B-9478-34FFFCAB991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63" y="1417639"/>
            <a:ext cx="10972800" cy="4162068"/>
          </a:xfrm>
        </p:spPr>
        <p:txBody>
          <a:bodyPr/>
          <a:lstStyle/>
          <a:p>
            <a:r>
              <a:rPr lang="en-GB" sz="2800" dirty="0"/>
              <a:t>The Process </a:t>
            </a:r>
            <a:r>
              <a:rPr lang="en-GB" sz="2800" b="1" dirty="0"/>
              <a:t>activities</a:t>
            </a:r>
            <a:r>
              <a:rPr lang="en-GB" sz="2800" dirty="0"/>
              <a:t> involve:</a:t>
            </a:r>
          </a:p>
          <a:p>
            <a:pPr lvl="1"/>
            <a:r>
              <a:rPr lang="en-GB" sz="2400" b="1" dirty="0"/>
              <a:t>specifying a data model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000" b="1" dirty="0"/>
              <a:t>For example,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Hierarchical Data Model.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Relational Data Model.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Entity-relationship (ER) Data Model.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Object-oriented Data Model.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Dimensional Data Model.</a:t>
            </a:r>
          </a:p>
          <a:p>
            <a:pPr lvl="1"/>
            <a:r>
              <a:rPr lang="en-GB" sz="2400" b="1" dirty="0"/>
              <a:t>designing a user interface</a:t>
            </a:r>
          </a:p>
          <a:p>
            <a:pPr lvl="1"/>
            <a:r>
              <a:rPr lang="en-GB" sz="2400" b="1" dirty="0"/>
              <a:t>ordering of the activities</a:t>
            </a:r>
            <a:r>
              <a:rPr lang="en-GB" sz="240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26E812B-CC7F-4C6D-83B6-8F1D8B58687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10" y="2829345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68F902-D2B4-4B82-82D9-DA21A6487DC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Component testing</a:t>
            </a:r>
          </a:p>
          <a:p>
            <a:pPr lvl="1" algn="just"/>
            <a:r>
              <a:rPr lang="en-GB" sz="1800" dirty="0"/>
              <a:t>Component tested by developers working on the system.</a:t>
            </a:r>
          </a:p>
          <a:p>
            <a:pPr lvl="1" algn="just"/>
            <a:r>
              <a:rPr lang="en-GB" sz="1800" dirty="0"/>
              <a:t>Individual components are tested independently; </a:t>
            </a:r>
          </a:p>
          <a:p>
            <a:pPr lvl="1" algn="just"/>
            <a:r>
              <a:rPr lang="en-GB" sz="1800" dirty="0"/>
              <a:t>Components may be functions or objects or coherent groupings of these entities.</a:t>
            </a:r>
          </a:p>
          <a:p>
            <a:pPr lvl="1" algn="just"/>
            <a:r>
              <a:rPr lang="en-GB" sz="1800" dirty="0"/>
              <a:t>Test automation tools like Junit for java, </a:t>
            </a:r>
            <a:r>
              <a:rPr lang="en-US" sz="1800" dirty="0"/>
              <a:t>VS Code plugin for JS or python </a:t>
            </a:r>
            <a:r>
              <a:rPr lang="en-GB" sz="1800" dirty="0"/>
              <a:t>could be used for unit/component testing.</a:t>
            </a:r>
          </a:p>
          <a:p>
            <a:pPr algn="just"/>
            <a:r>
              <a:rPr lang="en-GB" dirty="0"/>
              <a:t>System testing</a:t>
            </a:r>
          </a:p>
          <a:p>
            <a:pPr lvl="1" algn="just"/>
            <a:r>
              <a:rPr lang="en-GB" dirty="0"/>
              <a:t>Testing of the system as a whole.</a:t>
            </a:r>
          </a:p>
          <a:p>
            <a:pPr lvl="1" algn="just"/>
            <a:r>
              <a:rPr lang="en-GB" dirty="0"/>
              <a:t>Testing of errors after different module interaction.</a:t>
            </a:r>
          </a:p>
          <a:p>
            <a:pPr lvl="1" algn="just"/>
            <a:r>
              <a:rPr lang="en-GB" dirty="0"/>
              <a:t>In large systems multiple subsystems are integrated first and then on whole integrated as a final system.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9E3913-7CC6-41B6-9E00-86DF420F1ED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5610"/>
            <a:ext cx="9601200" cy="4525963"/>
          </a:xfrm>
        </p:spPr>
        <p:txBody>
          <a:bodyPr/>
          <a:lstStyle/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Beta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  <a:p>
            <a:pPr lvl="1"/>
            <a:r>
              <a:rPr lang="en-GB" dirty="0"/>
              <a:t>It might reveal error in software requirements omission if any.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E40BD-12C2-4863-8B23-371F1832BAD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546966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58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F4B82-3CB3-4D14-B7C8-7A26DC9494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Hardware changes are very expensive, as compare to that software is inherently flexible and can be modified to larger &amp; complex systems. </a:t>
            </a:r>
          </a:p>
          <a:p>
            <a:pPr algn="just"/>
            <a:r>
              <a:rPr lang="en-GB" dirty="0"/>
              <a:t>As requirements change through changing business circumstances, the software that supports the business must also evolve and change.</a:t>
            </a:r>
          </a:p>
          <a:p>
            <a:pPr algn="just"/>
            <a:r>
              <a:rPr lang="en-GB" dirty="0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CB20F-41F2-4D4B-AD1D-B8FC3AC62BC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720AD-0A16-4141-82CA-5619F80A2BC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511C86-2F5C-428E-92BE-4C4F55EB94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963" y="1417639"/>
            <a:ext cx="10972800" cy="4162068"/>
          </a:xfrm>
        </p:spPr>
        <p:txBody>
          <a:bodyPr/>
          <a:lstStyle/>
          <a:p>
            <a:pPr algn="just"/>
            <a:r>
              <a:rPr lang="en-GB" sz="2800" dirty="0"/>
              <a:t>Process descriptions include:</a:t>
            </a:r>
          </a:p>
          <a:p>
            <a:pPr lvl="1" algn="just"/>
            <a:r>
              <a:rPr lang="en-GB" sz="2400" b="1" dirty="0"/>
              <a:t>Products</a:t>
            </a:r>
            <a:r>
              <a:rPr lang="en-GB" sz="2400" dirty="0"/>
              <a:t>, </a:t>
            </a:r>
          </a:p>
          <a:p>
            <a:pPr lvl="2" algn="just"/>
            <a:r>
              <a:rPr lang="en-GB" sz="2200" dirty="0"/>
              <a:t>outcomes of a process activity; </a:t>
            </a:r>
          </a:p>
          <a:p>
            <a:pPr lvl="1" algn="just"/>
            <a:r>
              <a:rPr lang="en-GB" sz="2400" b="1" dirty="0"/>
              <a:t>Roles</a:t>
            </a:r>
            <a:r>
              <a:rPr lang="en-GB" sz="2400" dirty="0"/>
              <a:t>,</a:t>
            </a:r>
          </a:p>
          <a:p>
            <a:pPr lvl="2" algn="just"/>
            <a:r>
              <a:rPr lang="en-GB" sz="2200" dirty="0"/>
              <a:t>responsibilities of the people involved in the process;</a:t>
            </a:r>
          </a:p>
          <a:p>
            <a:pPr lvl="1" algn="just"/>
            <a:r>
              <a:rPr lang="en-GB" sz="2400" b="1" dirty="0"/>
              <a:t>Pre- and post-conditions</a:t>
            </a:r>
            <a:r>
              <a:rPr lang="en-GB" sz="2400" dirty="0"/>
              <a:t>, </a:t>
            </a:r>
          </a:p>
          <a:p>
            <a:pPr lvl="2" algn="just"/>
            <a:r>
              <a:rPr lang="en-GB" sz="2200" dirty="0"/>
              <a:t>which are statements that are true before and after a process activity has been enacted or a product produced.   </a:t>
            </a:r>
            <a:endParaRPr lang="en-US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557DF62-AF8D-465F-864F-0C6736C4ED8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65125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Plan-driven processes:</a:t>
            </a:r>
          </a:p>
          <a:p>
            <a:pPr lvl="1"/>
            <a:r>
              <a:rPr lang="en-GB" dirty="0"/>
              <a:t>all the process activities are planned</a:t>
            </a:r>
          </a:p>
          <a:p>
            <a:pPr lvl="1"/>
            <a:r>
              <a:rPr lang="en-GB" dirty="0"/>
              <a:t>progress is measured against this plan. </a:t>
            </a:r>
          </a:p>
          <a:p>
            <a:r>
              <a:rPr lang="en-GB" b="1" dirty="0"/>
              <a:t>In agile processes</a:t>
            </a:r>
          </a:p>
          <a:p>
            <a:pPr lvl="1"/>
            <a:r>
              <a:rPr lang="en-GB" dirty="0"/>
              <a:t>planning is incremental </a:t>
            </a:r>
          </a:p>
          <a:p>
            <a:pPr lvl="1"/>
            <a:r>
              <a:rPr lang="en-GB" dirty="0"/>
              <a:t>Can change plans as per changes in customer requirements. </a:t>
            </a:r>
          </a:p>
          <a:p>
            <a:pPr algn="just"/>
            <a:r>
              <a:rPr lang="en-GB" dirty="0"/>
              <a:t>In practice, </a:t>
            </a:r>
            <a:r>
              <a:rPr lang="en-GB" b="1" dirty="0"/>
              <a:t>most practical processes include elements of both plan-driven and agile approaches</a:t>
            </a:r>
            <a:r>
              <a:rPr lang="en-GB" dirty="0"/>
              <a:t>. </a:t>
            </a:r>
          </a:p>
          <a:p>
            <a:r>
              <a:rPr lang="en-GB" dirty="0"/>
              <a:t>There are </a:t>
            </a:r>
            <a:r>
              <a:rPr lang="en-GB" b="1" dirty="0"/>
              <a:t>no right or wrong software processes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0E68F32C-9679-4639-A23F-02770B88307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5930022-C036-4EDF-84A0-D02C36A6BDF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waterfall model</a:t>
            </a:r>
          </a:p>
          <a:p>
            <a:pPr lvl="1" algn="just"/>
            <a:r>
              <a:rPr lang="en-GB" dirty="0"/>
              <a:t>Plan-driven model. </a:t>
            </a:r>
          </a:p>
          <a:p>
            <a:pPr lvl="1" algn="just"/>
            <a:r>
              <a:rPr lang="en-GB" dirty="0"/>
              <a:t>Separate and distinct phases of specification and development.</a:t>
            </a:r>
          </a:p>
          <a:p>
            <a:pPr algn="just"/>
            <a:r>
              <a:rPr lang="en-GB" dirty="0"/>
              <a:t>Incremental development</a:t>
            </a:r>
          </a:p>
          <a:p>
            <a:pPr lvl="1" algn="just"/>
            <a:r>
              <a:rPr lang="en-GB" dirty="0"/>
              <a:t>Specification, development and validation are interleaved.</a:t>
            </a:r>
          </a:p>
          <a:p>
            <a:pPr lvl="1" algn="just"/>
            <a:r>
              <a:rPr lang="en-GB" dirty="0"/>
              <a:t>May be plan-driven or agile.</a:t>
            </a:r>
          </a:p>
          <a:p>
            <a:pPr algn="just"/>
            <a:r>
              <a:rPr lang="en-GB" dirty="0"/>
              <a:t>Integration and configuration</a:t>
            </a:r>
          </a:p>
          <a:p>
            <a:pPr lvl="1" algn="just"/>
            <a:r>
              <a:rPr lang="en-GB" dirty="0"/>
              <a:t>The system is assembled from existing configurable components.</a:t>
            </a:r>
          </a:p>
          <a:p>
            <a:pPr lvl="1" algn="just"/>
            <a:r>
              <a:rPr lang="en-GB" dirty="0"/>
              <a:t>May be plan-driven or agile.</a:t>
            </a:r>
          </a:p>
          <a:p>
            <a:pPr algn="just"/>
            <a:r>
              <a:rPr lang="en-GB" dirty="0"/>
              <a:t>Practically,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B91A1F5F-CA4D-43B0-9F5A-26337A40D74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01" y="1603768"/>
            <a:ext cx="7797133" cy="35203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7ED3CAB-8F77-464C-A077-28C2EE200B4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DB124-CE6E-F7D0-EF67-04C41F26C8CF}"/>
              </a:ext>
            </a:extLst>
          </p:cNvPr>
          <p:cNvSpPr txBox="1"/>
          <p:nvPr/>
        </p:nvSpPr>
        <p:spPr>
          <a:xfrm>
            <a:off x="1907609" y="5651047"/>
            <a:ext cx="102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/>
              <a:t>In principle, a </a:t>
            </a:r>
            <a:r>
              <a:rPr lang="en-GB" b="1" dirty="0"/>
              <a:t>phase has to be complete before moving onto the next phase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28882"/>
            <a:ext cx="10691004" cy="4927469"/>
          </a:xfrm>
        </p:spPr>
        <p:txBody>
          <a:bodyPr/>
          <a:lstStyle/>
          <a:p>
            <a:pPr algn="just"/>
            <a:r>
              <a:rPr lang="en-GB" b="1" dirty="0">
                <a:solidFill>
                  <a:srgbClr val="7030A0"/>
                </a:solidFill>
              </a:rPr>
              <a:t>phases in the waterfall model:</a:t>
            </a:r>
          </a:p>
          <a:p>
            <a:pPr lvl="1" algn="just"/>
            <a:r>
              <a:rPr lang="en-GB" dirty="0"/>
              <a:t>Requirements analysis and definition</a:t>
            </a:r>
          </a:p>
          <a:p>
            <a:pPr lvl="1" algn="just"/>
            <a:r>
              <a:rPr lang="en-GB" dirty="0"/>
              <a:t>System and software design</a:t>
            </a:r>
          </a:p>
          <a:p>
            <a:pPr lvl="1" algn="just"/>
            <a:r>
              <a:rPr lang="en-GB" dirty="0"/>
              <a:t>Implementation and unit testing</a:t>
            </a:r>
          </a:p>
          <a:p>
            <a:pPr lvl="1" algn="just"/>
            <a:r>
              <a:rPr lang="en-GB" dirty="0"/>
              <a:t>Integration and system testing</a:t>
            </a:r>
          </a:p>
          <a:p>
            <a:pPr lvl="1" algn="just"/>
            <a:r>
              <a:rPr lang="en-GB" dirty="0"/>
              <a:t>Operation and maintenance</a:t>
            </a:r>
          </a:p>
          <a:p>
            <a:pPr algn="just"/>
            <a:r>
              <a:rPr lang="en-GB" b="1" dirty="0">
                <a:solidFill>
                  <a:srgbClr val="7030A0"/>
                </a:solidFill>
              </a:rPr>
              <a:t>Drawback:</a:t>
            </a:r>
          </a:p>
          <a:p>
            <a:pPr lvl="1" algn="just"/>
            <a:r>
              <a:rPr lang="en-GB" b="1" dirty="0"/>
              <a:t>intolerance to change in requirements </a:t>
            </a:r>
            <a:r>
              <a:rPr lang="en-GB" dirty="0"/>
              <a:t>after the process is underway.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AFD720AD-0A16-4141-82CA-5619F80A2BC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5CBCCCE-E1C0-4250-9EEE-3621C2385AE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2/6/2023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1860</Words>
  <Application>Microsoft Office PowerPoint</Application>
  <PresentationFormat>Widescreen</PresentationFormat>
  <Paragraphs>294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</vt:lpstr>
      <vt:lpstr>Calibri</vt:lpstr>
      <vt:lpstr>Wingdings</vt:lpstr>
      <vt:lpstr>SE10 slides</vt:lpstr>
      <vt:lpstr>Chapter 2 – Software Processes</vt:lpstr>
      <vt:lpstr>The software process</vt:lpstr>
      <vt:lpstr>Software process descriptions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Inputs</vt:lpstr>
      <vt:lpstr>Design activities</vt:lpstr>
      <vt:lpstr>Design activities</vt:lpstr>
      <vt:lpstr>System implementation</vt:lpstr>
      <vt:lpstr>Software validation</vt:lpstr>
      <vt:lpstr>Stages of testing </vt:lpstr>
      <vt:lpstr>Testing stages</vt:lpstr>
      <vt:lpstr>Testing stages</vt:lpstr>
      <vt:lpstr>Testing phases in a plan-driven software process (V-model)</vt:lpstr>
      <vt:lpstr>Software evolution</vt:lpstr>
      <vt:lpstr>System evolution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 Ahmed</dc:creator>
  <cp:lastModifiedBy>Hajra Ahmed</cp:lastModifiedBy>
  <cp:revision>18</cp:revision>
  <dcterms:created xsi:type="dcterms:W3CDTF">2022-02-07T18:33:22Z</dcterms:created>
  <dcterms:modified xsi:type="dcterms:W3CDTF">2023-02-06T04:56:51Z</dcterms:modified>
</cp:coreProperties>
</file>