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37" r:id="rId2"/>
    <p:sldId id="273" r:id="rId3"/>
    <p:sldId id="325" r:id="rId4"/>
    <p:sldId id="349" r:id="rId5"/>
    <p:sldId id="353" r:id="rId6"/>
    <p:sldId id="312" r:id="rId7"/>
    <p:sldId id="313" r:id="rId8"/>
    <p:sldId id="265" r:id="rId9"/>
    <p:sldId id="328" r:id="rId10"/>
    <p:sldId id="316" r:id="rId11"/>
    <p:sldId id="351" r:id="rId12"/>
    <p:sldId id="305" r:id="rId13"/>
    <p:sldId id="329" r:id="rId14"/>
    <p:sldId id="266" r:id="rId15"/>
    <p:sldId id="307" r:id="rId16"/>
    <p:sldId id="326" r:id="rId17"/>
    <p:sldId id="352" r:id="rId18"/>
    <p:sldId id="338" r:id="rId19"/>
    <p:sldId id="339" r:id="rId20"/>
    <p:sldId id="355" r:id="rId21"/>
    <p:sldId id="340" r:id="rId22"/>
    <p:sldId id="356" r:id="rId23"/>
    <p:sldId id="341" r:id="rId24"/>
    <p:sldId id="350" r:id="rId25"/>
    <p:sldId id="343" r:id="rId26"/>
    <p:sldId id="344" r:id="rId27"/>
    <p:sldId id="357" r:id="rId28"/>
    <p:sldId id="345" r:id="rId29"/>
    <p:sldId id="3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AB184-9637-493C-B41D-92378DBF15A0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E243-C541-4AD3-A2FF-10F60D18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79378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9304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B7766-06B0-4CDD-BF6C-5672FC331802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517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CCB83-AF0C-42E4-8AD6-3C6B3E24DE99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5048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F7FC-5AE1-4C56-BA08-694E2080A528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639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52A22-A1CA-4E16-B091-2E5A5D96B288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010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06C3B-4C48-46D0-807F-CED5D8C92CB0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354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39587-107B-49BF-999C-6752D5BAC5E8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798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BBEE8-5CD6-471D-BE57-562ADB024DBF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25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7C6B9-EC5B-4412-A415-D01907EA5D1B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9883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4CB39-821C-4AE0-8B1D-37D0ED66685F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074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62F55-D4F0-4F5D-BA9E-179B14A2E7D4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01887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EF6A-4EB7-4328-B23A-2B8A12B51A62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135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0F4BA1-6101-45A5-B4CF-61A8A6FAA2DE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155" y="254462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13FA17-11CC-48E2-AFAB-AC438BAE40D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Is it good to proceed further with a prototype?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A9EBA2F-F023-4A68-B48F-D5CB87FF4A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Prototypes should be discarded after development as they are not a good basis for a production system</a:t>
            </a:r>
            <a:endParaRPr lang="en-US" dirty="0"/>
          </a:p>
          <a:p>
            <a:pPr lvl="1" algn="just"/>
            <a:r>
              <a:rPr lang="en-US" dirty="0"/>
              <a:t>It may be </a:t>
            </a:r>
            <a:r>
              <a:rPr lang="en-US" u="sng" dirty="0"/>
              <a:t>impossible to tune the system to meet non-functional requirements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Prototypes are </a:t>
            </a:r>
            <a:r>
              <a:rPr lang="en-US" u="sng" dirty="0"/>
              <a:t>normally undocumented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The </a:t>
            </a:r>
            <a:r>
              <a:rPr lang="en-US" u="sng" dirty="0"/>
              <a:t>prototype structure is usually degraded through rapid change</a:t>
            </a:r>
            <a:r>
              <a:rPr lang="en-US" dirty="0"/>
              <a:t>; so, it is not good to proceed further with the prototype.</a:t>
            </a:r>
          </a:p>
          <a:p>
            <a:pPr lvl="1" algn="just"/>
            <a:r>
              <a:rPr lang="en-US" dirty="0"/>
              <a:t>The </a:t>
            </a:r>
            <a:r>
              <a:rPr lang="en-US" u="sng" dirty="0"/>
              <a:t>prototype probably will not meet normal organizational quality standards</a:t>
            </a:r>
            <a:r>
              <a:rPr lang="en-US" dirty="0"/>
              <a:t>.(as it may have lesser response time, no error handling and all)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AA58AC3-0F48-49D6-9D17-68313FDDBBA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44011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Rather than deliver the system as a single delivery, the </a:t>
            </a:r>
            <a:r>
              <a:rPr lang="en-GB" b="1" dirty="0"/>
              <a:t>software development and delivery is broken down into increments, with each increment delivering part of the required functionality.</a:t>
            </a:r>
          </a:p>
          <a:p>
            <a:pPr algn="just"/>
            <a:r>
              <a:rPr lang="en-GB" b="1" dirty="0"/>
              <a:t>User requirements are prioritized by user himself</a:t>
            </a:r>
          </a:p>
          <a:p>
            <a:pPr algn="just"/>
            <a:r>
              <a:rPr lang="en-GB" dirty="0"/>
              <a:t>and </a:t>
            </a:r>
            <a:r>
              <a:rPr lang="en-GB" b="1" dirty="0"/>
              <a:t>the highest priority requirements </a:t>
            </a:r>
            <a:r>
              <a:rPr lang="en-GB" dirty="0"/>
              <a:t>are included </a:t>
            </a:r>
            <a:r>
              <a:rPr lang="en-GB" b="1" dirty="0"/>
              <a:t>in early increments.</a:t>
            </a:r>
          </a:p>
          <a:p>
            <a:pPr algn="just"/>
            <a:r>
              <a:rPr lang="en-GB" dirty="0"/>
              <a:t>When an </a:t>
            </a:r>
            <a:r>
              <a:rPr lang="en-GB" b="1" dirty="0"/>
              <a:t>increment is under development then its requirements are frozen.</a:t>
            </a:r>
          </a:p>
          <a:p>
            <a:pPr algn="just"/>
            <a:r>
              <a:rPr lang="en-GB" dirty="0"/>
              <a:t>though requirements for later increments can continue to evolve.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5AD7D46-0149-4FC6-8141-B7DAA9409BA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b="1" dirty="0"/>
              <a:t>Develop the system in increments </a:t>
            </a:r>
          </a:p>
          <a:p>
            <a:pPr lvl="1"/>
            <a:r>
              <a:rPr lang="en-US" b="1" dirty="0"/>
              <a:t>and evaluate each increment before proceeding to the development of the next increment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Normal approach </a:t>
            </a:r>
            <a:r>
              <a:rPr lang="en-US" b="1" dirty="0"/>
              <a:t>used in agile methods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Evaluation is done by user/customer.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b="1" dirty="0"/>
              <a:t>Deploy an increment for use by end-users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realistic evaluation about practical use of software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8C1C4F5-FC76-4E89-84A4-D1FEC8DEE87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58" y="2007321"/>
            <a:ext cx="9802483" cy="41254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CF7BF582-F7ED-4957-905A-B4C2B83346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Early increments act as a prototype to help elicit requirements for later increments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Lower risk of </a:t>
            </a:r>
            <a:r>
              <a:rPr lang="en-GB" dirty="0"/>
              <a:t>overall </a:t>
            </a:r>
            <a:r>
              <a:rPr lang="en-GB" b="1" dirty="0"/>
              <a:t>project failure</a:t>
            </a:r>
            <a:r>
              <a:rPr lang="en-GB" dirty="0"/>
              <a:t>.</a:t>
            </a:r>
          </a:p>
          <a:p>
            <a:pPr algn="just"/>
            <a:r>
              <a:rPr lang="en-GB" b="1" dirty="0"/>
              <a:t>The highest priority system services tend to receive the most testing</a:t>
            </a:r>
            <a:r>
              <a:rPr lang="en-GB" dirty="0"/>
              <a:t>. As the first increment is a highly prioritized system that will be tested with every later increment.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E846C85-6F8B-4D63-B8CD-094A3D710EB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0794521" cy="4525963"/>
          </a:xfrm>
        </p:spPr>
        <p:txBody>
          <a:bodyPr/>
          <a:lstStyle/>
          <a:p>
            <a:pPr algn="just"/>
            <a:r>
              <a:rPr lang="en-GB" b="1" dirty="0"/>
              <a:t>dependence between increments</a:t>
            </a:r>
            <a:endParaRPr lang="en-GB" dirty="0"/>
          </a:p>
          <a:p>
            <a:pPr lvl="1" algn="just"/>
            <a:r>
              <a:rPr lang="en-GB" dirty="0"/>
              <a:t>Difficult to detect as requirements are still evolving</a:t>
            </a:r>
          </a:p>
          <a:p>
            <a:pPr lvl="1" algn="just"/>
            <a:endParaRPr lang="en-GB" dirty="0"/>
          </a:p>
          <a:p>
            <a:pPr algn="just"/>
            <a:r>
              <a:rPr lang="en-GB" b="1" dirty="0"/>
              <a:t>Developing the contract for application is not possible </a:t>
            </a:r>
            <a:endParaRPr lang="en-GB" dirty="0"/>
          </a:p>
          <a:p>
            <a:pPr lvl="1" algn="just"/>
            <a:r>
              <a:rPr lang="en-GB" dirty="0"/>
              <a:t>Might lead to budgetary issues</a:t>
            </a:r>
          </a:p>
          <a:p>
            <a:pPr lvl="1" algn="just"/>
            <a:r>
              <a:rPr lang="en-GB" dirty="0"/>
              <a:t>Specification developed in conjunction with the software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27803A5-0A04-4CC9-A560-0C244AB7C48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3" y="1624013"/>
            <a:ext cx="11074947" cy="4525963"/>
          </a:xfrm>
        </p:spPr>
        <p:txBody>
          <a:bodyPr/>
          <a:lstStyle/>
          <a:p>
            <a:pPr algn="just"/>
            <a:r>
              <a:rPr lang="en-US" dirty="0"/>
              <a:t>let’s say, we have a very large system involving multiple teams working on different modules and may be in different areas. Will the incremental model be beneficial?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E788021B-3A90-4D8C-854E-69F2B56E2E3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72233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Process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23704-05C3-400A-887C-B3D6CF16E81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956446"/>
          </a:xfrm>
        </p:spPr>
        <p:txBody>
          <a:bodyPr/>
          <a:lstStyle/>
          <a:p>
            <a:r>
              <a:rPr lang="en-US" dirty="0"/>
              <a:t>For a newly developed Software house, With so many software rivalries in industry…. How to compete and make your place</a:t>
            </a:r>
          </a:p>
          <a:p>
            <a:r>
              <a:rPr lang="en-US" dirty="0"/>
              <a:t>3 main challenges for software houses:</a:t>
            </a:r>
          </a:p>
          <a:p>
            <a:pPr lvl="1"/>
            <a:r>
              <a:rPr lang="en-US" dirty="0"/>
              <a:t>cheaper software, </a:t>
            </a:r>
          </a:p>
          <a:p>
            <a:pPr lvl="1"/>
            <a:r>
              <a:rPr lang="en-US" dirty="0"/>
              <a:t>better software, </a:t>
            </a:r>
          </a:p>
          <a:p>
            <a:pPr lvl="1"/>
            <a:r>
              <a:rPr lang="en-US" dirty="0"/>
              <a:t>delivered with much tighter deadlines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Deliver</a:t>
            </a:r>
            <a:r>
              <a:rPr lang="en-US" b="1" dirty="0"/>
              <a:t> quality product,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reduced costs</a:t>
            </a:r>
          </a:p>
          <a:p>
            <a:pPr lvl="1"/>
            <a:r>
              <a:rPr lang="en-US" dirty="0"/>
              <a:t>And to </a:t>
            </a:r>
            <a:r>
              <a:rPr lang="en-US" b="1" dirty="0"/>
              <a:t>accelerate their development processes to meet deadlines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D04CC-8C79-47B7-B716-80FD1D85DA3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b="1" dirty="0"/>
              <a:t>Change is inevitable </a:t>
            </a:r>
            <a:r>
              <a:rPr lang="en-US" dirty="0"/>
              <a:t>in all large software projects.</a:t>
            </a:r>
          </a:p>
          <a:p>
            <a:pPr lvl="1"/>
            <a:r>
              <a:rPr lang="en-US" b="1" dirty="0"/>
              <a:t>Business changes </a:t>
            </a:r>
            <a:r>
              <a:rPr lang="en-US" dirty="0"/>
              <a:t>lead to new and changed system requirements</a:t>
            </a:r>
          </a:p>
          <a:p>
            <a:pPr lvl="1"/>
            <a:r>
              <a:rPr lang="en-US" b="1" dirty="0"/>
              <a:t>New technologies</a:t>
            </a:r>
            <a:r>
              <a:rPr lang="en-US" dirty="0"/>
              <a:t> open up new possibilities for improving implementations</a:t>
            </a:r>
          </a:p>
          <a:p>
            <a:pPr lvl="1"/>
            <a:r>
              <a:rPr lang="en-US" b="1" dirty="0"/>
              <a:t>Changing platforms </a:t>
            </a:r>
            <a:r>
              <a:rPr lang="en-US" dirty="0"/>
              <a:t>require application changes</a:t>
            </a:r>
          </a:p>
          <a:p>
            <a:pPr algn="just"/>
            <a:r>
              <a:rPr lang="en-US" b="1" dirty="0"/>
              <a:t>Change leads to rework </a:t>
            </a:r>
            <a:r>
              <a:rPr lang="en-US" dirty="0"/>
              <a:t>so :</a:t>
            </a:r>
          </a:p>
          <a:p>
            <a:pPr lvl="1" algn="just"/>
            <a:r>
              <a:rPr lang="en-US" dirty="0"/>
              <a:t>costs of change = cost of rework  (analyzing previous req.) + cost of implementing new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E39A-525F-4C86-A302-F02CDD6F760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Software Process improvement </a:t>
            </a:r>
            <a:r>
              <a:rPr lang="en-US" dirty="0"/>
              <a:t>means:</a:t>
            </a:r>
          </a:p>
          <a:p>
            <a:pPr lvl="1"/>
            <a:r>
              <a:rPr lang="en-US" b="1" dirty="0"/>
              <a:t>understanding existing processes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changing these processes to increase product quality</a:t>
            </a:r>
          </a:p>
          <a:p>
            <a:pPr lvl="1"/>
            <a:r>
              <a:rPr lang="en-US" dirty="0"/>
              <a:t>and/or </a:t>
            </a:r>
            <a:r>
              <a:rPr lang="en-US" b="1" dirty="0"/>
              <a:t>reduce costs and development time</a:t>
            </a:r>
            <a:r>
              <a:rPr lang="en-US" dirty="0"/>
              <a:t>. 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1BA088-F0BD-453C-9E2C-10F011A3C20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19980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process maturity approach:</a:t>
            </a:r>
          </a:p>
          <a:p>
            <a:pPr lvl="1"/>
            <a:r>
              <a:rPr lang="en-US" dirty="0"/>
              <a:t>Focus on </a:t>
            </a:r>
            <a:r>
              <a:rPr lang="en-US" b="1" dirty="0"/>
              <a:t>improving process and project management </a:t>
            </a:r>
          </a:p>
          <a:p>
            <a:pPr lvl="1"/>
            <a:r>
              <a:rPr lang="en-US" dirty="0"/>
              <a:t>and </a:t>
            </a:r>
            <a:r>
              <a:rPr lang="en-US" b="1" dirty="0"/>
              <a:t>introduces good software engineering practice </a:t>
            </a:r>
            <a:r>
              <a:rPr lang="en-US" dirty="0"/>
              <a:t>into organizations. </a:t>
            </a:r>
          </a:p>
          <a:p>
            <a:pPr lvl="1"/>
            <a:r>
              <a:rPr lang="en-US" b="1" dirty="0"/>
              <a:t>Defined process maturity levels </a:t>
            </a:r>
            <a:r>
              <a:rPr lang="en-US" dirty="0"/>
              <a:t>to measure the reputation of an organization.</a:t>
            </a:r>
          </a:p>
          <a:p>
            <a:pPr lvl="1"/>
            <a:r>
              <a:rPr lang="en-US" dirty="0"/>
              <a:t>Higher the level of process maturity</a:t>
            </a:r>
            <a:r>
              <a:rPr lang="en-US" b="1" dirty="0"/>
              <a:t> = </a:t>
            </a:r>
            <a:r>
              <a:rPr lang="en-US" dirty="0"/>
              <a:t>good technical and management practice adopted for software development processes. </a:t>
            </a:r>
          </a:p>
          <a:p>
            <a:pPr lvl="1"/>
            <a:r>
              <a:rPr lang="en-US" dirty="0"/>
              <a:t>Goals:</a:t>
            </a:r>
          </a:p>
          <a:p>
            <a:pPr lvl="2"/>
            <a:r>
              <a:rPr lang="en-US" dirty="0"/>
              <a:t>Improve product quality &amp; process predictability</a:t>
            </a:r>
          </a:p>
          <a:p>
            <a:r>
              <a:rPr lang="en-US" dirty="0"/>
              <a:t>Generally, for plan driven approaches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7D3599-7071-4EF4-9680-476338307F4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agile approach:</a:t>
            </a:r>
          </a:p>
          <a:p>
            <a:pPr lvl="1"/>
            <a:r>
              <a:rPr lang="en-US" dirty="0"/>
              <a:t>focuses on:</a:t>
            </a:r>
          </a:p>
          <a:p>
            <a:pPr lvl="2"/>
            <a:r>
              <a:rPr lang="en-US" b="1" dirty="0"/>
              <a:t>incremental development </a:t>
            </a:r>
          </a:p>
          <a:p>
            <a:pPr lvl="2"/>
            <a:r>
              <a:rPr lang="en-US" dirty="0"/>
              <a:t>and the </a:t>
            </a:r>
            <a:r>
              <a:rPr lang="en-US" b="1" dirty="0"/>
              <a:t>reduction of overheads in the software process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Characteristics:</a:t>
            </a:r>
          </a:p>
          <a:p>
            <a:pPr lvl="2"/>
            <a:r>
              <a:rPr lang="en-US" dirty="0"/>
              <a:t>rapid delivery of functionality </a:t>
            </a:r>
          </a:p>
          <a:p>
            <a:pPr lvl="2"/>
            <a:r>
              <a:rPr lang="en-US" dirty="0"/>
              <a:t>responsiveness to changing customer requirements.</a:t>
            </a:r>
          </a:p>
          <a:p>
            <a:r>
              <a:rPr lang="en-US" dirty="0"/>
              <a:t>Agile follows code development with minimal documentations overhead</a:t>
            </a:r>
          </a:p>
          <a:p>
            <a:pPr marL="914400" lvl="2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1C89A-461E-480D-9F69-9BA061397DE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678935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3284332" y="1698510"/>
            <a:ext cx="4876799" cy="411066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42900-EF4A-43B7-857D-505F23596F3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96555-86BC-4C33-9A4B-731355F8F3DF}"/>
              </a:ext>
            </a:extLst>
          </p:cNvPr>
          <p:cNvSpPr txBox="1"/>
          <p:nvPr/>
        </p:nvSpPr>
        <p:spPr>
          <a:xfrm>
            <a:off x="411061" y="5809178"/>
            <a:ext cx="1159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Measure process -&gt; check if improvement would be feasible -&gt; do the change -&gt; measure the impact of changes on process  </a:t>
            </a:r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53" y="1417638"/>
            <a:ext cx="11509694" cy="4983162"/>
          </a:xfrm>
        </p:spPr>
        <p:txBody>
          <a:bodyPr/>
          <a:lstStyle/>
          <a:p>
            <a:pPr algn="just"/>
            <a:r>
              <a:rPr lang="en-US" i="1" dirty="0"/>
              <a:t>Process measurement (identify what to change)</a:t>
            </a:r>
          </a:p>
          <a:p>
            <a:pPr lvl="1" algn="just"/>
            <a:r>
              <a:rPr lang="en-US" dirty="0"/>
              <a:t>measure one/more attributes of the software process or product-&gt; </a:t>
            </a:r>
          </a:p>
          <a:p>
            <a:pPr lvl="1" algn="just"/>
            <a:r>
              <a:rPr lang="en-US" dirty="0"/>
              <a:t>Check if process improvement have been effective </a:t>
            </a:r>
            <a:r>
              <a:rPr lang="en-GB" dirty="0"/>
              <a:t>-&gt; do improvement -&gt; remeasure the impact after improvement</a:t>
            </a:r>
          </a:p>
          <a:p>
            <a:pPr algn="just"/>
            <a:r>
              <a:rPr lang="en-US" i="1" dirty="0"/>
              <a:t>Process analysis</a:t>
            </a:r>
            <a:r>
              <a:rPr lang="en-US" dirty="0"/>
              <a:t> (assess weakness &amp; strengths)</a:t>
            </a:r>
          </a:p>
          <a:p>
            <a:pPr lvl="1" algn="just"/>
            <a:r>
              <a:rPr lang="en-US" dirty="0"/>
              <a:t>The current </a:t>
            </a:r>
            <a:r>
              <a:rPr lang="en-US" b="1" dirty="0"/>
              <a:t>process is assessed</a:t>
            </a:r>
            <a:r>
              <a:rPr lang="en-US" dirty="0"/>
              <a:t>, and </a:t>
            </a:r>
            <a:r>
              <a:rPr lang="en-US" b="1" dirty="0"/>
              <a:t>process weaknesses and bottlenecks are identified.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Process models that describe the process may be developed. </a:t>
            </a:r>
            <a:r>
              <a:rPr lang="en-GB" dirty="0"/>
              <a:t> </a:t>
            </a:r>
          </a:p>
          <a:p>
            <a:pPr algn="just"/>
            <a:r>
              <a:rPr lang="en-US" i="1" dirty="0"/>
              <a:t>Process change(change the process)</a:t>
            </a:r>
          </a:p>
          <a:p>
            <a:pPr lvl="1" algn="just"/>
            <a:r>
              <a:rPr lang="en-US" dirty="0"/>
              <a:t>Process changes are proposed to address some of the identified process weaknesses.</a:t>
            </a:r>
          </a:p>
          <a:p>
            <a:pPr lvl="1" algn="just"/>
            <a:r>
              <a:rPr lang="en-US" dirty="0"/>
              <a:t>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D80FBF-268C-452B-A916-A4D517D3B4D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F5F4B-95AD-496D-A0D9-6AAB324549D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5471754" y="1423775"/>
            <a:ext cx="6048935" cy="45345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12D3AE-07E7-4BC7-A373-A32C9F2B0FF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8607F-5E9F-4CB6-A886-BDAEDDFB03FA}"/>
              </a:ext>
            </a:extLst>
          </p:cNvPr>
          <p:cNvSpPr txBox="1"/>
          <p:nvPr/>
        </p:nvSpPr>
        <p:spPr>
          <a:xfrm>
            <a:off x="337488" y="1701893"/>
            <a:ext cx="87673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Rates the maturity of an organization over 5 point scale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Not a software process model.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Provides a mean of measuring how well an organization manages to accomplish the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 initial stage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</a:t>
            </a:r>
          </a:p>
          <a:p>
            <a:pPr lvl="1"/>
            <a:r>
              <a:rPr lang="en-GB" dirty="0"/>
              <a:t>Generally the starting point of any software organization</a:t>
            </a:r>
          </a:p>
          <a:p>
            <a:pPr lvl="1"/>
            <a:r>
              <a:rPr lang="en-GB" dirty="0"/>
              <a:t>Unmanaged work</a:t>
            </a:r>
          </a:p>
          <a:p>
            <a:pPr lvl="1"/>
            <a:r>
              <a:rPr lang="en-GB" dirty="0"/>
              <a:t>No proper software documentation</a:t>
            </a:r>
          </a:p>
          <a:p>
            <a:pPr lvl="1"/>
            <a:r>
              <a:rPr lang="en-GB" dirty="0"/>
              <a:t>No effective project management plans (generally, opt build and fix models)</a:t>
            </a:r>
          </a:p>
          <a:p>
            <a:pPr lvl="1"/>
            <a:r>
              <a:rPr lang="en-GB" dirty="0"/>
              <a:t>No cost estimation</a:t>
            </a:r>
          </a:p>
          <a:p>
            <a:pPr lvl="1"/>
            <a:r>
              <a:rPr lang="en-GB" dirty="0"/>
              <a:t>Vast majority of the organizations are at this level</a:t>
            </a:r>
          </a:p>
          <a:p>
            <a:pPr lvl="1"/>
            <a:r>
              <a:rPr lang="en-GB" dirty="0"/>
              <a:t>Challenges:</a:t>
            </a:r>
          </a:p>
          <a:p>
            <a:pPr lvl="2"/>
            <a:r>
              <a:rPr lang="en-GB" dirty="0"/>
              <a:t>Project management, planning and SQA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84E41C-3770-4AD7-92D2-2FB3B99DB6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6177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 Managed stage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Managed</a:t>
            </a:r>
          </a:p>
          <a:p>
            <a:pPr lvl="1"/>
            <a:r>
              <a:rPr lang="en-GB" dirty="0"/>
              <a:t>Goals associated with project are satisfied</a:t>
            </a:r>
          </a:p>
          <a:p>
            <a:pPr lvl="1"/>
            <a:r>
              <a:rPr lang="en-GB" dirty="0"/>
              <a:t>Defined organizational policies (when which process to be used?)</a:t>
            </a:r>
          </a:p>
          <a:p>
            <a:pPr lvl="1"/>
            <a:r>
              <a:rPr lang="en-GB" dirty="0"/>
              <a:t>Documented project plan with goals</a:t>
            </a:r>
          </a:p>
          <a:p>
            <a:pPr lvl="1"/>
            <a:r>
              <a:rPr lang="en-GB" dirty="0"/>
              <a:t>Resource management is properly done. (technology relevant task force) </a:t>
            </a:r>
          </a:p>
          <a:p>
            <a:pPr lvl="1"/>
            <a:r>
              <a:rPr lang="en-GB" dirty="0"/>
              <a:t>Generally working on same types of software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23742-F193-4CF9-8D9D-C25DAD44F02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724309" cy="730250"/>
          </a:xfrm>
        </p:spPr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GB" dirty="0"/>
              <a:t>Defined</a:t>
            </a:r>
          </a:p>
          <a:p>
            <a:pPr lvl="1"/>
            <a:r>
              <a:rPr lang="en-GB" dirty="0"/>
              <a:t>Process management procedures and strategies defined and used</a:t>
            </a:r>
          </a:p>
          <a:p>
            <a:pPr lvl="1"/>
            <a:r>
              <a:rPr lang="en-GB" dirty="0"/>
              <a:t>Proper teamwork</a:t>
            </a:r>
          </a:p>
          <a:p>
            <a:pPr lvl="1"/>
            <a:r>
              <a:rPr lang="en-GB" dirty="0"/>
              <a:t>Collaborative learning environment</a:t>
            </a:r>
          </a:p>
          <a:p>
            <a:r>
              <a:rPr lang="en-GB" dirty="0"/>
              <a:t>Managed</a:t>
            </a:r>
          </a:p>
          <a:p>
            <a:pPr lvl="1"/>
            <a:r>
              <a:rPr lang="en-GB" dirty="0"/>
              <a:t>Assess organizational performance.</a:t>
            </a:r>
          </a:p>
          <a:p>
            <a:pPr lvl="1"/>
            <a:r>
              <a:rPr lang="en-GB" dirty="0"/>
              <a:t>Better project management structures. </a:t>
            </a:r>
          </a:p>
          <a:p>
            <a:pPr lvl="1"/>
            <a:r>
              <a:rPr lang="en-GB" dirty="0"/>
              <a:t>Works in hierarchy</a:t>
            </a:r>
          </a:p>
          <a:p>
            <a:pPr lvl="1"/>
            <a:r>
              <a:rPr lang="en-GB" dirty="0"/>
              <a:t>Risk analysis and proactive approaches (what if a project fails?)</a:t>
            </a:r>
          </a:p>
          <a:p>
            <a:r>
              <a:rPr lang="en-GB" dirty="0"/>
              <a:t>Optimising</a:t>
            </a:r>
          </a:p>
          <a:p>
            <a:pPr lvl="1"/>
            <a:r>
              <a:rPr lang="en-GB" dirty="0"/>
              <a:t>Process improvement strategies defined and used.</a:t>
            </a:r>
          </a:p>
          <a:p>
            <a:pPr lvl="1"/>
            <a:r>
              <a:rPr lang="en-GB" dirty="0"/>
              <a:t>propose innovative solutions </a:t>
            </a:r>
          </a:p>
          <a:p>
            <a:pPr lvl="1"/>
            <a:r>
              <a:rPr lang="en-GB" dirty="0"/>
              <a:t>More and more adaption to newer trends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EBCE9-A86B-9C48-9EF4-AA1E30B0DC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4158" y="6356351"/>
            <a:ext cx="28448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5370D3-EAA6-4C2C-AF95-A25F0C13C01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2186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just"/>
            <a:r>
              <a:rPr lang="en-GB" b="1" dirty="0"/>
              <a:t>Change anticipation: </a:t>
            </a:r>
            <a:r>
              <a:rPr lang="en-GB" dirty="0"/>
              <a:t>where the software process includes </a:t>
            </a:r>
            <a:r>
              <a:rPr lang="en-GB" b="1" dirty="0"/>
              <a:t>activities</a:t>
            </a:r>
            <a:r>
              <a:rPr lang="en-GB" dirty="0"/>
              <a:t> </a:t>
            </a:r>
            <a:r>
              <a:rPr lang="en-GB" b="1" dirty="0"/>
              <a:t>that can anticipate possible changes before significant rework is required. </a:t>
            </a:r>
          </a:p>
          <a:p>
            <a:pPr lvl="1" algn="just"/>
            <a:r>
              <a:rPr lang="en-GB" dirty="0"/>
              <a:t>For example, a prototype system may be developed to show some key features of the system to customers. So that after experiencing it they may modify their requirements if needed.</a:t>
            </a:r>
          </a:p>
          <a:p>
            <a:pPr algn="just"/>
            <a:r>
              <a:rPr lang="en-GB" b="1" dirty="0"/>
              <a:t>Change tolerance</a:t>
            </a:r>
            <a:r>
              <a:rPr lang="en-GB" dirty="0"/>
              <a:t>, where the process is designed so that changes can be accommodated at relatively low cost.</a:t>
            </a:r>
          </a:p>
          <a:p>
            <a:pPr lvl="1" algn="just"/>
            <a:r>
              <a:rPr lang="en-GB" dirty="0"/>
              <a:t>Can be practiced using incremental development. Proposed changes may be implemented in increments that have not yet been developed.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FDF7B-D8D4-4D34-84F2-00EB5E0F71F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2/8/2023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b="1" dirty="0"/>
              <a:t>What to do when the user is not exactly sure of the requirements?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7BF011A-F748-429B-A4D9-82EE06F08A1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System prototyping, </a:t>
            </a:r>
          </a:p>
          <a:p>
            <a:pPr lvl="1" algn="just"/>
            <a:r>
              <a:rPr lang="en-GB" dirty="0"/>
              <a:t>where a version of the system or part of the system is developed quickly to check the customer’s requirements and the feasibility of design decisions. </a:t>
            </a:r>
          </a:p>
          <a:p>
            <a:pPr lvl="1" algn="just"/>
            <a:r>
              <a:rPr lang="en-GB" dirty="0"/>
              <a:t>This approach supports change anticipation. </a:t>
            </a:r>
          </a:p>
          <a:p>
            <a:pPr algn="just"/>
            <a:r>
              <a:rPr lang="en-GB" b="1" dirty="0"/>
              <a:t>Incremental delivery,</a:t>
            </a:r>
          </a:p>
          <a:p>
            <a:pPr lvl="1" algn="just"/>
            <a:r>
              <a:rPr lang="en-GB" dirty="0"/>
              <a:t> where system increments are delivered to the customer for comment and experimentation. </a:t>
            </a:r>
          </a:p>
          <a:p>
            <a:pPr lvl="1" algn="just"/>
            <a:r>
              <a:rPr lang="en-GB" dirty="0"/>
              <a:t>This supports both change avoidance and change tolerance.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C53F798B-2798-4940-BABA-9545A2958AF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77941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56413"/>
            <a:ext cx="10058400" cy="4756150"/>
          </a:xfrm>
        </p:spPr>
        <p:txBody>
          <a:bodyPr/>
          <a:lstStyle/>
          <a:p>
            <a:r>
              <a:rPr lang="en-US" dirty="0"/>
              <a:t>A prototype is:</a:t>
            </a:r>
          </a:p>
          <a:p>
            <a:pPr lvl="1"/>
            <a:r>
              <a:rPr lang="en-US" b="1" dirty="0"/>
              <a:t>an initial version of a system 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demonstrate concepts </a:t>
            </a:r>
            <a:r>
              <a:rPr lang="en-US" dirty="0"/>
              <a:t>and</a:t>
            </a:r>
          </a:p>
          <a:p>
            <a:pPr lvl="1"/>
            <a:r>
              <a:rPr lang="en-US" b="1" dirty="0"/>
              <a:t>Show design options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out about any possible </a:t>
            </a:r>
            <a:r>
              <a:rPr lang="en-US" b="1" dirty="0"/>
              <a:t>requirements’ problems</a:t>
            </a:r>
          </a:p>
          <a:p>
            <a:pPr lvl="1"/>
            <a:r>
              <a:rPr lang="en-US" b="1" dirty="0"/>
              <a:t>Predict their solutions</a:t>
            </a:r>
          </a:p>
          <a:p>
            <a:r>
              <a:rPr lang="en-US" dirty="0"/>
              <a:t>A prototype can be used in anticipating changes in the process:</a:t>
            </a:r>
          </a:p>
          <a:p>
            <a:pPr lvl="1" algn="just"/>
            <a:r>
              <a:rPr lang="en-US" dirty="0"/>
              <a:t>Used to </a:t>
            </a:r>
            <a:r>
              <a:rPr lang="en-US" b="1" dirty="0"/>
              <a:t>refine the requirements elicitation and validation phase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In design processes </a:t>
            </a:r>
            <a:r>
              <a:rPr lang="en-US" dirty="0"/>
              <a:t>to explore options and develop a UI design;</a:t>
            </a:r>
          </a:p>
          <a:p>
            <a:pPr lvl="1"/>
            <a:r>
              <a:rPr lang="en-US" b="1" dirty="0"/>
              <a:t>In the testing process </a:t>
            </a:r>
            <a:r>
              <a:rPr lang="en-US" dirty="0"/>
              <a:t>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500FFE9-DC5B-42F4-91EE-B61DA2FBF62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Improved system usability.</a:t>
            </a:r>
            <a:r>
              <a:rPr lang="en-US" dirty="0"/>
              <a:t> ~ predicts how well the system supports a no. of users.</a:t>
            </a:r>
          </a:p>
          <a:p>
            <a:pPr algn="just"/>
            <a:r>
              <a:rPr lang="en-US" b="1" dirty="0"/>
              <a:t>A closer match to users’ real needs. </a:t>
            </a:r>
            <a:r>
              <a:rPr lang="en-US" dirty="0"/>
              <a:t>~ observe software strengths &amp; weaknesses and then tune its requirements. </a:t>
            </a:r>
          </a:p>
          <a:p>
            <a:pPr algn="just"/>
            <a:r>
              <a:rPr lang="en-US" b="1" dirty="0"/>
              <a:t>Improved design quality. </a:t>
            </a:r>
          </a:p>
          <a:p>
            <a:pPr algn="just"/>
            <a:r>
              <a:rPr lang="en-US" b="1" dirty="0"/>
              <a:t>Reduced development effort. </a:t>
            </a:r>
            <a:r>
              <a:rPr lang="en-US" dirty="0"/>
              <a:t>~ as lesser maintenance required.</a:t>
            </a:r>
            <a:endParaRPr lang="en-US" b="1" dirty="0"/>
          </a:p>
          <a:p>
            <a:pPr algn="just"/>
            <a:r>
              <a:rPr lang="en-US" b="1" dirty="0"/>
              <a:t>Improved maintainability. </a:t>
            </a:r>
            <a:r>
              <a:rPr lang="en-US" dirty="0"/>
              <a:t>~ lesser maintenance needed because of minimal chances in requirements’ falsification.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6B373B5-E3C4-4C05-8367-169FE849F3A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75" y="2608353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20448742-8F8B-40DB-BE9F-4547A9CAC9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Obviously, the prototype for the whole project is not needed.</a:t>
            </a:r>
          </a:p>
          <a:p>
            <a:pPr algn="just"/>
            <a:r>
              <a:rPr lang="en-US" dirty="0"/>
              <a:t>Correct way is to </a:t>
            </a:r>
            <a:r>
              <a:rPr lang="en-US" b="1" dirty="0">
                <a:solidFill>
                  <a:srgbClr val="FF0000"/>
                </a:solidFill>
              </a:rPr>
              <a:t>develop prototype of the functionalities whose requirements are not clearly mentioned.</a:t>
            </a:r>
          </a:p>
          <a:p>
            <a:pPr algn="just"/>
            <a:r>
              <a:rPr lang="en-US" b="1" dirty="0"/>
              <a:t>Benefits:</a:t>
            </a:r>
          </a:p>
          <a:p>
            <a:pPr lvl="1" algn="just"/>
            <a:r>
              <a:rPr lang="en-US" dirty="0"/>
              <a:t>This will </a:t>
            </a:r>
            <a:r>
              <a:rPr lang="en-US" u="sng" dirty="0"/>
              <a:t>reduce prototyping cost</a:t>
            </a:r>
          </a:p>
          <a:p>
            <a:pPr lvl="1" algn="just"/>
            <a:r>
              <a:rPr lang="en-US" u="sng" dirty="0"/>
              <a:t>Accelerate development</a:t>
            </a:r>
            <a:r>
              <a:rPr lang="en-US" dirty="0"/>
              <a:t> schedule</a:t>
            </a:r>
          </a:p>
          <a:p>
            <a:pPr algn="just"/>
            <a:r>
              <a:rPr lang="en-US" b="1" dirty="0"/>
              <a:t>decide what to target: </a:t>
            </a:r>
          </a:p>
          <a:p>
            <a:pPr lvl="1" algn="just"/>
            <a:r>
              <a:rPr lang="en-US" dirty="0"/>
              <a:t>Prototype should </a:t>
            </a:r>
            <a:r>
              <a:rPr lang="en-US" b="1" dirty="0"/>
              <a:t>focus on areas of the product that are not well-understood </a:t>
            </a:r>
          </a:p>
          <a:p>
            <a:pPr lvl="1" algn="just"/>
            <a:r>
              <a:rPr lang="en-US" b="1" dirty="0"/>
              <a:t>Focus on functional </a:t>
            </a:r>
            <a:r>
              <a:rPr lang="en-US" dirty="0"/>
              <a:t>r</a:t>
            </a:r>
            <a:r>
              <a:rPr lang="en-US" b="1" dirty="0"/>
              <a:t>equirements like core module implementation.</a:t>
            </a:r>
            <a:endParaRPr lang="en-US" dirty="0"/>
          </a:p>
          <a:p>
            <a:pPr lvl="1" algn="just"/>
            <a:r>
              <a:rPr lang="en-US" b="1" dirty="0"/>
              <a:t>Error checking and recovery may not be included </a:t>
            </a:r>
            <a:r>
              <a:rPr lang="en-US" dirty="0"/>
              <a:t>in the prototype;</a:t>
            </a:r>
          </a:p>
          <a:p>
            <a:pPr lvl="1" algn="just"/>
            <a:r>
              <a:rPr lang="en-US" dirty="0"/>
              <a:t>Nonfunctional requirements like response time and memory utilization are ignored.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19EAA8E-E432-4CA2-8F40-446AE9578A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1478</Words>
  <Application>Microsoft Office PowerPoint</Application>
  <PresentationFormat>Widescreen</PresentationFormat>
  <Paragraphs>247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SE10 slides</vt:lpstr>
      <vt:lpstr>Coping with change</vt:lpstr>
      <vt:lpstr>Coping with change</vt:lpstr>
      <vt:lpstr>Reducing the costs of rework</vt:lpstr>
      <vt:lpstr>Coping with changing requirements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Case study</vt:lpstr>
      <vt:lpstr>Software Process improvement</vt:lpstr>
      <vt:lpstr>Process improvement</vt:lpstr>
      <vt:lpstr>Process improvement</vt:lpstr>
      <vt:lpstr>Approaches to improvement</vt:lpstr>
      <vt:lpstr>Approaches to improvement</vt:lpstr>
      <vt:lpstr>The process improvement cycle </vt:lpstr>
      <vt:lpstr>Process improvement activities</vt:lpstr>
      <vt:lpstr>Process metrics</vt:lpstr>
      <vt:lpstr>The SEI Capability maturity levels</vt:lpstr>
      <vt:lpstr>CMM initial stage</vt:lpstr>
      <vt:lpstr>CMM Managed stage</vt:lpstr>
      <vt:lpstr>The SEI capability maturity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cont.…</dc:title>
  <dc:creator>Hajra  Ahmed</dc:creator>
  <cp:lastModifiedBy>Hajra Ahmed</cp:lastModifiedBy>
  <cp:revision>20</cp:revision>
  <dcterms:created xsi:type="dcterms:W3CDTF">2022-02-10T19:20:47Z</dcterms:created>
  <dcterms:modified xsi:type="dcterms:W3CDTF">2023-02-08T06:02:32Z</dcterms:modified>
</cp:coreProperties>
</file>