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96" r:id="rId3"/>
    <p:sldId id="359" r:id="rId4"/>
    <p:sldId id="323" r:id="rId5"/>
    <p:sldId id="258" r:id="rId6"/>
    <p:sldId id="360" r:id="rId7"/>
    <p:sldId id="322" r:id="rId8"/>
    <p:sldId id="268" r:id="rId9"/>
    <p:sldId id="257" r:id="rId10"/>
    <p:sldId id="320" r:id="rId11"/>
    <p:sldId id="271" r:id="rId12"/>
    <p:sldId id="339" r:id="rId13"/>
    <p:sldId id="340" r:id="rId14"/>
    <p:sldId id="260" r:id="rId15"/>
    <p:sldId id="265" r:id="rId16"/>
    <p:sldId id="259" r:id="rId17"/>
    <p:sldId id="276" r:id="rId18"/>
    <p:sldId id="341" r:id="rId19"/>
    <p:sldId id="261" r:id="rId20"/>
    <p:sldId id="262" r:id="rId21"/>
    <p:sldId id="278" r:id="rId22"/>
    <p:sldId id="301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AB184-9637-493C-B41D-92378DBF15A0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E243-C541-4AD3-A2FF-10F60D185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333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929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363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397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4790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089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774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677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043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6725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706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544793" y="2596252"/>
            <a:ext cx="6280030" cy="1470025"/>
          </a:xfrm>
        </p:spPr>
        <p:txBody>
          <a:bodyPr/>
          <a:lstStyle/>
          <a:p>
            <a:r>
              <a:rPr lang="en-US" dirty="0"/>
              <a:t>Chapter 3 – Agile Software Development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973D278-956A-2946-9CE2-9D3773855556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542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development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Extreme Programming (XP) takes an ‘extreme’ approach to iterative development.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Requirements are expressed as scenarios </a:t>
            </a:r>
            <a:r>
              <a:rPr lang="en-US" dirty="0"/>
              <a:t>(also user stories)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Deliver modules in </a:t>
            </a:r>
            <a:r>
              <a:rPr lang="en-US" b="1" dirty="0"/>
              <a:t>increments</a:t>
            </a:r>
            <a:r>
              <a:rPr lang="en-US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</a:t>
            </a:r>
            <a:r>
              <a:rPr lang="en-US" b="1" dirty="0"/>
              <a:t>tests must be run for every build </a:t>
            </a:r>
            <a:r>
              <a:rPr lang="en-US" dirty="0"/>
              <a:t>and the build is only accepted if tests run successfully.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06501"/>
            <a:ext cx="11087819" cy="5514975"/>
          </a:xfrm>
        </p:spPr>
        <p:txBody>
          <a:bodyPr/>
          <a:lstStyle/>
          <a:p>
            <a:pPr marL="0" indent="-40005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/>
              <a:t>frequent iteration for developing User Stories.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User stories</a:t>
            </a:r>
            <a:r>
              <a:rPr lang="en-US" dirty="0"/>
              <a:t>: simple and informal statements of the customer about the functionalities needed.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On User stories, the project team proposes </a:t>
            </a:r>
            <a:r>
              <a:rPr lang="en-US" b="1" dirty="0"/>
              <a:t>Metaphors</a:t>
            </a:r>
            <a:r>
              <a:rPr lang="en-US" dirty="0"/>
              <a:t> (show how system would work?).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development team may decide to build a </a:t>
            </a:r>
            <a:r>
              <a:rPr lang="en-US" b="1" dirty="0"/>
              <a:t>Spike</a:t>
            </a:r>
            <a:r>
              <a:rPr lang="en-US" dirty="0"/>
              <a:t> for some feature.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Spike</a:t>
            </a:r>
            <a:r>
              <a:rPr lang="en-US" dirty="0"/>
              <a:t>: very simple program that is constructed to explore the suitability of the proposed solution being proposed(similar to prototype).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13895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229600" cy="5514975"/>
          </a:xfrm>
        </p:spPr>
        <p:txBody>
          <a:bodyPr/>
          <a:lstStyle/>
          <a:p>
            <a:pPr marL="0" indent="-40005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Activities in XP: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listening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Designing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Coding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Testing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Feedback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Applications that uses XP: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Small scale project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Project using new technology/ research based projects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632568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(a)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82029"/>
              </p:ext>
            </p:extLst>
          </p:nvPr>
        </p:nvGraphicFramePr>
        <p:xfrm>
          <a:off x="609600" y="1580272"/>
          <a:ext cx="10972800" cy="4679679"/>
        </p:xfrm>
        <a:graphic>
          <a:graphicData uri="http://schemas.openxmlformats.org/drawingml/2006/table">
            <a:tbl>
              <a:tblPr/>
              <a:tblGrid>
                <a:gridCol w="310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Requirements are recorded on story cards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and the stories to be included in a release are determined by the time available and their relative priority. The developers break these stories into development ‘Tasks’.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Small releases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minimal useful set of functionality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is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developed first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Releases of the system are frequent and incrementally add functionality to the first release.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Simple design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Enough design is carried out to meet the current requirements and no more.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Test-first development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automated unit test framework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is used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to write tests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for a new piece of functionality before that functionality itself is implemented.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All developers are expected to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 the code continuously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as soon as possible code improvements are found. This keeps the code simple and maintainable.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e.g., a function may got deprecated.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</a:t>
            </a:r>
            <a:r>
              <a:rPr lang="en-US" dirty="0" err="1"/>
              <a:t>b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93530" y="1670703"/>
          <a:ext cx="8217271" cy="41966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1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Pair programming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Arial"/>
                          <a:cs typeface="Arial"/>
                        </a:rPr>
                        <a:t>Developers work in pairs</a:t>
                      </a:r>
                      <a:r>
                        <a:rPr lang="en-GB" sz="1600" b="0" dirty="0">
                          <a:latin typeface="Arial"/>
                          <a:cs typeface="Arial"/>
                        </a:rPr>
                        <a:t>, checking each other’s work and providing the support to always do a good job.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Collective ownership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pairs of developers work on all areas of the system, so that no islands of expertise develop and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all the developers take responsibility for all of the code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Anyone can change anything.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Continuous integration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As soon as the work on a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task is complete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, it is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integrated into the whole system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After any such integration, all the unit tests in the system must pass.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On-site customer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representative of the end-user of the system (the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) should be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available full time for the use of the XP team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In an extreme programming process, the customer is a member of the development team and is responsible for bringing system requirements to the team for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 programming release cycle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28" y="2372086"/>
            <a:ext cx="6558005" cy="2856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requirements are expressed as </a:t>
            </a:r>
            <a:r>
              <a:rPr lang="en-US" b="1" dirty="0"/>
              <a:t>user stories </a:t>
            </a:r>
            <a:r>
              <a:rPr lang="en-US" dirty="0"/>
              <a:t>or scenarios.</a:t>
            </a:r>
          </a:p>
          <a:p>
            <a:pPr algn="just"/>
            <a:r>
              <a:rPr lang="en-US" b="1" dirty="0"/>
              <a:t>written on cards</a:t>
            </a:r>
            <a:r>
              <a:rPr lang="en-US" dirty="0"/>
              <a:t>; known as Task cards.</a:t>
            </a:r>
          </a:p>
          <a:p>
            <a:pPr algn="just"/>
            <a:r>
              <a:rPr lang="en-US" dirty="0"/>
              <a:t>Development team do the </a:t>
            </a:r>
            <a:r>
              <a:rPr lang="en-US" b="1" dirty="0"/>
              <a:t>tasks breakdown</a:t>
            </a:r>
            <a:r>
              <a:rPr lang="en-US" dirty="0"/>
              <a:t> </a:t>
            </a:r>
            <a:r>
              <a:rPr lang="en-US" b="1" dirty="0"/>
              <a:t>on the basis of deadline and cost estimates.</a:t>
            </a:r>
          </a:p>
          <a:p>
            <a:pPr algn="just"/>
            <a:r>
              <a:rPr lang="en-US" b="1" dirty="0"/>
              <a:t>The customer chooses the stories for inclusion in the next release based on their priorities and the schedule estimates.</a:t>
            </a:r>
            <a:endParaRPr lang="en-US" dirty="0"/>
          </a:p>
          <a:p>
            <a:pPr algn="just"/>
            <a:r>
              <a:rPr lang="en-US" dirty="0"/>
              <a:t>Case study: prescribing medication story (self study)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user stories idea is much helpful than working with traditional long requirement documents.  </a:t>
            </a:r>
          </a:p>
          <a:p>
            <a:pPr algn="just"/>
            <a:r>
              <a:rPr lang="en-US" dirty="0"/>
              <a:t>Challenges:</a:t>
            </a:r>
          </a:p>
          <a:p>
            <a:pPr lvl="1" algn="just"/>
            <a:r>
              <a:rPr lang="en-US" dirty="0"/>
              <a:t>Completeness.</a:t>
            </a:r>
          </a:p>
          <a:p>
            <a:pPr lvl="1" algn="just"/>
            <a:r>
              <a:rPr lang="en-US" dirty="0"/>
              <a:t>Will the story covers all aspects of an activity?</a:t>
            </a:r>
          </a:p>
          <a:p>
            <a:pPr lvl="1" algn="just"/>
            <a:r>
              <a:rPr lang="en-US" dirty="0"/>
              <a:t>The number of proposed user stories cover the whole system requirements?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450582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a travel website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17 Useful user story examples to get you started - Justinmind">
            <a:extLst>
              <a:ext uri="{FF2B5EF4-FFF2-40B4-BE49-F238E27FC236}">
                <a16:creationId xmlns:a16="http://schemas.microsoft.com/office/drawing/2014/main" id="{7FA6545E-91FF-E6C4-8648-7ABDAF3B7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0" t="17072" r="49973" b="43763"/>
          <a:stretch/>
        </p:blipFill>
        <p:spPr bwMode="auto">
          <a:xfrm>
            <a:off x="7746520" y="1457863"/>
            <a:ext cx="4218317" cy="21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7 Useful user story examples to get you started - Justinmind">
            <a:extLst>
              <a:ext uri="{FF2B5EF4-FFF2-40B4-BE49-F238E27FC236}">
                <a16:creationId xmlns:a16="http://schemas.microsoft.com/office/drawing/2014/main" id="{AFAF6370-22B5-5065-21B1-4981D9D25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4" t="56237" r="58426" b="10465"/>
          <a:stretch/>
        </p:blipFill>
        <p:spPr bwMode="auto">
          <a:xfrm>
            <a:off x="8431324" y="4066696"/>
            <a:ext cx="3266094" cy="1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DBC1CF8-2826-B345-3CA1-50734AC31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582" y="1755561"/>
            <a:ext cx="10972800" cy="2497349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Task 1: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Sign up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Login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and then a user can reserve a room </a:t>
            </a:r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lvl="1" algn="just">
              <a:lnSpc>
                <a:spcPct val="90000"/>
              </a:lnSpc>
            </a:pPr>
            <a:endParaRPr lang="en-US" dirty="0"/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Task 2: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Cancel the reservation &amp; pay penalty charges, if any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An email is sent to the Front Desk manager for room availability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cancellation email is sent to the client.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b="1" dirty="0"/>
              <a:t>Business needs may change rapidly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stable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software has to change quickly to adapt these changes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rapid development and delivery is the most important requirement for software systems</a:t>
            </a:r>
          </a:p>
          <a:p>
            <a:r>
              <a:rPr lang="en-US" dirty="0"/>
              <a:t>Requirements may change after software delivery:</a:t>
            </a:r>
          </a:p>
          <a:p>
            <a:pPr lvl="1"/>
            <a:r>
              <a:rPr lang="en-US" dirty="0"/>
              <a:t>UX will help in improving design. </a:t>
            </a:r>
          </a:p>
          <a:p>
            <a:pPr lvl="1"/>
            <a:r>
              <a:rPr lang="en-US" dirty="0"/>
              <a:t>external factors may lead to system change. </a:t>
            </a:r>
          </a:p>
          <a:p>
            <a:pPr lvl="2"/>
            <a:r>
              <a:rPr lang="en-US" dirty="0"/>
              <a:t>For example, a live streaming application with low bandwidth issue.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cards for the travel website?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E75E56-1A41-7D6B-1788-BB30E7A8E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1"/>
            <a:ext cx="10972800" cy="45259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Task 3: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Task 4:</a:t>
            </a:r>
          </a:p>
        </p:txBody>
      </p:sp>
      <p:pic>
        <p:nvPicPr>
          <p:cNvPr id="7" name="Picture 2" descr="17 Useful user story examples to get you started - Justinmind">
            <a:extLst>
              <a:ext uri="{FF2B5EF4-FFF2-40B4-BE49-F238E27FC236}">
                <a16:creationId xmlns:a16="http://schemas.microsoft.com/office/drawing/2014/main" id="{360302CD-CA15-95E9-26C0-FDD9DD50B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0" t="19847" r="14068" b="50260"/>
          <a:stretch/>
        </p:blipFill>
        <p:spPr bwMode="auto">
          <a:xfrm>
            <a:off x="8220974" y="1647825"/>
            <a:ext cx="3821501" cy="16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7 Useful user story examples to get you started - Justinmind">
            <a:extLst>
              <a:ext uri="{FF2B5EF4-FFF2-40B4-BE49-F238E27FC236}">
                <a16:creationId xmlns:a16="http://schemas.microsoft.com/office/drawing/2014/main" id="{4D27C67B-C3C6-D30D-E326-D5D27218F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5" t="53671" r="10482" b="13662"/>
          <a:stretch/>
        </p:blipFill>
        <p:spPr bwMode="auto">
          <a:xfrm>
            <a:off x="8220974" y="4175006"/>
            <a:ext cx="3821501" cy="177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Generally it is practiced to develop a software keeping in Mind the </a:t>
            </a:r>
            <a:r>
              <a:rPr lang="en-US" b="1" dirty="0"/>
              <a:t>design for change approach</a:t>
            </a:r>
            <a:r>
              <a:rPr lang="en-US" dirty="0"/>
              <a:t>. It is worth spending time and effort anticipating changes as this reduces costs later in the life cycle.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XP doesn’t support the idea </a:t>
            </a:r>
            <a:r>
              <a:rPr lang="en-US" dirty="0"/>
              <a:t>because it is possible that sometimes a code need to be changed utterly with a requirement change.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Rather, it proposes </a:t>
            </a:r>
            <a:r>
              <a:rPr lang="en-US" b="1" dirty="0"/>
              <a:t>constant code improvement (refactoring)</a:t>
            </a:r>
            <a:r>
              <a:rPr lang="en-US" dirty="0"/>
              <a:t> to make changes easier when they have to be implemented.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Programming team </a:t>
            </a:r>
            <a:r>
              <a:rPr lang="en-US" b="1" dirty="0"/>
              <a:t>look for possible software improvements </a:t>
            </a:r>
          </a:p>
          <a:p>
            <a:pPr algn="just"/>
            <a:r>
              <a:rPr lang="en-US" b="1" dirty="0"/>
              <a:t>make these improvements </a:t>
            </a:r>
            <a:r>
              <a:rPr lang="en-US" dirty="0"/>
              <a:t>even if there is no immediate need for them.</a:t>
            </a:r>
          </a:p>
          <a:p>
            <a:pPr algn="just"/>
            <a:r>
              <a:rPr lang="en-US" dirty="0"/>
              <a:t>This </a:t>
            </a:r>
            <a:r>
              <a:rPr lang="en-US" b="1" dirty="0"/>
              <a:t>improves the understandability of the software</a:t>
            </a:r>
            <a:r>
              <a:rPr lang="en-US" dirty="0"/>
              <a:t> and </a:t>
            </a:r>
            <a:r>
              <a:rPr lang="en-US" b="1" dirty="0"/>
              <a:t>so reduces the need for documentation.</a:t>
            </a:r>
          </a:p>
          <a:p>
            <a:pPr algn="just"/>
            <a:r>
              <a:rPr lang="en-US" b="1" dirty="0"/>
              <a:t>Changes are easier to make </a:t>
            </a:r>
            <a:r>
              <a:rPr lang="en-US" dirty="0"/>
              <a:t>because the code is well-structured and clear. (as </a:t>
            </a:r>
            <a:r>
              <a:rPr lang="en-US" b="1" dirty="0"/>
              <a:t>simplicity</a:t>
            </a:r>
            <a:r>
              <a:rPr lang="en-US" dirty="0"/>
              <a:t> is the essence of XP)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Re-organization of a class hierarchy </a:t>
            </a:r>
            <a:r>
              <a:rPr lang="en-US" b="1" dirty="0"/>
              <a:t>to remove duplicate code.</a:t>
            </a:r>
          </a:p>
          <a:p>
            <a:pPr algn="just"/>
            <a:r>
              <a:rPr lang="en-US" dirty="0"/>
              <a:t>Tidying up and </a:t>
            </a:r>
            <a:r>
              <a:rPr lang="en-US" b="1" dirty="0"/>
              <a:t>renaming attributes and methods</a:t>
            </a:r>
            <a:r>
              <a:rPr lang="en-US" dirty="0"/>
              <a:t> to make them easier to understand.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replacement of inline code with calls to methods </a:t>
            </a:r>
            <a:r>
              <a:rPr lang="en-US" dirty="0"/>
              <a:t>that have been included in a program library.</a:t>
            </a:r>
          </a:p>
          <a:p>
            <a:pPr algn="just"/>
            <a:r>
              <a:rPr lang="en-US" dirty="0"/>
              <a:t>Generally, </a:t>
            </a:r>
            <a:r>
              <a:rPr lang="en-US" b="1" dirty="0"/>
              <a:t>IDEs include tools for refactoring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Mostly, </a:t>
            </a:r>
            <a:r>
              <a:rPr lang="en-US" b="1" dirty="0"/>
              <a:t>refactoring is part of development</a:t>
            </a:r>
            <a:r>
              <a:rPr lang="en-US" dirty="0"/>
              <a:t> but when deadlines are hard and implementation is critical then refactoring is</a:t>
            </a:r>
            <a:r>
              <a:rPr lang="en-US" b="1" dirty="0"/>
              <a:t> delayed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Rapid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91" y="1333871"/>
            <a:ext cx="11095909" cy="45259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Plan-driven development:</a:t>
            </a:r>
          </a:p>
          <a:p>
            <a:pPr lvl="1" indent="-342900" algn="just"/>
            <a:r>
              <a:rPr lang="en-US" dirty="0"/>
              <a:t>Could be helpful for some types of system but it </a:t>
            </a:r>
            <a:r>
              <a:rPr lang="en-US" b="1" dirty="0"/>
              <a:t>can not meet the rapidly changing business needs.</a:t>
            </a:r>
          </a:p>
          <a:p>
            <a:pPr lvl="1" indent="-342900" algn="just"/>
            <a:r>
              <a:rPr lang="en-US" b="1" dirty="0"/>
              <a:t>Can be helpful for some safety critical systems</a:t>
            </a:r>
          </a:p>
          <a:p>
            <a:pPr lvl="1" indent="-342900" algn="just"/>
            <a:r>
              <a:rPr lang="en-US" dirty="0">
                <a:solidFill>
                  <a:srgbClr val="FF0000"/>
                </a:solidFill>
              </a:rPr>
              <a:t>Using plan driven approach for software that have rapid changing business requirements might led to a delayed software product that would become obsolete after deployment.</a:t>
            </a:r>
          </a:p>
          <a:p>
            <a:pPr algn="just"/>
            <a:r>
              <a:rPr lang="en-US" dirty="0"/>
              <a:t>Agile development:</a:t>
            </a:r>
          </a:p>
          <a:p>
            <a:pPr lvl="1" algn="just"/>
            <a:r>
              <a:rPr lang="en-US" dirty="0"/>
              <a:t>methods emerged in the late 1990s</a:t>
            </a:r>
          </a:p>
          <a:p>
            <a:pPr lvl="1" algn="just"/>
            <a:r>
              <a:rPr lang="en-US" dirty="0"/>
              <a:t>whose aim was to radically </a:t>
            </a:r>
            <a:r>
              <a:rPr lang="en-US" b="1" dirty="0"/>
              <a:t>reduce the delivery time for working software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algn="just"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31493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58052"/>
          </a:xfrm>
        </p:spPr>
        <p:txBody>
          <a:bodyPr/>
          <a:lstStyle/>
          <a:p>
            <a:pPr algn="just"/>
            <a:r>
              <a:rPr lang="en-US" b="1" dirty="0"/>
              <a:t>Program specification, design and implementation are inter-leaved</a:t>
            </a:r>
          </a:p>
          <a:p>
            <a:pPr algn="just"/>
            <a:r>
              <a:rPr lang="en-US" dirty="0"/>
              <a:t>The system is </a:t>
            </a:r>
            <a:r>
              <a:rPr lang="en-US" b="1" dirty="0"/>
              <a:t>developed as a series of versions or increments with stakeholders involved in version specification and evaluation</a:t>
            </a:r>
          </a:p>
          <a:p>
            <a:pPr algn="just"/>
            <a:r>
              <a:rPr lang="en-US" b="1" dirty="0"/>
              <a:t>Frequent delivery of new versions for evaluation every 2-3 weeks</a:t>
            </a:r>
          </a:p>
          <a:p>
            <a:pPr algn="just"/>
            <a:r>
              <a:rPr lang="en-US" dirty="0"/>
              <a:t>Extensive tool support to speedup the development process (e.g. automated testing tools, configuration/integration tools) e.g. selenium </a:t>
            </a:r>
          </a:p>
          <a:p>
            <a:pPr algn="just"/>
            <a:r>
              <a:rPr lang="en-US" b="1" dirty="0"/>
              <a:t>Minimize documentation overhead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64368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development comparison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51" y="1785249"/>
            <a:ext cx="5731937" cy="435799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820400" cy="5058052"/>
          </a:xfrm>
        </p:spPr>
        <p:txBody>
          <a:bodyPr/>
          <a:lstStyle/>
          <a:p>
            <a:r>
              <a:rPr lang="en-US" b="1" dirty="0"/>
              <a:t>Agile consider design &amp; implementation as main activity.</a:t>
            </a:r>
          </a:p>
          <a:p>
            <a:r>
              <a:rPr lang="en-US" b="1" dirty="0"/>
              <a:t>Requirement elicitation &amp; testing are merged into the design &amp; implementation phase</a:t>
            </a:r>
            <a:r>
              <a:rPr lang="en-US" dirty="0"/>
              <a:t>.</a:t>
            </a:r>
          </a:p>
          <a:p>
            <a:r>
              <a:rPr lang="en-US" dirty="0"/>
              <a:t>Issue?</a:t>
            </a:r>
          </a:p>
          <a:p>
            <a:pPr lvl="1"/>
            <a:r>
              <a:rPr lang="en-US" dirty="0"/>
              <a:t>We can’t keep track of the change in requirements as </a:t>
            </a:r>
            <a:r>
              <a:rPr lang="en-US" b="1" dirty="0"/>
              <a:t>no official documents </a:t>
            </a:r>
            <a:r>
              <a:rPr lang="en-US" dirty="0"/>
              <a:t>have been made</a:t>
            </a:r>
          </a:p>
          <a:p>
            <a:r>
              <a:rPr lang="en-US" dirty="0"/>
              <a:t>So plan-driven / Agile ? </a:t>
            </a:r>
          </a:p>
          <a:p>
            <a:pPr lvl="1"/>
            <a:r>
              <a:rPr lang="en-US" dirty="0"/>
              <a:t>So a better approach is that the plan driven model may work in increments &amp; agile methodology may focus a bit to documentation as well.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42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558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8489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methods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486491" y="1434891"/>
            <a:ext cx="11095909" cy="4743465"/>
          </a:xfrm>
        </p:spPr>
        <p:txBody>
          <a:bodyPr/>
          <a:lstStyle/>
          <a:p>
            <a:r>
              <a:rPr lang="en-US" dirty="0"/>
              <a:t>Background:</a:t>
            </a:r>
          </a:p>
          <a:p>
            <a:pPr lvl="1" algn="just"/>
            <a:r>
              <a:rPr lang="en-US" dirty="0"/>
              <a:t>Dissatisfaction with the overheads in software design methods of the 80s and 90s led to the creation of agile methods.</a:t>
            </a:r>
          </a:p>
          <a:p>
            <a:pPr algn="just"/>
            <a:r>
              <a:rPr lang="en-US" dirty="0"/>
              <a:t>Characteristics:</a:t>
            </a:r>
          </a:p>
          <a:p>
            <a:pPr lvl="1" algn="just"/>
            <a:r>
              <a:rPr lang="en-US" b="1" dirty="0"/>
              <a:t>Focus on the code rather than the design</a:t>
            </a:r>
          </a:p>
          <a:p>
            <a:pPr lvl="1" algn="just"/>
            <a:r>
              <a:rPr lang="en-US" dirty="0"/>
              <a:t>Are </a:t>
            </a:r>
            <a:r>
              <a:rPr lang="en-US" b="1" dirty="0"/>
              <a:t>based on an iterative/incremental approach to software development</a:t>
            </a:r>
          </a:p>
          <a:p>
            <a:pPr lvl="1" algn="just"/>
            <a:r>
              <a:rPr lang="en-US" dirty="0"/>
              <a:t>Are </a:t>
            </a:r>
            <a:r>
              <a:rPr lang="en-US" b="1" dirty="0"/>
              <a:t>intended to deliver working software quickly </a:t>
            </a:r>
          </a:p>
          <a:p>
            <a:pPr lvl="1" algn="just"/>
            <a:r>
              <a:rPr lang="en-US" dirty="0"/>
              <a:t>and </a:t>
            </a:r>
            <a:r>
              <a:rPr lang="en-US" b="1" dirty="0"/>
              <a:t>evolve the system quickly to meet changing requirements.</a:t>
            </a:r>
          </a:p>
          <a:p>
            <a:pPr algn="just"/>
            <a:r>
              <a:rPr lang="en-US" dirty="0"/>
              <a:t>Aim:</a:t>
            </a:r>
          </a:p>
          <a:p>
            <a:pPr lvl="1" algn="just"/>
            <a:r>
              <a:rPr lang="en-US" b="1" dirty="0"/>
              <a:t>reduce overheads </a:t>
            </a:r>
            <a:r>
              <a:rPr lang="en-US" dirty="0"/>
              <a:t>in the software process (e.g. by limiting documentation)</a:t>
            </a:r>
          </a:p>
          <a:p>
            <a:pPr lvl="1" algn="just"/>
            <a:r>
              <a:rPr lang="en-US" dirty="0"/>
              <a:t>able to </a:t>
            </a:r>
            <a:r>
              <a:rPr lang="en-US" b="1" dirty="0"/>
              <a:t>respond quickly to changing requirements </a:t>
            </a:r>
            <a:r>
              <a:rPr lang="en-US" dirty="0"/>
              <a:t>without excessive rework.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3842"/>
              </p:ext>
            </p:extLst>
          </p:nvPr>
        </p:nvGraphicFramePr>
        <p:xfrm>
          <a:off x="609600" y="1661728"/>
          <a:ext cx="10972800" cy="4684509"/>
        </p:xfrm>
        <a:graphic>
          <a:graphicData uri="http://schemas.openxmlformats.org/drawingml/2006/table">
            <a:tbl>
              <a:tblPr/>
              <a:tblGrid>
                <a:gridCol w="305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3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 involvement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Customers should be closely involved throughout the development process. Their role is provide and prioritize new system requirements and to evaluate the iterations of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delivery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software is developed in increments with the customer specifying the requirements to be included in each increment.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People not process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skills of the development team should be recognized and exploited.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Team members should be left to develop their own ways of working without prescriptive processes.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Embrace change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Expect the system requirements to change and so design the system that is flexible to cater the requirement change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Maintain simplicity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Focus on simplicity in both the software being developed and in the development process. Wherever possible, actively work to eliminate complexity from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1562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1_SE10 slides</vt:lpstr>
      <vt:lpstr>Chapter 3 – Agile Software Development</vt:lpstr>
      <vt:lpstr>Rapid software development</vt:lpstr>
      <vt:lpstr>Rapid software development</vt:lpstr>
      <vt:lpstr>Agile development</vt:lpstr>
      <vt:lpstr>Plan-driven and agile development comparison</vt:lpstr>
      <vt:lpstr>Agile development</vt:lpstr>
      <vt:lpstr>Agile methods</vt:lpstr>
      <vt:lpstr>Agile methods</vt:lpstr>
      <vt:lpstr>The principles of agile methods </vt:lpstr>
      <vt:lpstr>Agile development techniques</vt:lpstr>
      <vt:lpstr>Extreme programming</vt:lpstr>
      <vt:lpstr>Principles of Extreme programming</vt:lpstr>
      <vt:lpstr>Extreme programming</vt:lpstr>
      <vt:lpstr>Extreme programming practices (a) </vt:lpstr>
      <vt:lpstr>Extreme programming practices (b)</vt:lpstr>
      <vt:lpstr>The extreme programming release cycle </vt:lpstr>
      <vt:lpstr>User stories for requirements</vt:lpstr>
      <vt:lpstr>User stories for requirements</vt:lpstr>
      <vt:lpstr>user stories for a travel website </vt:lpstr>
      <vt:lpstr>task cards for the travel website?</vt:lpstr>
      <vt:lpstr>Refactoring</vt:lpstr>
      <vt:lpstr>Refactoring</vt:lpstr>
      <vt:lpstr>Examples of refactoring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cont.…</dc:title>
  <dc:creator>Hajra  Ahmed</dc:creator>
  <cp:lastModifiedBy>Hajra Ahmed</cp:lastModifiedBy>
  <cp:revision>22</cp:revision>
  <dcterms:created xsi:type="dcterms:W3CDTF">2022-02-10T19:20:47Z</dcterms:created>
  <dcterms:modified xsi:type="dcterms:W3CDTF">2023-02-08T06:25:05Z</dcterms:modified>
</cp:coreProperties>
</file>