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9" r:id="rId3"/>
    <p:sldId id="391" r:id="rId4"/>
    <p:sldId id="263" r:id="rId5"/>
    <p:sldId id="392" r:id="rId6"/>
    <p:sldId id="393" r:id="rId7"/>
    <p:sldId id="348" r:id="rId8"/>
    <p:sldId id="322" r:id="rId9"/>
    <p:sldId id="268" r:id="rId10"/>
    <p:sldId id="362" r:id="rId11"/>
    <p:sldId id="350" r:id="rId12"/>
    <p:sldId id="352" r:id="rId13"/>
    <p:sldId id="394" r:id="rId14"/>
    <p:sldId id="323" r:id="rId15"/>
    <p:sldId id="360" r:id="rId16"/>
    <p:sldId id="269" r:id="rId17"/>
    <p:sldId id="324" r:id="rId18"/>
    <p:sldId id="3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884E2-161E-4DD9-B000-BABE1D6DBD8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0A3C3-C96F-4B63-BECB-B07AA43B6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07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628526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211619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748898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58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12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5675" y="833438"/>
            <a:ext cx="4921250" cy="2768600"/>
          </a:xfrm>
          <a:ln cap="flat"/>
        </p:spPr>
      </p:sp>
    </p:spTree>
    <p:extLst>
      <p:ext uri="{BB962C8B-B14F-4D97-AF65-F5344CB8AC3E}">
        <p14:creationId xmlns:p14="http://schemas.microsoft.com/office/powerpoint/2010/main" val="911850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768845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68AF0A-B631-4727-99A5-F02E9F4AC998}" type="datetime1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18294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2205E5-3B00-43D6-A3DB-BEED743AC50B}" type="datetime1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86027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5518E5-B94E-4180-AA97-87EAEBBED48C}" type="datetime1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53385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550602-2CB0-42B0-BC0B-57E996C6412A}" type="datetime1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87730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8A3FDD-1EDF-4D08-B148-007FEE1E4CAA}" type="datetime1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68692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E5704-E428-40CB-977A-B04666A0E1E8}" type="datetime1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31790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886C87-CF19-46C3-8B44-B449490E1975}" type="datetime1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46810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8A2EBC-F087-4582-9E06-4E7CE859E3B2}" type="datetime1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19874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047A43-DA97-442E-8463-B25B4224F33E}" type="datetime1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10876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11776F-722D-4A4E-AF44-4C90CD658C06}" type="datetime1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67700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F1C8BE-1903-48A0-9E33-2C69D96FB1B5}" type="datetime1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66151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72430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F1AFBF4-7BE3-43DB-9230-9ADEC8CEA6D4}" type="datetime1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1" y="1419226"/>
            <a:ext cx="9741073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910" y="213186"/>
            <a:ext cx="1231725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609600" y="1417638"/>
            <a:ext cx="1095603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95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03712" y="2780929"/>
            <a:ext cx="5542384" cy="1470025"/>
          </a:xfrm>
        </p:spPr>
        <p:txBody>
          <a:bodyPr/>
          <a:lstStyle/>
          <a:p>
            <a:r>
              <a:rPr lang="en-GB" dirty="0"/>
              <a:t>Chapter 24 - Quality Management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36808544-2BDA-4A90-BB46-25268DC0CE2F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4/28/2023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348880"/>
            <a:ext cx="8208912" cy="1143000"/>
          </a:xfrm>
        </p:spPr>
        <p:txBody>
          <a:bodyPr/>
          <a:lstStyle/>
          <a:p>
            <a:pPr algn="ctr"/>
            <a:r>
              <a:rPr lang="en-US" dirty="0"/>
              <a:t>Software quality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DD941326-4433-4C83-9631-47B840728B6E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4/28/2023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1765866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quality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07286"/>
            <a:ext cx="10972800" cy="4525963"/>
          </a:xfrm>
        </p:spPr>
        <p:txBody>
          <a:bodyPr/>
          <a:lstStyle/>
          <a:p>
            <a:pPr algn="just"/>
            <a:r>
              <a:rPr lang="en-GB" b="1" dirty="0"/>
              <a:t>Quality:</a:t>
            </a:r>
            <a:r>
              <a:rPr lang="en-GB" dirty="0"/>
              <a:t> a product should meet its specification.</a:t>
            </a:r>
          </a:p>
          <a:p>
            <a:pPr algn="just"/>
            <a:r>
              <a:rPr lang="en-GB" dirty="0"/>
              <a:t>Product meeting all its specification is rare. So, </a:t>
            </a:r>
            <a:r>
              <a:rPr lang="en-GB" b="1" dirty="0"/>
              <a:t>some tolerance is allowed</a:t>
            </a:r>
            <a:r>
              <a:rPr lang="en-GB" dirty="0"/>
              <a:t> and categorized as </a:t>
            </a:r>
            <a:r>
              <a:rPr lang="en-GB" b="1" dirty="0"/>
              <a:t>almost acceptable</a:t>
            </a:r>
            <a:r>
              <a:rPr lang="en-GB" dirty="0"/>
              <a:t> product.</a:t>
            </a:r>
          </a:p>
          <a:p>
            <a:pPr algn="just"/>
            <a:r>
              <a:rPr lang="en-GB" dirty="0"/>
              <a:t>Conformance to software specs is difficult because:</a:t>
            </a:r>
          </a:p>
          <a:p>
            <a:pPr lvl="1" algn="just"/>
            <a:r>
              <a:rPr lang="en-GB" u="sng" dirty="0"/>
              <a:t>Trade-off between different stakeholder </a:t>
            </a:r>
            <a:r>
              <a:rPr lang="en-GB" dirty="0"/>
              <a:t>req., like customer quality requirements (efficiency, reliability, etc.) and developer quality requirements (maintainability, reusability, etc.);</a:t>
            </a:r>
          </a:p>
          <a:p>
            <a:pPr lvl="1" algn="just"/>
            <a:r>
              <a:rPr lang="en-GB" u="sng" dirty="0"/>
              <a:t>The requirements might be ambiguous.</a:t>
            </a:r>
            <a:endParaRPr lang="en-GB" dirty="0"/>
          </a:p>
          <a:p>
            <a:pPr lvl="1" algn="just"/>
            <a:r>
              <a:rPr lang="en-GB" dirty="0"/>
              <a:t>Software </a:t>
            </a:r>
            <a:r>
              <a:rPr lang="en-GB" u="sng" dirty="0"/>
              <a:t>specs are usually incomplete and often inconsistent.</a:t>
            </a:r>
          </a:p>
          <a:p>
            <a:pPr algn="just"/>
            <a:r>
              <a:rPr lang="en-GB" dirty="0"/>
              <a:t>So, </a:t>
            </a:r>
            <a:r>
              <a:rPr lang="en-GB" b="1" dirty="0"/>
              <a:t>The focus should be ‘fitness for purpose’ rather than specification conformance.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fitness for purpose checks include: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the </a:t>
            </a:r>
            <a:r>
              <a:rPr lang="en-US" u="sng" dirty="0"/>
              <a:t>software been properly tested</a:t>
            </a:r>
            <a:r>
              <a:rPr lang="en-US" dirty="0"/>
              <a:t>?</a:t>
            </a:r>
            <a:r>
              <a:rPr lang="en-GB" dirty="0"/>
              <a:t> </a:t>
            </a:r>
          </a:p>
          <a:p>
            <a:r>
              <a:rPr lang="en-US" dirty="0"/>
              <a:t>Is the </a:t>
            </a:r>
            <a:r>
              <a:rPr lang="en-US" u="sng" dirty="0"/>
              <a:t>performance of the software acceptable</a:t>
            </a:r>
            <a:r>
              <a:rPr lang="en-US" dirty="0"/>
              <a:t> for normal use? </a:t>
            </a:r>
            <a:endParaRPr lang="en-GB" dirty="0"/>
          </a:p>
          <a:p>
            <a:r>
              <a:rPr lang="en-US" dirty="0"/>
              <a:t>Is the </a:t>
            </a:r>
            <a:r>
              <a:rPr lang="en-US" u="sng" dirty="0"/>
              <a:t>software usable</a:t>
            </a:r>
            <a:r>
              <a:rPr lang="en-US" dirty="0"/>
              <a:t>?</a:t>
            </a:r>
            <a:endParaRPr lang="en-GB" dirty="0"/>
          </a:p>
          <a:p>
            <a:r>
              <a:rPr lang="en-US" dirty="0"/>
              <a:t>Is the </a:t>
            </a:r>
            <a:r>
              <a:rPr lang="en-US" u="sng" dirty="0"/>
              <a:t>software well-structured and understandable</a:t>
            </a:r>
            <a:r>
              <a:rPr lang="en-US" dirty="0"/>
              <a:t>?</a:t>
            </a:r>
          </a:p>
          <a:p>
            <a:r>
              <a:rPr lang="en-US" dirty="0"/>
              <a:t>Have </a:t>
            </a:r>
            <a:r>
              <a:rPr lang="en-US" u="sng" dirty="0"/>
              <a:t>programming and documentation standards been followed in the development process?</a:t>
            </a:r>
            <a:endParaRPr lang="en-GB" u="sng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616F4559-260F-4C45-8A4C-6DD2E02484C7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4/28/2023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Practically, </a:t>
            </a:r>
            <a:r>
              <a:rPr lang="en-US" b="1" dirty="0"/>
              <a:t>software quality is mostly assessed on  its non-functional characteristics. </a:t>
            </a:r>
          </a:p>
          <a:p>
            <a:pPr lvl="1" algn="just"/>
            <a:r>
              <a:rPr lang="en-US" dirty="0"/>
              <a:t>Generally non conformance to functional specs may be acceptable as somehow the user can manage but if its unreliable or inefficient, then its impossible to accept the system.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2B72355F-529F-4E9A-B230-1EB7CA8BE018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4/28/2023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9795447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quality attributes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705752"/>
              </p:ext>
            </p:extLst>
          </p:nvPr>
        </p:nvGraphicFramePr>
        <p:xfrm>
          <a:off x="1930400" y="2688626"/>
          <a:ext cx="8229600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indent="347345" algn="just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 b="0" dirty="0">
                          <a:latin typeface="Arial"/>
                          <a:cs typeface="Arial"/>
                        </a:rPr>
                        <a:t>Safety</a:t>
                      </a:r>
                      <a:endParaRPr lang="en-GB" sz="1600" b="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 b="0" dirty="0">
                          <a:latin typeface="Arial"/>
                          <a:cs typeface="Arial"/>
                        </a:rPr>
                        <a:t>Understandability</a:t>
                      </a:r>
                      <a:endParaRPr lang="en-GB" sz="1600" b="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7345" algn="just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 b="0" dirty="0">
                          <a:latin typeface="Arial"/>
                          <a:cs typeface="Arial"/>
                        </a:rPr>
                        <a:t>Portability</a:t>
                      </a:r>
                      <a:endParaRPr lang="en-GB" sz="1600" b="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347345" algn="just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Security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Testability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7345" algn="just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Usability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347345" algn="just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>
                          <a:latin typeface="Arial"/>
                          <a:cs typeface="Arial"/>
                        </a:rPr>
                        <a:t>Reliability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>
                          <a:latin typeface="Arial"/>
                          <a:cs typeface="Arial"/>
                        </a:rPr>
                        <a:t>Adaptability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7345" algn="just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>
                          <a:latin typeface="Arial"/>
                          <a:cs typeface="Arial"/>
                        </a:rPr>
                        <a:t>Reusability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347345" algn="just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Resilience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Modularity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7345" algn="just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>
                          <a:latin typeface="Arial"/>
                          <a:cs typeface="Arial"/>
                        </a:rPr>
                        <a:t>Efficiency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347345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>
                          <a:latin typeface="Arial"/>
                          <a:cs typeface="Arial"/>
                        </a:rPr>
                        <a:t>Robustness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>
                          <a:latin typeface="Arial"/>
                          <a:cs typeface="Arial"/>
                        </a:rPr>
                        <a:t>Complexity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7345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Learnability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DB2551F5-57EA-425B-B9D9-3330F46A7C36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4/28/2023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attributes’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Impossible for a system to be optimized for all of these attributes </a:t>
            </a:r>
          </a:p>
          <a:p>
            <a:pPr lvl="1" algn="just"/>
            <a:r>
              <a:rPr lang="en-US" dirty="0"/>
              <a:t>for example, improving maintainability may lead to loss of performance. </a:t>
            </a:r>
          </a:p>
          <a:p>
            <a:pPr algn="just"/>
            <a:r>
              <a:rPr lang="en-US" dirty="0"/>
              <a:t>So the quality should list the quality attributes over which the product is to be assessed.</a:t>
            </a:r>
            <a:r>
              <a:rPr lang="en-GB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0D588F38-EB15-40AF-8D3B-1C298BA432B6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4/28/2023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518984" y="226219"/>
            <a:ext cx="7293232" cy="1143000"/>
          </a:xfrm>
        </p:spPr>
        <p:txBody>
          <a:bodyPr/>
          <a:lstStyle/>
          <a:p>
            <a:r>
              <a:rPr lang="en-GB" dirty="0"/>
              <a:t>Process and product quality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98612" y="1609179"/>
            <a:ext cx="11761694" cy="4525963"/>
          </a:xfrm>
        </p:spPr>
        <p:txBody>
          <a:bodyPr/>
          <a:lstStyle/>
          <a:p>
            <a:pPr algn="just"/>
            <a:r>
              <a:rPr lang="en-GB" dirty="0"/>
              <a:t>Traditionally, </a:t>
            </a:r>
            <a:r>
              <a:rPr lang="en-GB" b="1" dirty="0"/>
              <a:t>The quality of a product </a:t>
            </a:r>
            <a:r>
              <a:rPr lang="en-US" b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∝ </a:t>
            </a:r>
            <a:r>
              <a:rPr lang="en-GB" b="1" dirty="0"/>
              <a:t>the quality of the production process.</a:t>
            </a:r>
          </a:p>
          <a:p>
            <a:pPr algn="just"/>
            <a:r>
              <a:rPr lang="en-GB" b="1" dirty="0"/>
              <a:t>some product quality attributes are hard to assess.</a:t>
            </a:r>
          </a:p>
          <a:p>
            <a:pPr lvl="1" algn="just"/>
            <a:r>
              <a:rPr lang="en-GB" dirty="0"/>
              <a:t>E.g., reliability and maintainability are difficult to assess without using product for a long time.</a:t>
            </a:r>
          </a:p>
          <a:p>
            <a:pPr algn="just"/>
            <a:r>
              <a:rPr lang="en-GB" b="1" dirty="0"/>
              <a:t>There is a complex relationship between software processes and product quality.</a:t>
            </a:r>
          </a:p>
          <a:p>
            <a:pPr lvl="1" algn="just"/>
            <a:r>
              <a:rPr lang="en-GB" dirty="0"/>
              <a:t>The application of </a:t>
            </a:r>
            <a:r>
              <a:rPr lang="en-GB" b="1" dirty="0"/>
              <a:t>individual skills and experience is particularly important </a:t>
            </a:r>
            <a:r>
              <a:rPr lang="en-GB" dirty="0"/>
              <a:t>in software development;</a:t>
            </a:r>
          </a:p>
          <a:p>
            <a:pPr lvl="1" algn="just"/>
            <a:r>
              <a:rPr lang="en-GB" b="1" dirty="0"/>
              <a:t>External factors </a:t>
            </a:r>
            <a:r>
              <a:rPr lang="en-GB" dirty="0"/>
              <a:t>such as the </a:t>
            </a:r>
            <a:r>
              <a:rPr lang="en-GB" b="1" dirty="0"/>
              <a:t>novelty of an application </a:t>
            </a:r>
            <a:r>
              <a:rPr lang="en-GB" dirty="0"/>
              <a:t>or a </a:t>
            </a:r>
            <a:r>
              <a:rPr lang="en-GB" b="1" dirty="0"/>
              <a:t>fast paced development schedule </a:t>
            </a:r>
            <a:r>
              <a:rPr lang="en-GB" dirty="0"/>
              <a:t>may reduce the product quality.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Process-based quality</a:t>
            </a:r>
            <a:r>
              <a:rPr lang="en-GB" dirty="0"/>
              <a:t> assessment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C91193B9-E3F9-47D6-AE2E-F38E95DA92D1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4/28/2023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" name="Picture 7" descr="24.3 Process quality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2276872"/>
            <a:ext cx="8288186" cy="2448272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Quality mangers should:</a:t>
            </a:r>
          </a:p>
          <a:p>
            <a:pPr lvl="1" algn="just"/>
            <a:r>
              <a:rPr lang="en-US" dirty="0"/>
              <a:t>Develop a ‘</a:t>
            </a:r>
            <a:r>
              <a:rPr lang="en-US" dirty="0">
                <a:solidFill>
                  <a:srgbClr val="FF0000"/>
                </a:solidFill>
              </a:rPr>
              <a:t>quality culture</a:t>
            </a:r>
            <a:r>
              <a:rPr lang="en-US" dirty="0"/>
              <a:t>’ where every </a:t>
            </a:r>
            <a:r>
              <a:rPr lang="en-US" b="1" dirty="0"/>
              <a:t>developer is committed to achieving a high level of product quality. </a:t>
            </a:r>
          </a:p>
          <a:p>
            <a:pPr lvl="1" algn="just"/>
            <a:r>
              <a:rPr lang="en-US" b="1" dirty="0"/>
              <a:t>encourage teams to take responsibility for the quality of their work </a:t>
            </a:r>
            <a:r>
              <a:rPr lang="en-US" dirty="0"/>
              <a:t>and to develop new approaches to quality improvement. </a:t>
            </a:r>
          </a:p>
          <a:p>
            <a:pPr lvl="1" algn="just"/>
            <a:r>
              <a:rPr lang="en-US" dirty="0"/>
              <a:t>Encourage </a:t>
            </a:r>
            <a:r>
              <a:rPr lang="en-US" b="1" dirty="0"/>
              <a:t>people in improvement of intangible aspects </a:t>
            </a:r>
            <a:r>
              <a:rPr lang="en-US" dirty="0"/>
              <a:t>(like elegance, code readability etc.) of quality and encourage professional behavior in all team members.</a:t>
            </a:r>
            <a:endParaRPr lang="en-GB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A71ABB7C-0C7D-423B-B88A-29A32B64D3C0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4/28/2023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150691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quality management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24013"/>
            <a:ext cx="11403106" cy="4525963"/>
          </a:xfrm>
        </p:spPr>
        <p:txBody>
          <a:bodyPr/>
          <a:lstStyle/>
          <a:p>
            <a:r>
              <a:rPr lang="en-GB" dirty="0"/>
              <a:t>Software quality:</a:t>
            </a:r>
          </a:p>
          <a:p>
            <a:pPr lvl="1"/>
            <a:r>
              <a:rPr lang="en-GB" dirty="0"/>
              <a:t>System fulfils its users’ needs (functional quality)</a:t>
            </a:r>
          </a:p>
          <a:p>
            <a:pPr lvl="1"/>
            <a:r>
              <a:rPr lang="en-GB" dirty="0"/>
              <a:t>System perform efficiently &amp; reliably (structural quality)</a:t>
            </a:r>
          </a:p>
          <a:p>
            <a:pPr lvl="1"/>
            <a:r>
              <a:rPr lang="en-GB" dirty="0"/>
              <a:t>System is delivered on time &amp; within the budget. (process quality)</a:t>
            </a:r>
          </a:p>
          <a:p>
            <a:pPr lvl="1"/>
            <a:r>
              <a:rPr lang="en-GB" dirty="0"/>
              <a:t>Measured in terms of customer satisfaction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Software Quality Management:</a:t>
            </a:r>
          </a:p>
          <a:p>
            <a:pPr lvl="1"/>
            <a:r>
              <a:rPr lang="en-GB" dirty="0"/>
              <a:t>Ensures that the developed software systems are fit for use.</a:t>
            </a:r>
          </a:p>
          <a:p>
            <a:pPr lvl="1"/>
            <a:r>
              <a:rPr lang="en-GB" dirty="0"/>
              <a:t>Involves: quality planning, quality assurance, quality control &amp; quality improvement.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0BD3B2E1-D147-4443-99E1-47C9E8D8EB4E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4/28/2023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QM importance at different levels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830388"/>
            <a:ext cx="11074400" cy="4525963"/>
          </a:xfrm>
        </p:spPr>
        <p:txBody>
          <a:bodyPr/>
          <a:lstStyle/>
          <a:p>
            <a:pPr algn="just"/>
            <a:r>
              <a:rPr lang="en-US" b="1" dirty="0"/>
              <a:t>Organizational level:</a:t>
            </a:r>
          </a:p>
          <a:p>
            <a:pPr lvl="1" algn="just"/>
            <a:r>
              <a:rPr lang="en-US" dirty="0"/>
              <a:t>QM team Develop a </a:t>
            </a:r>
            <a:r>
              <a:rPr lang="en-US" b="1" i="1" dirty="0"/>
              <a:t>framework of organizational process &amp; standards leading to high-quality software</a:t>
            </a:r>
            <a:r>
              <a:rPr lang="en-US" b="1" dirty="0"/>
              <a:t>. </a:t>
            </a:r>
          </a:p>
          <a:p>
            <a:pPr lvl="2" algn="just"/>
            <a:r>
              <a:rPr lang="en-US" dirty="0"/>
              <a:t>The team highlights the standard procedures along with documentation for req., design &amp; code.</a:t>
            </a:r>
          </a:p>
          <a:p>
            <a:pPr algn="just"/>
            <a:r>
              <a:rPr lang="en-US" b="1" dirty="0"/>
              <a:t>Project level:</a:t>
            </a:r>
            <a:r>
              <a:rPr lang="en-US" dirty="0"/>
              <a:t> </a:t>
            </a:r>
          </a:p>
          <a:p>
            <a:pPr lvl="1" algn="just"/>
            <a:r>
              <a:rPr lang="en-US" dirty="0"/>
              <a:t>QM team </a:t>
            </a:r>
            <a:r>
              <a:rPr lang="en-US" b="1" i="1" dirty="0"/>
              <a:t>establish a quality plan for a project. </a:t>
            </a:r>
          </a:p>
          <a:p>
            <a:pPr lvl="1" algn="just"/>
            <a:r>
              <a:rPr lang="en-US" i="1" dirty="0"/>
              <a:t>Plan set outs the goals for the project and shows the deliverables at each stage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22530E83-10CF-47EF-9394-C17C89C713FC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4/28/2023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850865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Parts of Quality management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39270" y="1417638"/>
            <a:ext cx="11143130" cy="2980928"/>
          </a:xfrm>
        </p:spPr>
        <p:txBody>
          <a:bodyPr/>
          <a:lstStyle/>
          <a:p>
            <a:r>
              <a:rPr lang="en-US" b="1" dirty="0"/>
              <a:t>Quality Planning:</a:t>
            </a:r>
          </a:p>
          <a:p>
            <a:pPr lvl="1"/>
            <a:r>
              <a:rPr lang="en-US" i="1" dirty="0"/>
              <a:t>What could be improved to enhance overall software quality</a:t>
            </a:r>
          </a:p>
          <a:p>
            <a:pPr lvl="1"/>
            <a:endParaRPr lang="en-US" i="1" dirty="0"/>
          </a:p>
          <a:p>
            <a:r>
              <a:rPr lang="en-US" b="1" dirty="0"/>
              <a:t>Quality Assurance :</a:t>
            </a:r>
          </a:p>
          <a:p>
            <a:pPr lvl="1"/>
            <a:r>
              <a:rPr lang="en-US" i="1" dirty="0"/>
              <a:t>Using quality process &amp; standard procedures to develop a quality product.</a:t>
            </a:r>
          </a:p>
          <a:p>
            <a:pPr lvl="1"/>
            <a:r>
              <a:rPr lang="en-US" i="1" dirty="0"/>
              <a:t>Involves verification &amp; validation </a:t>
            </a:r>
            <a:r>
              <a:rPr lang="en-US" dirty="0"/>
              <a:t>of the product delivered by the development team.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Quality Control:</a:t>
            </a:r>
          </a:p>
          <a:p>
            <a:pPr lvl="1"/>
            <a:r>
              <a:rPr lang="en-US" i="1" dirty="0"/>
              <a:t>testing the products and identifying defects to improve product quality.</a:t>
            </a:r>
          </a:p>
          <a:p>
            <a:pPr lvl="1"/>
            <a:endParaRPr lang="en-US" dirty="0"/>
          </a:p>
          <a:p>
            <a:r>
              <a:rPr lang="en-US" b="1" dirty="0"/>
              <a:t>Quality improvement:</a:t>
            </a:r>
          </a:p>
          <a:p>
            <a:pPr lvl="1"/>
            <a:r>
              <a:rPr lang="en-US" i="1" dirty="0"/>
              <a:t>improving the product quality with the emerging requirements.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9B9FE82A-5104-4C31-9042-60EB888749F0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4/28/2023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Quality management activities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checks the software development process. </a:t>
            </a:r>
            <a:endParaRPr lang="en-GB" b="1" dirty="0"/>
          </a:p>
          <a:p>
            <a:pPr algn="just"/>
            <a:r>
              <a:rPr lang="en-US" b="1" dirty="0"/>
              <a:t>Checks the project deliverables </a:t>
            </a:r>
          </a:p>
          <a:p>
            <a:pPr lvl="1" algn="just"/>
            <a:r>
              <a:rPr lang="en-US" dirty="0"/>
              <a:t>to ensure the consistency with organizational standards and goals </a:t>
            </a:r>
          </a:p>
          <a:p>
            <a:pPr algn="just"/>
            <a:r>
              <a:rPr lang="en-US" b="1" dirty="0"/>
              <a:t>Checks the documentation</a:t>
            </a:r>
          </a:p>
          <a:p>
            <a:pPr lvl="1" algn="just"/>
            <a:r>
              <a:rPr lang="en-US" dirty="0"/>
              <a:t>to verify all tasks have been completed by each team working on project.</a:t>
            </a:r>
          </a:p>
          <a:p>
            <a:pPr algn="just"/>
            <a:r>
              <a:rPr lang="en-US" dirty="0"/>
              <a:t>Check </a:t>
            </a:r>
            <a:r>
              <a:rPr lang="en-US" b="1" dirty="0"/>
              <a:t>for assumptions </a:t>
            </a:r>
            <a:r>
              <a:rPr lang="en-US" dirty="0"/>
              <a:t>made by any team without communicating it to others.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764C9422-8CA8-4274-AAE4-AF92D4158B29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4/28/2023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137236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Quality management team activities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22930"/>
            <a:ext cx="10972800" cy="4525963"/>
          </a:xfrm>
        </p:spPr>
        <p:txBody>
          <a:bodyPr/>
          <a:lstStyle/>
          <a:p>
            <a:pPr algn="just"/>
            <a:r>
              <a:rPr lang="en-US" dirty="0"/>
              <a:t>In large scale companies, </a:t>
            </a:r>
          </a:p>
          <a:p>
            <a:pPr lvl="1" algn="just"/>
            <a:r>
              <a:rPr lang="en-US" b="1" dirty="0"/>
              <a:t>QM team may perform product’s release testing</a:t>
            </a:r>
            <a:r>
              <a:rPr lang="en-US" dirty="0"/>
              <a:t>. </a:t>
            </a:r>
          </a:p>
          <a:p>
            <a:pPr lvl="1" algn="just"/>
            <a:r>
              <a:rPr lang="en-US" dirty="0"/>
              <a:t>Also </a:t>
            </a:r>
            <a:r>
              <a:rPr lang="en-US" b="1" dirty="0"/>
              <a:t>check for test coverage </a:t>
            </a:r>
            <a:r>
              <a:rPr lang="en-US" dirty="0"/>
              <a:t>for every requirement.</a:t>
            </a:r>
            <a:endParaRPr lang="en-GB" dirty="0"/>
          </a:p>
          <a:p>
            <a:pPr algn="just"/>
            <a:endParaRPr lang="en-US" dirty="0"/>
          </a:p>
          <a:p>
            <a:pPr algn="just"/>
            <a:r>
              <a:rPr lang="en-US" b="1" dirty="0"/>
              <a:t>QM team &amp; development team should be segregated,</a:t>
            </a:r>
          </a:p>
          <a:p>
            <a:pPr lvl="1" algn="just"/>
            <a:r>
              <a:rPr lang="en-US" dirty="0"/>
              <a:t>They </a:t>
            </a:r>
            <a:r>
              <a:rPr lang="en-US" i="1" u="sng" dirty="0"/>
              <a:t>do not consider development issues </a:t>
            </a:r>
            <a:r>
              <a:rPr lang="en-US" u="sng" dirty="0"/>
              <a:t>while checking for quality.</a:t>
            </a:r>
            <a:r>
              <a:rPr lang="en-GB" u="sng" dirty="0"/>
              <a:t> </a:t>
            </a:r>
          </a:p>
          <a:p>
            <a:pPr lvl="1" algn="just"/>
            <a:r>
              <a:rPr lang="en-GB" dirty="0"/>
              <a:t>Have responsibilities from organization so </a:t>
            </a:r>
            <a:r>
              <a:rPr lang="en-GB" u="sng" dirty="0"/>
              <a:t>they will </a:t>
            </a:r>
            <a:r>
              <a:rPr lang="en-GB" i="1" u="sng" dirty="0"/>
              <a:t>report to upper hierarchy above project managers.</a:t>
            </a:r>
          </a:p>
          <a:p>
            <a:pPr lvl="1" algn="just"/>
            <a:r>
              <a:rPr lang="en-GB" u="sng" dirty="0"/>
              <a:t>Project managers have time &amp; budget constraints so they may overlook the product quality. </a:t>
            </a:r>
            <a:r>
              <a:rPr lang="en-GB" dirty="0"/>
              <a:t>QM team will give unbiased decisions for product quality.</a:t>
            </a:r>
          </a:p>
          <a:p>
            <a:pPr marL="457200" lvl="1" indent="0" algn="just">
              <a:buNone/>
            </a:pPr>
            <a:endParaRPr lang="en-GB" b="1" dirty="0"/>
          </a:p>
          <a:p>
            <a:pPr lvl="1" algn="just"/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29211862-607A-42C7-AA22-0111628025EF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4/28/2023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250815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of quality management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QM is important for large, complex systems.</a:t>
            </a:r>
          </a:p>
          <a:p>
            <a:pPr lvl="1" algn="just"/>
            <a:r>
              <a:rPr lang="en-US" dirty="0"/>
              <a:t>For smaller systems, less documentation is needed  with more focus on establishing a quality culture.</a:t>
            </a:r>
          </a:p>
          <a:p>
            <a:pPr algn="just"/>
            <a:r>
              <a:rPr lang="en-US" dirty="0"/>
              <a:t>The quality documentation helps in continuity of development even if the development team changes.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87562AF2-0E1D-46E6-80AA-BC6B656EF5FE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4/28/2023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management and software development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24.1 QMandDevelopment.eps"/>
          <p:cNvPicPr>
            <a:picLocks noGrp="1" noChangeAspect="1"/>
          </p:cNvPicPr>
          <p:nvPr>
            <p:ph idx="1"/>
          </p:nvPr>
        </p:nvPicPr>
        <p:blipFill>
          <a:blip r:embed="rId2"/>
          <a:srcRect t="-29272" b="-29272"/>
          <a:stretch>
            <a:fillRect/>
          </a:stretch>
        </p:blipFill>
        <p:spPr>
          <a:xfrm>
            <a:off x="2301549" y="1600201"/>
            <a:ext cx="7345375" cy="4039673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F328BB32-47E3-427A-BFEA-B7E71F8CE7EB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4/28/2023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Quality planning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34180"/>
            <a:ext cx="10972800" cy="4944258"/>
          </a:xfrm>
        </p:spPr>
        <p:txBody>
          <a:bodyPr/>
          <a:lstStyle/>
          <a:p>
            <a:r>
              <a:rPr lang="en-GB" dirty="0"/>
              <a:t>Quality plan:</a:t>
            </a:r>
          </a:p>
          <a:p>
            <a:pPr lvl="1"/>
            <a:r>
              <a:rPr lang="en-GB" dirty="0"/>
              <a:t>Lists the desired product qualities,</a:t>
            </a:r>
          </a:p>
          <a:p>
            <a:pPr lvl="1"/>
            <a:r>
              <a:rPr lang="en-GB" dirty="0"/>
              <a:t>How they should be assessed?</a:t>
            </a:r>
          </a:p>
          <a:p>
            <a:pPr lvl="1"/>
            <a:r>
              <a:rPr lang="en-GB" dirty="0"/>
              <a:t>What are the most significant quality attributes?(reliability or efficiency ? etc.)</a:t>
            </a:r>
          </a:p>
          <a:p>
            <a:r>
              <a:rPr lang="en-GB" dirty="0"/>
              <a:t>quality plan includes:</a:t>
            </a:r>
          </a:p>
          <a:p>
            <a:pPr lvl="1"/>
            <a:r>
              <a:rPr lang="en-GB" dirty="0"/>
              <a:t>product introduction</a:t>
            </a:r>
          </a:p>
          <a:p>
            <a:pPr lvl="1"/>
            <a:r>
              <a:rPr lang="en-GB" dirty="0"/>
              <a:t>Product plans</a:t>
            </a:r>
          </a:p>
          <a:p>
            <a:pPr lvl="1"/>
            <a:r>
              <a:rPr lang="en-GB" dirty="0"/>
              <a:t>Process descriptions</a:t>
            </a:r>
          </a:p>
          <a:p>
            <a:pPr lvl="1"/>
            <a:r>
              <a:rPr lang="en-GB" dirty="0"/>
              <a:t>Quality goals</a:t>
            </a:r>
          </a:p>
          <a:p>
            <a:pPr lvl="1"/>
            <a:r>
              <a:rPr lang="en-GB" dirty="0"/>
              <a:t>Risk identification &amp; risk management</a:t>
            </a:r>
          </a:p>
          <a:p>
            <a:r>
              <a:rPr lang="en-GB" dirty="0"/>
              <a:t>Quality plans should be short, succinct documents as lengthy document are mostly not appreciated by readers.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4F6B190F-777D-46E5-936E-99AF05C15B77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4/28/2023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999</Words>
  <Application>Microsoft Office PowerPoint</Application>
  <PresentationFormat>Widescreen</PresentationFormat>
  <Paragraphs>166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</vt:lpstr>
      <vt:lpstr>Calibri</vt:lpstr>
      <vt:lpstr>Wingdings</vt:lpstr>
      <vt:lpstr>SE10 slides</vt:lpstr>
      <vt:lpstr>Chapter 24 - Quality Management</vt:lpstr>
      <vt:lpstr>Software quality management</vt:lpstr>
      <vt:lpstr>QM importance at different levels</vt:lpstr>
      <vt:lpstr>Parts of Quality management</vt:lpstr>
      <vt:lpstr>Quality management activities</vt:lpstr>
      <vt:lpstr>Quality management team activities</vt:lpstr>
      <vt:lpstr>Scope of quality management</vt:lpstr>
      <vt:lpstr>Quality management and software development </vt:lpstr>
      <vt:lpstr>Quality planning</vt:lpstr>
      <vt:lpstr>Software quality</vt:lpstr>
      <vt:lpstr>Software quality</vt:lpstr>
      <vt:lpstr>Software fitness for purpose checks include:</vt:lpstr>
      <vt:lpstr>Non-functional characteristics</vt:lpstr>
      <vt:lpstr>Software quality attributes</vt:lpstr>
      <vt:lpstr>Quality attributes’ conflicts</vt:lpstr>
      <vt:lpstr>Process and product quality</vt:lpstr>
      <vt:lpstr>Process-based quality assessment</vt:lpstr>
      <vt:lpstr>Quality culture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24 - Quality Management</dc:title>
  <dc:creator>Fast</dc:creator>
  <cp:lastModifiedBy>Hajra Ahmed</cp:lastModifiedBy>
  <cp:revision>22</cp:revision>
  <dcterms:created xsi:type="dcterms:W3CDTF">2022-04-26T03:14:00Z</dcterms:created>
  <dcterms:modified xsi:type="dcterms:W3CDTF">2023-04-28T04:00:42Z</dcterms:modified>
</cp:coreProperties>
</file>